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8.xml" ContentType="application/vnd.openxmlformats-officedocument.presentationml.tags+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15.xml" ContentType="application/vnd.openxmlformats-officedocument.presentationml.tags+xml"/>
  <Override PartName="/ppt/notesSlides/notesSlide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6.xml" ContentType="application/vnd.openxmlformats-officedocument.themeOverride+xml"/>
  <Override PartName="/ppt/tags/tag16.xml" ContentType="application/vnd.openxmlformats-officedocument.presentationml.tags+xml"/>
  <Override PartName="/ppt/notesSlides/notesSlide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17.xml" ContentType="application/vnd.openxmlformats-officedocument.presentationml.tags+xml"/>
  <Override PartName="/ppt/notesSlides/notesSlide10.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7.xml" ContentType="application/vnd.openxmlformats-officedocument.themeOverride+xml"/>
  <Override PartName="/ppt/tags/tag18.xml" ContentType="application/vnd.openxmlformats-officedocument.presentationml.tags+xml"/>
  <Override PartName="/ppt/notesSlides/notesSlide1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8.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19.xml" ContentType="application/vnd.openxmlformats-officedocument.presentationml.tag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9.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0.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1.xml" ContentType="application/vnd.openxmlformats-officedocument.themeOverride+xml"/>
  <Override PartName="/ppt/tags/tag20.xml" ContentType="application/vnd.openxmlformats-officedocument.presentationml.tag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2.xml" ContentType="application/vnd.openxmlformats-officedocument.themeOverr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13.xml" ContentType="application/vnd.openxmlformats-officedocument.themeOverr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4.xml" ContentType="application/vnd.openxmlformats-officedocument.themeOverr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15.xml" ContentType="application/vnd.openxmlformats-officedocument.themeOverr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609" r:id="rId2"/>
    <p:sldId id="2147473408" r:id="rId3"/>
    <p:sldId id="12918" r:id="rId4"/>
    <p:sldId id="12921" r:id="rId5"/>
    <p:sldId id="2147473380" r:id="rId6"/>
    <p:sldId id="2147473370" r:id="rId7"/>
    <p:sldId id="2147473400" r:id="rId8"/>
    <p:sldId id="12925" r:id="rId9"/>
    <p:sldId id="2147473384" r:id="rId10"/>
    <p:sldId id="2147473368" r:id="rId11"/>
    <p:sldId id="2147473390" r:id="rId12"/>
    <p:sldId id="2147473394" r:id="rId13"/>
    <p:sldId id="2147473396" r:id="rId14"/>
    <p:sldId id="2147473409" r:id="rId15"/>
    <p:sldId id="2147473376" r:id="rId16"/>
    <p:sldId id="2147473412" r:id="rId17"/>
    <p:sldId id="2147473397" r:id="rId18"/>
    <p:sldId id="12910" r:id="rId19"/>
  </p:sldIdLst>
  <p:sldSz cx="12192000" cy="6858000"/>
  <p:notesSz cx="7010400" cy="9236075"/>
  <p:custDataLst>
    <p:tags r:id="rId22"/>
  </p:custDataLst>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2641"/>
    <a:srgbClr val="212352"/>
    <a:srgbClr val="F5A7B2"/>
    <a:srgbClr val="F2F2F2"/>
    <a:srgbClr val="70AD47"/>
    <a:srgbClr val="5470C6"/>
    <a:srgbClr val="BFBFBF"/>
    <a:srgbClr val="767171"/>
    <a:srgbClr val="8F9FB1"/>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896" y="26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FISCHER" userId="4b10dee9-20f1-43a1-b0ae-f0c12b0fb7d0" providerId="ADAL" clId="{54157302-4233-40DD-8858-65B964EDD20A}"/>
    <pc:docChg chg="undo custSel modSld">
      <pc:chgData name="NICOLE FISCHER" userId="4b10dee9-20f1-43a1-b0ae-f0c12b0fb7d0" providerId="ADAL" clId="{54157302-4233-40DD-8858-65B964EDD20A}" dt="2025-12-09T13:31:53.440" v="2" actId="20577"/>
      <pc:docMkLst>
        <pc:docMk/>
      </pc:docMkLst>
      <pc:sldChg chg="modSp mod">
        <pc:chgData name="NICOLE FISCHER" userId="4b10dee9-20f1-43a1-b0ae-f0c12b0fb7d0" providerId="ADAL" clId="{54157302-4233-40DD-8858-65B964EDD20A}" dt="2025-12-09T13:31:53.440" v="2" actId="20577"/>
        <pc:sldMkLst>
          <pc:docMk/>
          <pc:sldMk cId="3042752752" sldId="12921"/>
        </pc:sldMkLst>
        <pc:spChg chg="mod">
          <ac:chgData name="NICOLE FISCHER" userId="4b10dee9-20f1-43a1-b0ae-f0c12b0fb7d0" providerId="ADAL" clId="{54157302-4233-40DD-8858-65B964EDD20A}" dt="2025-12-09T13:31:53.440" v="2" actId="20577"/>
          <ac:spMkLst>
            <pc:docMk/>
            <pc:sldMk cId="3042752752" sldId="12921"/>
            <ac:spMk id="27" creationId="{D811DE92-A5C4-471B-447A-6F54F4BFFD0C}"/>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agunsacl-my.sharepoint.com/personal/amarambio_agunsa_cl/Documents/Control%20de%20Gesti&#243;n/Background/Q4-22/Indicadores%20GEN%20+%20Sabana%20-%2012-2022%20v2.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https://agunsacl-my.sharepoint.com/personal/amarambio_agunsa_cl/Documents/Control%20de%20Gesti&#243;n/Background/2024/Q4-2024/Indicadores/01.%20GEN%20-%20Indicadores%202024-Q4.xlsx" TargetMode="External"/></Relationships>
</file>

<file path=ppt/charts/_rels/chart11.xml.rels><?xml version="1.0" encoding="UTF-8" standalone="yes"?>
<Relationships xmlns="http://schemas.openxmlformats.org/package/2006/relationships"><Relationship Id="rId3" Type="http://schemas.openxmlformats.org/officeDocument/2006/relationships/oleObject" Target="https://agunsacl-my.sharepoint.com/personal/amarambio_agunsa_cl/Documents/Control%20de%20Gesti&#243;n/Background/2024/Q4-2024/Indicadores/01.%20GEN%20-%20Indicadores%202024-Q4.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https://agunsacl-my.sharepoint.com/personal/amarambio_agunsa_cl/Documents/Control%20de%20Gesti&#243;n/Background/2024/Q4-2024/Indicadores/01.%20GEN%20-%20Indicadores%202024-Q4.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https://agunsacl-my.sharepoint.com/personal/amarambio_agunsa_cl/Documents/Control%20de%20Gesti&#243;n/Background/2024/Q4-2024/Indicadores/01.%20GEN%20-%20Indicadores%202024-Q4.xlsx" TargetMode="External"/></Relationships>
</file>

<file path=ppt/charts/_rels/chart14.xml.rels><?xml version="1.0" encoding="UTF-8" standalone="yes"?>
<Relationships xmlns="http://schemas.openxmlformats.org/package/2006/relationships"><Relationship Id="rId3" Type="http://schemas.openxmlformats.org/officeDocument/2006/relationships/oleObject" Target="https://agunsacl-my.sharepoint.com/personal/amarambio_agunsa_cl/Documents/Control%20de%20Gesti&#243;n/Background/2024/Q4-2024/Indicadores/01.%20GEN%20-%20Indicadores%202024-Q4.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https://agunsacl-my.sharepoint.com/personal/amarambio_agunsa_cl/Documents/Control%20de%20Gesti&#243;n/Estados%20Financieros/2024/Q4-2024/GEN/Nota%2020%20-%20Instrumentos%20Financieros%20202412%20v2.xlsx" TargetMode="Externa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https://agunsacl-my.sharepoint.com/personal/amarambio_agunsa_cl/Documents/Control%20de%20Gesti&#243;n/Estados%20Financieros/2024/Q4-2024/GEN/Nota%2020%20-%20Instrumentos%20Financieros%20202412%20v2.xlsx"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https://agunsacl-my.sharepoint.com/personal/amarambio_agunsa_cl/Documents/Control%20de%20Gesti&#243;n/Estados%20Financieros/2024/Q4-2024/GEN/Nota%2020%20-%20Instrumentos%20Financieros%20202412%20v2.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NICOLE%20FISCHER\AppData\Local\Microsoft\Windows\INetCache\Content.Outlook\B30J4Y00\Naviera%20-%20Listado%20de%20accionistas%2020241231.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oleObject" Target="https://agunsacl-my.sharepoint.com/personal/amarambio_agunsa_cl/Documents/Control%20de%20Gesti&#243;n/Background/2024/Q4-2024/Indicadores/01.%20GEN%20-%20Indicadores%202024-Q4.xlsx" TargetMode="Externa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oleObject" Target="https://agunsacl-my.sharepoint.com/personal/amarambio_agunsa_cl/Documents/Control%20de%20Gesti&#243;n/Background/2024/Q4-2024/Indicadores/01.%20GEN%20-%20Indicadores%202024-Q4.xlsx" TargetMode="Externa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oleObject" Target="https://agunsacl-my.sharepoint.com/personal/amarambio_agunsa_cl/Documents/Control%20de%20Gesti&#243;n/Background/2024/Q4-2024/Indicadores/01.%20GEN%20-%20Indicadores%202024-Q4.xlsx" TargetMode="Externa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oleObject" Target="https://agunsacl-my.sharepoint.com/personal/amarambio_agunsa_cl/Documents/Control%20de%20Gesti&#243;n/Background/2024/Q4-2024/Indicadores/01.%20GEN%20-%20Indicadores%202024-Q4.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https://agunsacl-my.sharepoint.com/personal/amarambio_agunsa_cl/Documents/Control%20de%20Gesti&#243;n/Background/2023/Q4-23/Indicadores/01.%20GEN%20-%20Indicadores%202023-Q4.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agunsacl-my.sharepoint.com/personal/amarambio_agunsa_cl/Documents/Control%20de%20Gesti&#243;n/Background/2024/Q4-2024/Indicadores/01.%20GEN%20-%20Indicadores%202024-Q4.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agunsacl-my.sharepoint.com/personal/amarambio_agunsa_cl/Documents/Control%20de%20Gesti&#243;n/Background/2024/Q4-2024/Indicadores/01.%20GEN%20-%20Indicadores%202024-Q4.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https://agunsacl-my.sharepoint.com/personal/amarambio_agunsa_cl/Documents/Control%20de%20Gesti&#243;n/Background/2024/Q4-2024/Indicadores/01.%20GEN%20-%20Indicadores%202024-Q4.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https://agunsacl-my.sharepoint.com/personal/amarambio_agunsa_cl/Documents/Control%20de%20Gesti&#243;n/Background/2024/Q4-2024/Indicadores/01.%20GEN%20-%20Indicadores%202024-Q4.xlsx" TargetMode="Externa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agunsacl-my.sharepoint.com/personal/amarambio_agunsa_cl/Documents/Control%20de%20Gesti&#243;n/Background/2024/Q4-2024/Indicadores/01.%20GEN%20-%20Indicadores%202024-Q4.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dLbls>
          <c:showLegendKey val="0"/>
          <c:showVal val="1"/>
          <c:showCatName val="0"/>
          <c:showSerName val="0"/>
          <c:showPercent val="0"/>
          <c:showBubbleSize val="0"/>
          <c:showLeaderLines val="0"/>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'Resumen Segmentos'!$AS$13</c:f>
              <c:strCache>
                <c:ptCount val="1"/>
                <c:pt idx="0">
                  <c:v>Revenues</c:v>
                </c:pt>
              </c:strCache>
            </c:strRef>
          </c:tx>
          <c:spPr>
            <a:solidFill>
              <a:srgbClr val="7F7F7F"/>
            </a:solidFill>
            <a:ln>
              <a:noFill/>
            </a:ln>
            <a:effectLst/>
          </c:spPr>
          <c:invertIfNegative val="0"/>
          <c:dLbls>
            <c:numFmt formatCode="#,##0.00" sourceLinked="0"/>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'Resumen Segmentos'!$AT$6:$AY$6</c:f>
              <c:numCache>
                <c:formatCode>0_ ;[Red]\-0\ </c:formatCode>
                <c:ptCount val="6"/>
                <c:pt idx="0">
                  <c:v>2019</c:v>
                </c:pt>
                <c:pt idx="1">
                  <c:v>2020</c:v>
                </c:pt>
                <c:pt idx="2">
                  <c:v>2021</c:v>
                </c:pt>
                <c:pt idx="3">
                  <c:v>2022</c:v>
                </c:pt>
                <c:pt idx="4">
                  <c:v>2023</c:v>
                </c:pt>
                <c:pt idx="5">
                  <c:v>2024</c:v>
                </c:pt>
              </c:numCache>
            </c:numRef>
          </c:cat>
          <c:val>
            <c:numRef>
              <c:f>'Resumen Segmentos'!$AT$13:$AY$13</c:f>
              <c:numCache>
                <c:formatCode>#,##0.0_ ;[Red]\-#,##0.0\ </c:formatCode>
                <c:ptCount val="6"/>
                <c:pt idx="0">
                  <c:v>22.359000000000002</c:v>
                </c:pt>
                <c:pt idx="1">
                  <c:v>12.388</c:v>
                </c:pt>
                <c:pt idx="2">
                  <c:v>13.76</c:v>
                </c:pt>
                <c:pt idx="3">
                  <c:v>13.62</c:v>
                </c:pt>
                <c:pt idx="4">
                  <c:v>12.176</c:v>
                </c:pt>
                <c:pt idx="5">
                  <c:v>8.6869999999999994</c:v>
                </c:pt>
              </c:numCache>
              <c:extLst/>
            </c:numRef>
          </c:val>
          <c:extLst>
            <c:ext xmlns:c16="http://schemas.microsoft.com/office/drawing/2014/chart" uri="{C3380CC4-5D6E-409C-BE32-E72D297353CC}">
              <c16:uniqueId val="{00000000-CD2E-46E8-952E-C6C5995E7FDC}"/>
            </c:ext>
          </c:extLst>
        </c:ser>
        <c:dLbls>
          <c:dLblPos val="ctr"/>
          <c:showLegendKey val="0"/>
          <c:showVal val="1"/>
          <c:showCatName val="0"/>
          <c:showSerName val="0"/>
          <c:showPercent val="0"/>
          <c:showBubbleSize val="0"/>
        </c:dLbls>
        <c:gapWidth val="34"/>
        <c:overlap val="100"/>
        <c:axId val="1413674799"/>
        <c:axId val="1413683535"/>
      </c:barChart>
      <c:lineChart>
        <c:grouping val="standard"/>
        <c:varyColors val="0"/>
        <c:ser>
          <c:idx val="1"/>
          <c:order val="1"/>
          <c:tx>
            <c:strRef>
              <c:f>'Resumen Segmentos'!$AS$15</c:f>
              <c:strCache>
                <c:ptCount val="1"/>
                <c:pt idx="0">
                  <c:v>EBITDA Margin</c:v>
                </c:pt>
              </c:strCache>
            </c:strRef>
          </c:tx>
          <c:spPr>
            <a:ln w="28575" cap="rnd">
              <a:solidFill>
                <a:srgbClr val="FF0000"/>
              </a:solidFill>
              <a:round/>
            </a:ln>
            <a:effectLst/>
          </c:spPr>
          <c:marker>
            <c:symbol val="none"/>
          </c:marker>
          <c:dPt>
            <c:idx val="0"/>
            <c:marker>
              <c:symbol val="none"/>
            </c:marker>
            <c:bubble3D val="0"/>
            <c:spPr>
              <a:ln w="28575" cap="rnd">
                <a:noFill/>
                <a:round/>
              </a:ln>
              <a:effectLst/>
            </c:spPr>
            <c:extLst>
              <c:ext xmlns:c16="http://schemas.microsoft.com/office/drawing/2014/chart" uri="{C3380CC4-5D6E-409C-BE32-E72D297353CC}">
                <c16:uniqueId val="{00000001-86F3-4511-8B39-C1FB25171DBE}"/>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endParaRPr lang="es-C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'Resumen Segmentos'!$AT$6:$AY$6</c:f>
              <c:numCache>
                <c:formatCode>0_ ;[Red]\-0\ </c:formatCode>
                <c:ptCount val="6"/>
                <c:pt idx="0">
                  <c:v>2019</c:v>
                </c:pt>
                <c:pt idx="1">
                  <c:v>2020</c:v>
                </c:pt>
                <c:pt idx="2">
                  <c:v>2021</c:v>
                </c:pt>
                <c:pt idx="3">
                  <c:v>2022</c:v>
                </c:pt>
                <c:pt idx="4">
                  <c:v>2023</c:v>
                </c:pt>
                <c:pt idx="5">
                  <c:v>2024</c:v>
                </c:pt>
              </c:numCache>
            </c:numRef>
          </c:cat>
          <c:val>
            <c:numRef>
              <c:f>'Resumen Segmentos'!$AT$15:$AY$15</c:f>
              <c:numCache>
                <c:formatCode>0.0%</c:formatCode>
                <c:ptCount val="6"/>
                <c:pt idx="0">
                  <c:v>0.64752448678384544</c:v>
                </c:pt>
                <c:pt idx="1">
                  <c:v>0.88125605424604436</c:v>
                </c:pt>
                <c:pt idx="2">
                  <c:v>0.4972383720930233</c:v>
                </c:pt>
                <c:pt idx="3">
                  <c:v>0.52121879588839937</c:v>
                </c:pt>
                <c:pt idx="4">
                  <c:v>0.52660972404730622</c:v>
                </c:pt>
                <c:pt idx="5">
                  <c:v>0.72188327385748818</c:v>
                </c:pt>
              </c:numCache>
              <c:extLst/>
            </c:numRef>
          </c:val>
          <c:smooth val="0"/>
          <c:extLst>
            <c:ext xmlns:c16="http://schemas.microsoft.com/office/drawing/2014/chart" uri="{C3380CC4-5D6E-409C-BE32-E72D297353CC}">
              <c16:uniqueId val="{00000003-CD2E-46E8-952E-C6C5995E7FDC}"/>
            </c:ext>
          </c:extLst>
        </c:ser>
        <c:dLbls>
          <c:dLblPos val="ctr"/>
          <c:showLegendKey val="0"/>
          <c:showVal val="1"/>
          <c:showCatName val="0"/>
          <c:showSerName val="0"/>
          <c:showPercent val="0"/>
          <c:showBubbleSize val="0"/>
        </c:dLbls>
        <c:marker val="1"/>
        <c:smooth val="0"/>
        <c:axId val="1413673551"/>
        <c:axId val="1413680207"/>
      </c:lineChart>
      <c:catAx>
        <c:axId val="1413674799"/>
        <c:scaling>
          <c:orientation val="minMax"/>
        </c:scaling>
        <c:delete val="0"/>
        <c:axPos val="b"/>
        <c:numFmt formatCode="0_ ;[Red]\-0\ "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1413683535"/>
        <c:crosses val="autoZero"/>
        <c:auto val="1"/>
        <c:lblAlgn val="ctr"/>
        <c:lblOffset val="100"/>
        <c:noMultiLvlLbl val="0"/>
      </c:catAx>
      <c:valAx>
        <c:axId val="1413683535"/>
        <c:scaling>
          <c:orientation val="minMax"/>
        </c:scaling>
        <c:delete val="0"/>
        <c:axPos val="l"/>
        <c:numFmt formatCode="#,##0.0_ ;[Red]\-#,##0.0\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s-CL"/>
          </a:p>
        </c:txPr>
        <c:crossAx val="1413674799"/>
        <c:crosses val="autoZero"/>
        <c:crossBetween val="between"/>
      </c:valAx>
      <c:valAx>
        <c:axId val="1413680207"/>
        <c:scaling>
          <c:orientation val="minMax"/>
        </c:scaling>
        <c:delete val="0"/>
        <c:axPos val="r"/>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s-CL"/>
          </a:p>
        </c:txPr>
        <c:crossAx val="1413673551"/>
        <c:crosses val="max"/>
        <c:crossBetween val="between"/>
      </c:valAx>
      <c:catAx>
        <c:axId val="1413673551"/>
        <c:scaling>
          <c:orientation val="minMax"/>
        </c:scaling>
        <c:delete val="1"/>
        <c:axPos val="b"/>
        <c:numFmt formatCode="0_ ;[Red]\-0\ " sourceLinked="1"/>
        <c:majorTickMark val="none"/>
        <c:minorTickMark val="none"/>
        <c:tickLblPos val="nextTo"/>
        <c:crossAx val="1413680207"/>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'Resumen Segmentos'!$AS$16</c:f>
              <c:strCache>
                <c:ptCount val="1"/>
                <c:pt idx="0">
                  <c:v>Revenues</c:v>
                </c:pt>
              </c:strCache>
            </c:strRef>
          </c:tx>
          <c:spPr>
            <a:solidFill>
              <a:srgbClr val="7F7F7F"/>
            </a:solidFill>
            <a:ln>
              <a:noFill/>
            </a:ln>
            <a:effectLst/>
          </c:spPr>
          <c:invertIfNegative val="0"/>
          <c:dLbls>
            <c:numFmt formatCode="#,##0.00" sourceLinked="0"/>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'Resumen Segmentos'!$AT$6:$AY$6</c:f>
              <c:numCache>
                <c:formatCode>0_ ;[Red]\-0\ </c:formatCode>
                <c:ptCount val="6"/>
                <c:pt idx="0">
                  <c:v>2019</c:v>
                </c:pt>
                <c:pt idx="1">
                  <c:v>2020</c:v>
                </c:pt>
                <c:pt idx="2">
                  <c:v>2021</c:v>
                </c:pt>
                <c:pt idx="3">
                  <c:v>2022</c:v>
                </c:pt>
                <c:pt idx="4">
                  <c:v>2023</c:v>
                </c:pt>
                <c:pt idx="5">
                  <c:v>2024</c:v>
                </c:pt>
              </c:numCache>
            </c:numRef>
          </c:cat>
          <c:val>
            <c:numRef>
              <c:f>'Resumen Segmentos'!$AT$16:$AY$16</c:f>
              <c:numCache>
                <c:formatCode>#,##0.0_ ;[Red]\-#,##0.0\ </c:formatCode>
                <c:ptCount val="6"/>
                <c:pt idx="0">
                  <c:v>203.542</c:v>
                </c:pt>
                <c:pt idx="1">
                  <c:v>130.625</c:v>
                </c:pt>
                <c:pt idx="2">
                  <c:v>201.26599999999999</c:v>
                </c:pt>
                <c:pt idx="3">
                  <c:v>273.786</c:v>
                </c:pt>
                <c:pt idx="4">
                  <c:v>192.959</c:v>
                </c:pt>
                <c:pt idx="5">
                  <c:v>240.91900000000001</c:v>
                </c:pt>
              </c:numCache>
              <c:extLst/>
            </c:numRef>
          </c:val>
          <c:extLst>
            <c:ext xmlns:c16="http://schemas.microsoft.com/office/drawing/2014/chart" uri="{C3380CC4-5D6E-409C-BE32-E72D297353CC}">
              <c16:uniqueId val="{00000000-7295-4E8B-88D8-11A0B92F1966}"/>
            </c:ext>
          </c:extLst>
        </c:ser>
        <c:dLbls>
          <c:dLblPos val="ctr"/>
          <c:showLegendKey val="0"/>
          <c:showVal val="1"/>
          <c:showCatName val="0"/>
          <c:showSerName val="0"/>
          <c:showPercent val="0"/>
          <c:showBubbleSize val="0"/>
        </c:dLbls>
        <c:gapWidth val="34"/>
        <c:overlap val="100"/>
        <c:axId val="1413674799"/>
        <c:axId val="1413683535"/>
      </c:barChart>
      <c:lineChart>
        <c:grouping val="standard"/>
        <c:varyColors val="0"/>
        <c:ser>
          <c:idx val="1"/>
          <c:order val="1"/>
          <c:tx>
            <c:strRef>
              <c:f>'Resumen Segmentos'!$AS$18</c:f>
              <c:strCache>
                <c:ptCount val="1"/>
                <c:pt idx="0">
                  <c:v>EBITDA Margin</c:v>
                </c:pt>
              </c:strCache>
            </c:strRef>
          </c:tx>
          <c:spPr>
            <a:ln w="28575" cap="rnd">
              <a:solidFill>
                <a:srgbClr val="FF0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endParaRPr lang="es-C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'Resumen Segmentos'!$AT$6:$AY$6</c:f>
              <c:numCache>
                <c:formatCode>0_ ;[Red]\-0\ </c:formatCode>
                <c:ptCount val="6"/>
                <c:pt idx="0">
                  <c:v>2019</c:v>
                </c:pt>
                <c:pt idx="1">
                  <c:v>2020</c:v>
                </c:pt>
                <c:pt idx="2">
                  <c:v>2021</c:v>
                </c:pt>
                <c:pt idx="3">
                  <c:v>2022</c:v>
                </c:pt>
                <c:pt idx="4">
                  <c:v>2023</c:v>
                </c:pt>
                <c:pt idx="5">
                  <c:v>2024</c:v>
                </c:pt>
              </c:numCache>
            </c:numRef>
          </c:cat>
          <c:val>
            <c:numRef>
              <c:f>'Resumen Segmentos'!$AT$18:$AY$18</c:f>
              <c:numCache>
                <c:formatCode>0.0%</c:formatCode>
                <c:ptCount val="6"/>
                <c:pt idx="0">
                  <c:v>7.7600691749123096E-2</c:v>
                </c:pt>
                <c:pt idx="1">
                  <c:v>0.10318851674641145</c:v>
                </c:pt>
                <c:pt idx="2">
                  <c:v>0.10548726560869685</c:v>
                </c:pt>
                <c:pt idx="3">
                  <c:v>6.3914882426420627E-2</c:v>
                </c:pt>
                <c:pt idx="4">
                  <c:v>9.5279308039531732E-2</c:v>
                </c:pt>
                <c:pt idx="5">
                  <c:v>0.11329533992752751</c:v>
                </c:pt>
              </c:numCache>
              <c:extLst/>
            </c:numRef>
          </c:val>
          <c:smooth val="0"/>
          <c:extLst>
            <c:ext xmlns:c16="http://schemas.microsoft.com/office/drawing/2014/chart" uri="{C3380CC4-5D6E-409C-BE32-E72D297353CC}">
              <c16:uniqueId val="{00000001-7295-4E8B-88D8-11A0B92F1966}"/>
            </c:ext>
          </c:extLst>
        </c:ser>
        <c:dLbls>
          <c:dLblPos val="ctr"/>
          <c:showLegendKey val="0"/>
          <c:showVal val="1"/>
          <c:showCatName val="0"/>
          <c:showSerName val="0"/>
          <c:showPercent val="0"/>
          <c:showBubbleSize val="0"/>
        </c:dLbls>
        <c:marker val="1"/>
        <c:smooth val="0"/>
        <c:axId val="1413673551"/>
        <c:axId val="1413680207"/>
      </c:lineChart>
      <c:catAx>
        <c:axId val="1413674799"/>
        <c:scaling>
          <c:orientation val="minMax"/>
        </c:scaling>
        <c:delete val="0"/>
        <c:axPos val="b"/>
        <c:numFmt formatCode="0_ ;[Red]\-0\ "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s-CL"/>
          </a:p>
        </c:txPr>
        <c:crossAx val="1413683535"/>
        <c:crosses val="autoZero"/>
        <c:auto val="1"/>
        <c:lblAlgn val="ctr"/>
        <c:lblOffset val="100"/>
        <c:noMultiLvlLbl val="0"/>
      </c:catAx>
      <c:valAx>
        <c:axId val="1413683535"/>
        <c:scaling>
          <c:orientation val="minMax"/>
        </c:scaling>
        <c:delete val="0"/>
        <c:axPos val="l"/>
        <c:numFmt formatCode="#,##0.0_ ;[Red]\-#,##0.0\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CL"/>
          </a:p>
        </c:txPr>
        <c:crossAx val="1413674799"/>
        <c:crosses val="autoZero"/>
        <c:crossBetween val="between"/>
      </c:valAx>
      <c:valAx>
        <c:axId val="1413680207"/>
        <c:scaling>
          <c:orientation val="minMax"/>
        </c:scaling>
        <c:delete val="0"/>
        <c:axPos val="r"/>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CL"/>
          </a:p>
        </c:txPr>
        <c:crossAx val="1413673551"/>
        <c:crosses val="max"/>
        <c:crossBetween val="between"/>
      </c:valAx>
      <c:catAx>
        <c:axId val="1413673551"/>
        <c:scaling>
          <c:orientation val="minMax"/>
        </c:scaling>
        <c:delete val="1"/>
        <c:axPos val="b"/>
        <c:numFmt formatCode="0_ ;[Red]\-0\ " sourceLinked="1"/>
        <c:majorTickMark val="none"/>
        <c:minorTickMark val="none"/>
        <c:tickLblPos val="nextTo"/>
        <c:crossAx val="1413680207"/>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'Resumen Segmentos'!$AS$19</c:f>
              <c:strCache>
                <c:ptCount val="1"/>
                <c:pt idx="0">
                  <c:v>Revenues</c:v>
                </c:pt>
              </c:strCache>
            </c:strRef>
          </c:tx>
          <c:spPr>
            <a:solidFill>
              <a:srgbClr val="7F7F7F"/>
            </a:solidFill>
            <a:ln>
              <a:noFill/>
            </a:ln>
            <a:effectLst/>
          </c:spPr>
          <c:invertIfNegative val="0"/>
          <c:dLbls>
            <c:numFmt formatCode="#,##0.00" sourceLinked="0"/>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'Resumen Segmentos'!$AT$6:$AY$6</c:f>
              <c:numCache>
                <c:formatCode>0_ ;[Red]\-0\ </c:formatCode>
                <c:ptCount val="6"/>
                <c:pt idx="0">
                  <c:v>2019</c:v>
                </c:pt>
                <c:pt idx="1">
                  <c:v>2020</c:v>
                </c:pt>
                <c:pt idx="2">
                  <c:v>2021</c:v>
                </c:pt>
                <c:pt idx="3">
                  <c:v>2022</c:v>
                </c:pt>
                <c:pt idx="4">
                  <c:v>2023</c:v>
                </c:pt>
                <c:pt idx="5">
                  <c:v>2024</c:v>
                </c:pt>
              </c:numCache>
            </c:numRef>
          </c:cat>
          <c:val>
            <c:numRef>
              <c:f>'Resumen Segmentos'!$AT$19:$AY$19</c:f>
              <c:numCache>
                <c:formatCode>#,##0.0_ ;[Red]\-#,##0.0\ </c:formatCode>
                <c:ptCount val="6"/>
                <c:pt idx="0">
                  <c:v>231.18199999999999</c:v>
                </c:pt>
                <c:pt idx="1">
                  <c:v>253.80199999999999</c:v>
                </c:pt>
                <c:pt idx="2">
                  <c:v>319.08800000000002</c:v>
                </c:pt>
                <c:pt idx="3">
                  <c:v>400.1</c:v>
                </c:pt>
                <c:pt idx="4">
                  <c:v>412.00099999999998</c:v>
                </c:pt>
                <c:pt idx="5">
                  <c:v>444.048</c:v>
                </c:pt>
              </c:numCache>
              <c:extLst/>
            </c:numRef>
          </c:val>
          <c:extLst>
            <c:ext xmlns:c16="http://schemas.microsoft.com/office/drawing/2014/chart" uri="{C3380CC4-5D6E-409C-BE32-E72D297353CC}">
              <c16:uniqueId val="{00000000-9788-44D3-9265-80522D290750}"/>
            </c:ext>
          </c:extLst>
        </c:ser>
        <c:dLbls>
          <c:dLblPos val="ctr"/>
          <c:showLegendKey val="0"/>
          <c:showVal val="1"/>
          <c:showCatName val="0"/>
          <c:showSerName val="0"/>
          <c:showPercent val="0"/>
          <c:showBubbleSize val="0"/>
        </c:dLbls>
        <c:gapWidth val="34"/>
        <c:overlap val="100"/>
        <c:axId val="1413674799"/>
        <c:axId val="1413683535"/>
      </c:barChart>
      <c:lineChart>
        <c:grouping val="standard"/>
        <c:varyColors val="0"/>
        <c:ser>
          <c:idx val="1"/>
          <c:order val="1"/>
          <c:tx>
            <c:strRef>
              <c:f>'Resumen Segmentos'!$AS$21</c:f>
              <c:strCache>
                <c:ptCount val="1"/>
                <c:pt idx="0">
                  <c:v>EBITDA Margin</c:v>
                </c:pt>
              </c:strCache>
            </c:strRef>
          </c:tx>
          <c:spPr>
            <a:ln w="28575" cap="rnd">
              <a:solidFill>
                <a:srgbClr val="FF0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endParaRPr lang="es-C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'Resumen Segmentos'!$AT$6:$AY$6</c:f>
              <c:numCache>
                <c:formatCode>0_ ;[Red]\-0\ </c:formatCode>
                <c:ptCount val="6"/>
                <c:pt idx="0">
                  <c:v>2019</c:v>
                </c:pt>
                <c:pt idx="1">
                  <c:v>2020</c:v>
                </c:pt>
                <c:pt idx="2">
                  <c:v>2021</c:v>
                </c:pt>
                <c:pt idx="3">
                  <c:v>2022</c:v>
                </c:pt>
                <c:pt idx="4">
                  <c:v>2023</c:v>
                </c:pt>
                <c:pt idx="5">
                  <c:v>2024</c:v>
                </c:pt>
              </c:numCache>
            </c:numRef>
          </c:cat>
          <c:val>
            <c:numRef>
              <c:f>'Resumen Segmentos'!$AT$21:$AY$21</c:f>
              <c:numCache>
                <c:formatCode>0.0%</c:formatCode>
                <c:ptCount val="6"/>
                <c:pt idx="0">
                  <c:v>5.390558088432492E-2</c:v>
                </c:pt>
                <c:pt idx="1">
                  <c:v>6.3458916793405831E-2</c:v>
                </c:pt>
                <c:pt idx="2">
                  <c:v>7.0817454746026201E-2</c:v>
                </c:pt>
                <c:pt idx="3">
                  <c:v>7.3704073981504761E-2</c:v>
                </c:pt>
                <c:pt idx="4">
                  <c:v>9.2271620699949736E-2</c:v>
                </c:pt>
                <c:pt idx="5">
                  <c:v>8.3700410766403638E-2</c:v>
                </c:pt>
              </c:numCache>
              <c:extLst/>
            </c:numRef>
          </c:val>
          <c:smooth val="0"/>
          <c:extLst>
            <c:ext xmlns:c16="http://schemas.microsoft.com/office/drawing/2014/chart" uri="{C3380CC4-5D6E-409C-BE32-E72D297353CC}">
              <c16:uniqueId val="{00000001-9788-44D3-9265-80522D290750}"/>
            </c:ext>
          </c:extLst>
        </c:ser>
        <c:dLbls>
          <c:dLblPos val="ctr"/>
          <c:showLegendKey val="0"/>
          <c:showVal val="1"/>
          <c:showCatName val="0"/>
          <c:showSerName val="0"/>
          <c:showPercent val="0"/>
          <c:showBubbleSize val="0"/>
        </c:dLbls>
        <c:marker val="1"/>
        <c:smooth val="0"/>
        <c:axId val="1413673551"/>
        <c:axId val="1413680207"/>
      </c:lineChart>
      <c:catAx>
        <c:axId val="1413674799"/>
        <c:scaling>
          <c:orientation val="minMax"/>
        </c:scaling>
        <c:delete val="0"/>
        <c:axPos val="b"/>
        <c:numFmt formatCode="0_ ;[Red]\-0\ "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s-CL"/>
          </a:p>
        </c:txPr>
        <c:crossAx val="1413683535"/>
        <c:crosses val="autoZero"/>
        <c:auto val="1"/>
        <c:lblAlgn val="ctr"/>
        <c:lblOffset val="100"/>
        <c:noMultiLvlLbl val="0"/>
      </c:catAx>
      <c:valAx>
        <c:axId val="1413683535"/>
        <c:scaling>
          <c:orientation val="minMax"/>
        </c:scaling>
        <c:delete val="0"/>
        <c:axPos val="l"/>
        <c:numFmt formatCode="#,##0.0_ ;[Red]\-#,##0.0\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212352"/>
                </a:solidFill>
                <a:latin typeface="+mn-lt"/>
                <a:ea typeface="+mn-ea"/>
                <a:cs typeface="+mn-cs"/>
              </a:defRPr>
            </a:pPr>
            <a:endParaRPr lang="es-CL"/>
          </a:p>
        </c:txPr>
        <c:crossAx val="1413674799"/>
        <c:crosses val="autoZero"/>
        <c:crossBetween val="between"/>
      </c:valAx>
      <c:valAx>
        <c:axId val="1413680207"/>
        <c:scaling>
          <c:orientation val="minMax"/>
        </c:scaling>
        <c:delete val="0"/>
        <c:axPos val="r"/>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212352"/>
                </a:solidFill>
                <a:latin typeface="+mn-lt"/>
                <a:ea typeface="+mn-ea"/>
                <a:cs typeface="+mn-cs"/>
              </a:defRPr>
            </a:pPr>
            <a:endParaRPr lang="es-CL"/>
          </a:p>
        </c:txPr>
        <c:crossAx val="1413673551"/>
        <c:crosses val="max"/>
        <c:crossBetween val="between"/>
      </c:valAx>
      <c:catAx>
        <c:axId val="1413673551"/>
        <c:scaling>
          <c:orientation val="minMax"/>
        </c:scaling>
        <c:delete val="1"/>
        <c:axPos val="b"/>
        <c:numFmt formatCode="0_ ;[Red]\-0\ " sourceLinked="1"/>
        <c:majorTickMark val="none"/>
        <c:minorTickMark val="none"/>
        <c:tickLblPos val="nextTo"/>
        <c:crossAx val="1413680207"/>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Hoja1!$B$43</c:f>
              <c:strCache>
                <c:ptCount val="1"/>
                <c:pt idx="0">
                  <c:v>Ship Owners</c:v>
                </c:pt>
              </c:strCache>
            </c:strRef>
          </c:tx>
          <c:spPr>
            <a:solidFill>
              <a:srgbClr val="8F9FB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ptos Narrow" panose="020B0004020202020204" pitchFamily="34" charset="0"/>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Hoja1!$C$2:$I$2</c:f>
              <c:strCache>
                <c:ptCount val="6"/>
                <c:pt idx="0">
                  <c:v>2019 </c:v>
                </c:pt>
                <c:pt idx="1">
                  <c:v>2020 </c:v>
                </c:pt>
                <c:pt idx="2">
                  <c:v>2021 </c:v>
                </c:pt>
                <c:pt idx="3">
                  <c:v>2022 </c:v>
                </c:pt>
                <c:pt idx="4">
                  <c:v>2023 </c:v>
                </c:pt>
                <c:pt idx="5">
                  <c:v>2024 </c:v>
                </c:pt>
              </c:strCache>
              <c:extLst/>
            </c:strRef>
          </c:cat>
          <c:val>
            <c:numRef>
              <c:f>Hoja1!$C$43:$I$43</c:f>
              <c:numCache>
                <c:formatCode>#,##0.00_ ;[Red]\-#,##0.00\ </c:formatCode>
                <c:ptCount val="6"/>
                <c:pt idx="0">
                  <c:v>60.290999999999997</c:v>
                </c:pt>
                <c:pt idx="1">
                  <c:v>57.665999999999997</c:v>
                </c:pt>
                <c:pt idx="2">
                  <c:v>69.272999999999996</c:v>
                </c:pt>
                <c:pt idx="3">
                  <c:v>76.369</c:v>
                </c:pt>
                <c:pt idx="4">
                  <c:v>64.010921999999994</c:v>
                </c:pt>
                <c:pt idx="5">
                  <c:v>71.510999999999996</c:v>
                </c:pt>
              </c:numCache>
              <c:extLst/>
            </c:numRef>
          </c:val>
          <c:extLst>
            <c:ext xmlns:c16="http://schemas.microsoft.com/office/drawing/2014/chart" uri="{C3380CC4-5D6E-409C-BE32-E72D297353CC}">
              <c16:uniqueId val="{00000000-1F7B-4D54-B030-F01C42BA82BA}"/>
            </c:ext>
          </c:extLst>
        </c:ser>
        <c:ser>
          <c:idx val="1"/>
          <c:order val="1"/>
          <c:tx>
            <c:strRef>
              <c:f>Hoja1!$B$44</c:f>
              <c:strCache>
                <c:ptCount val="1"/>
                <c:pt idx="0">
                  <c:v>Ports</c:v>
                </c:pt>
              </c:strCache>
            </c:strRef>
          </c:tx>
          <c:spPr>
            <a:solidFill>
              <a:srgbClr val="9DC3E6"/>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ptos Narrow" panose="020B0004020202020204" pitchFamily="34" charset="0"/>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Hoja1!$C$2:$I$2</c:f>
              <c:strCache>
                <c:ptCount val="6"/>
                <c:pt idx="0">
                  <c:v>2019 </c:v>
                </c:pt>
                <c:pt idx="1">
                  <c:v>2020 </c:v>
                </c:pt>
                <c:pt idx="2">
                  <c:v>2021 </c:v>
                </c:pt>
                <c:pt idx="3">
                  <c:v>2022 </c:v>
                </c:pt>
                <c:pt idx="4">
                  <c:v>2023 </c:v>
                </c:pt>
                <c:pt idx="5">
                  <c:v>2024 </c:v>
                </c:pt>
              </c:strCache>
              <c:extLst/>
            </c:strRef>
          </c:cat>
          <c:val>
            <c:numRef>
              <c:f>Hoja1!$C$44:$I$44</c:f>
              <c:numCache>
                <c:formatCode>#,##0.00_ ;[Red]\-#,##0.00\ </c:formatCode>
                <c:ptCount val="6"/>
                <c:pt idx="0">
                  <c:v>38.95300000000001</c:v>
                </c:pt>
                <c:pt idx="1">
                  <c:v>31.560000000000006</c:v>
                </c:pt>
                <c:pt idx="2">
                  <c:v>35.57</c:v>
                </c:pt>
                <c:pt idx="3">
                  <c:v>47.35199999999999</c:v>
                </c:pt>
                <c:pt idx="4">
                  <c:v>32.874999999999986</c:v>
                </c:pt>
                <c:pt idx="5">
                  <c:v>37.78</c:v>
                </c:pt>
              </c:numCache>
              <c:extLst/>
            </c:numRef>
          </c:val>
          <c:extLst>
            <c:ext xmlns:c16="http://schemas.microsoft.com/office/drawing/2014/chart" uri="{C3380CC4-5D6E-409C-BE32-E72D297353CC}">
              <c16:uniqueId val="{00000001-1F7B-4D54-B030-F01C42BA82BA}"/>
            </c:ext>
          </c:extLst>
        </c:ser>
        <c:ser>
          <c:idx val="2"/>
          <c:order val="2"/>
          <c:tx>
            <c:strRef>
              <c:f>Hoja1!$B$45</c:f>
              <c:strCache>
                <c:ptCount val="1"/>
                <c:pt idx="0">
                  <c:v>Airports</c:v>
                </c:pt>
              </c:strCache>
            </c:strRef>
          </c:tx>
          <c:spPr>
            <a:solidFill>
              <a:srgbClr val="7F7F7F"/>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ptos Narrow" panose="020B0004020202020204" pitchFamily="34" charset="0"/>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Hoja1!$C$2:$I$2</c:f>
              <c:strCache>
                <c:ptCount val="6"/>
                <c:pt idx="0">
                  <c:v>2019 </c:v>
                </c:pt>
                <c:pt idx="1">
                  <c:v>2020 </c:v>
                </c:pt>
                <c:pt idx="2">
                  <c:v>2021 </c:v>
                </c:pt>
                <c:pt idx="3">
                  <c:v>2022 </c:v>
                </c:pt>
                <c:pt idx="4">
                  <c:v>2023 </c:v>
                </c:pt>
                <c:pt idx="5">
                  <c:v>2024 </c:v>
                </c:pt>
              </c:strCache>
              <c:extLst/>
            </c:strRef>
          </c:cat>
          <c:val>
            <c:numRef>
              <c:f>Hoja1!$C$45:$I$45</c:f>
              <c:numCache>
                <c:formatCode>#,##0.00_ ;[Red]\-#,##0.00\ </c:formatCode>
                <c:ptCount val="6"/>
                <c:pt idx="0">
                  <c:v>14.433000000000002</c:v>
                </c:pt>
                <c:pt idx="1">
                  <c:v>10.631</c:v>
                </c:pt>
                <c:pt idx="2">
                  <c:v>5.2370000000000001</c:v>
                </c:pt>
                <c:pt idx="3">
                  <c:v>6.8589999999999991</c:v>
                </c:pt>
                <c:pt idx="4">
                  <c:v>6.4120000000000008</c:v>
                </c:pt>
                <c:pt idx="5">
                  <c:v>6.2709999999999999</c:v>
                </c:pt>
              </c:numCache>
              <c:extLst/>
            </c:numRef>
          </c:val>
          <c:extLst>
            <c:ext xmlns:c16="http://schemas.microsoft.com/office/drawing/2014/chart" uri="{C3380CC4-5D6E-409C-BE32-E72D297353CC}">
              <c16:uniqueId val="{00000002-1F7B-4D54-B030-F01C42BA82BA}"/>
            </c:ext>
          </c:extLst>
        </c:ser>
        <c:ser>
          <c:idx val="3"/>
          <c:order val="3"/>
          <c:tx>
            <c:strRef>
              <c:f>Hoja1!$B$46</c:f>
              <c:strCache>
                <c:ptCount val="1"/>
                <c:pt idx="0">
                  <c:v>Agency Services</c:v>
                </c:pt>
              </c:strCache>
            </c:strRef>
          </c:tx>
          <c:spPr>
            <a:solidFill>
              <a:srgbClr val="E7E6E6">
                <a:lumMod val="25000"/>
              </a:srgb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ptos Narrow" panose="020B0004020202020204" pitchFamily="34" charset="0"/>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Hoja1!$C$2:$I$2</c:f>
              <c:strCache>
                <c:ptCount val="6"/>
                <c:pt idx="0">
                  <c:v>2019 </c:v>
                </c:pt>
                <c:pt idx="1">
                  <c:v>2020 </c:v>
                </c:pt>
                <c:pt idx="2">
                  <c:v>2021 </c:v>
                </c:pt>
                <c:pt idx="3">
                  <c:v>2022 </c:v>
                </c:pt>
                <c:pt idx="4">
                  <c:v>2023 </c:v>
                </c:pt>
                <c:pt idx="5">
                  <c:v>2024 </c:v>
                </c:pt>
              </c:strCache>
              <c:extLst/>
            </c:strRef>
          </c:cat>
          <c:val>
            <c:numRef>
              <c:f>Hoja1!$C$46:$I$46</c:f>
              <c:numCache>
                <c:formatCode>#,##0.00_ ;[Red]\-#,##0.00\ </c:formatCode>
                <c:ptCount val="6"/>
                <c:pt idx="0">
                  <c:v>15.390000000000015</c:v>
                </c:pt>
                <c:pt idx="1">
                  <c:v>14.292999999999997</c:v>
                </c:pt>
                <c:pt idx="2">
                  <c:v>21.777999999999977</c:v>
                </c:pt>
                <c:pt idx="3">
                  <c:v>17.904</c:v>
                </c:pt>
                <c:pt idx="4">
                  <c:v>18.385000000000005</c:v>
                </c:pt>
                <c:pt idx="5">
                  <c:v>27.294999999999998</c:v>
                </c:pt>
              </c:numCache>
              <c:extLst/>
            </c:numRef>
          </c:val>
          <c:extLst>
            <c:ext xmlns:c16="http://schemas.microsoft.com/office/drawing/2014/chart" uri="{C3380CC4-5D6E-409C-BE32-E72D297353CC}">
              <c16:uniqueId val="{00000003-1F7B-4D54-B030-F01C42BA82BA}"/>
            </c:ext>
          </c:extLst>
        </c:ser>
        <c:ser>
          <c:idx val="4"/>
          <c:order val="4"/>
          <c:tx>
            <c:strRef>
              <c:f>Hoja1!$B$47</c:f>
              <c:strCache>
                <c:ptCount val="1"/>
                <c:pt idx="0">
                  <c:v>Logistics</c:v>
                </c:pt>
              </c:strCache>
            </c:strRef>
          </c:tx>
          <c:spPr>
            <a:solidFill>
              <a:srgbClr val="E5264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ptos Narrow" panose="020B0004020202020204" pitchFamily="34" charset="0"/>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Hoja1!$C$2:$I$2</c:f>
              <c:strCache>
                <c:ptCount val="6"/>
                <c:pt idx="0">
                  <c:v>2019 </c:v>
                </c:pt>
                <c:pt idx="1">
                  <c:v>2020 </c:v>
                </c:pt>
                <c:pt idx="2">
                  <c:v>2021 </c:v>
                </c:pt>
                <c:pt idx="3">
                  <c:v>2022 </c:v>
                </c:pt>
                <c:pt idx="4">
                  <c:v>2023 </c:v>
                </c:pt>
                <c:pt idx="5">
                  <c:v>2024 </c:v>
                </c:pt>
              </c:strCache>
              <c:extLst/>
            </c:strRef>
          </c:cat>
          <c:val>
            <c:numRef>
              <c:f>Hoja1!$C$47:$I$47</c:f>
              <c:numCache>
                <c:formatCode>#,##0.00_ ;[Red]\-#,##0.00\ </c:formatCode>
                <c:ptCount val="6"/>
                <c:pt idx="0">
                  <c:v>12.621000000000002</c:v>
                </c:pt>
                <c:pt idx="1">
                  <c:v>15.638999999999985</c:v>
                </c:pt>
                <c:pt idx="2">
                  <c:v>22.76700000000001</c:v>
                </c:pt>
                <c:pt idx="3">
                  <c:v>29.872000000000053</c:v>
                </c:pt>
                <c:pt idx="4">
                  <c:v>38.015999999999991</c:v>
                </c:pt>
                <c:pt idx="5">
                  <c:v>37.167000000000002</c:v>
                </c:pt>
              </c:numCache>
              <c:extLst/>
            </c:numRef>
          </c:val>
          <c:extLst>
            <c:ext xmlns:c16="http://schemas.microsoft.com/office/drawing/2014/chart" uri="{C3380CC4-5D6E-409C-BE32-E72D297353CC}">
              <c16:uniqueId val="{00000004-1F7B-4D54-B030-F01C42BA82BA}"/>
            </c:ext>
          </c:extLst>
        </c:ser>
        <c:ser>
          <c:idx val="5"/>
          <c:order val="5"/>
          <c:tx>
            <c:strRef>
              <c:f>Hoja1!$B$48</c:f>
              <c:strCache>
                <c:ptCount val="1"/>
                <c:pt idx="0">
                  <c:v>Others Non-Assignable</c:v>
                </c:pt>
              </c:strCache>
            </c:strRef>
          </c:tx>
          <c:spPr>
            <a:solidFill>
              <a:srgbClr val="264478"/>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ptos Narrow" panose="020B0004020202020204" pitchFamily="34" charset="0"/>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Hoja1!$C$2:$I$2</c:f>
              <c:strCache>
                <c:ptCount val="6"/>
                <c:pt idx="0">
                  <c:v>2019 </c:v>
                </c:pt>
                <c:pt idx="1">
                  <c:v>2020 </c:v>
                </c:pt>
                <c:pt idx="2">
                  <c:v>2021 </c:v>
                </c:pt>
                <c:pt idx="3">
                  <c:v>2022 </c:v>
                </c:pt>
                <c:pt idx="4">
                  <c:v>2023 </c:v>
                </c:pt>
                <c:pt idx="5">
                  <c:v>2024 </c:v>
                </c:pt>
              </c:strCache>
              <c:extLst/>
            </c:strRef>
          </c:cat>
          <c:val>
            <c:numRef>
              <c:f>Hoja1!$C$48:$I$48</c:f>
              <c:numCache>
                <c:formatCode>#,##0.00_ ;[Red]\-#,##0.00\ </c:formatCode>
                <c:ptCount val="6"/>
                <c:pt idx="0">
                  <c:v>3.9312999999999998</c:v>
                </c:pt>
                <c:pt idx="1">
                  <c:v>-3.569</c:v>
                </c:pt>
                <c:pt idx="2">
                  <c:v>-0.56000000000000028</c:v>
                </c:pt>
                <c:pt idx="3">
                  <c:v>-4.6429999999999998</c:v>
                </c:pt>
                <c:pt idx="4">
                  <c:v>-4.9109999999999996</c:v>
                </c:pt>
                <c:pt idx="5">
                  <c:v>-7.6539999999999999</c:v>
                </c:pt>
              </c:numCache>
              <c:extLst/>
            </c:numRef>
          </c:val>
          <c:extLst>
            <c:ext xmlns:c16="http://schemas.microsoft.com/office/drawing/2014/chart" uri="{C3380CC4-5D6E-409C-BE32-E72D297353CC}">
              <c16:uniqueId val="{00000005-1F7B-4D54-B030-F01C42BA82BA}"/>
            </c:ext>
          </c:extLst>
        </c:ser>
        <c:dLbls>
          <c:dLblPos val="ctr"/>
          <c:showLegendKey val="0"/>
          <c:showVal val="1"/>
          <c:showCatName val="0"/>
          <c:showSerName val="0"/>
          <c:showPercent val="0"/>
          <c:showBubbleSize val="0"/>
        </c:dLbls>
        <c:gapWidth val="25"/>
        <c:overlap val="100"/>
        <c:axId val="337256415"/>
        <c:axId val="337251615"/>
      </c:barChart>
      <c:lineChart>
        <c:grouping val="standard"/>
        <c:varyColors val="0"/>
        <c:ser>
          <c:idx val="6"/>
          <c:order val="6"/>
          <c:tx>
            <c:strRef>
              <c:f>Hoja1!$B$49</c:f>
              <c:strCache>
                <c:ptCount val="1"/>
                <c:pt idx="0">
                  <c:v>Total</c:v>
                </c:pt>
              </c:strCache>
            </c:strRef>
          </c:tx>
          <c:spPr>
            <a:ln w="25400" cap="rnd">
              <a:noFill/>
              <a:round/>
            </a:ln>
            <a:effectLst/>
          </c:spPr>
          <c:marker>
            <c:symbol val="none"/>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ptos Narrow" panose="020B0004020202020204" pitchFamily="34" charset="0"/>
                    <a:ea typeface="+mn-ea"/>
                    <a:cs typeface="+mn-cs"/>
                  </a:defRPr>
                </a:pPr>
                <a:endParaRPr lang="es-C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Hoja1!$C$2:$I$2</c:f>
              <c:strCache>
                <c:ptCount val="6"/>
                <c:pt idx="0">
                  <c:v>2019 </c:v>
                </c:pt>
                <c:pt idx="1">
                  <c:v>2020 </c:v>
                </c:pt>
                <c:pt idx="2">
                  <c:v>2021 </c:v>
                </c:pt>
                <c:pt idx="3">
                  <c:v>2022 </c:v>
                </c:pt>
                <c:pt idx="4">
                  <c:v>2023 </c:v>
                </c:pt>
                <c:pt idx="5">
                  <c:v>2024 </c:v>
                </c:pt>
              </c:strCache>
              <c:extLst/>
            </c:strRef>
          </c:cat>
          <c:val>
            <c:numRef>
              <c:f>Hoja1!$C$49:$I$49</c:f>
              <c:numCache>
                <c:formatCode>#,##0.00_ ;[Red]\-#,##0.00\ </c:formatCode>
                <c:ptCount val="6"/>
                <c:pt idx="0">
                  <c:v>145.61930000000001</c:v>
                </c:pt>
                <c:pt idx="1">
                  <c:v>126.21999999999998</c:v>
                </c:pt>
                <c:pt idx="2">
                  <c:v>154.06499999999994</c:v>
                </c:pt>
                <c:pt idx="3">
                  <c:v>173.71300000000002</c:v>
                </c:pt>
                <c:pt idx="4">
                  <c:v>154.78792199999998</c:v>
                </c:pt>
                <c:pt idx="5">
                  <c:v>172.37</c:v>
                </c:pt>
              </c:numCache>
              <c:extLst/>
            </c:numRef>
          </c:val>
          <c:smooth val="0"/>
          <c:extLst>
            <c:ext xmlns:c16="http://schemas.microsoft.com/office/drawing/2014/chart" uri="{C3380CC4-5D6E-409C-BE32-E72D297353CC}">
              <c16:uniqueId val="{00000006-1F7B-4D54-B030-F01C42BA82BA}"/>
            </c:ext>
          </c:extLst>
        </c:ser>
        <c:dLbls>
          <c:dLblPos val="ctr"/>
          <c:showLegendKey val="0"/>
          <c:showVal val="1"/>
          <c:showCatName val="0"/>
          <c:showSerName val="0"/>
          <c:showPercent val="0"/>
          <c:showBubbleSize val="0"/>
        </c:dLbls>
        <c:marker val="1"/>
        <c:smooth val="0"/>
        <c:axId val="697709423"/>
        <c:axId val="697708463"/>
      </c:lineChart>
      <c:catAx>
        <c:axId val="3372564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b" anchorCtr="0"/>
          <a:lstStyle/>
          <a:p>
            <a:pPr>
              <a:defRPr sz="900" b="0" i="0" u="none" strike="noStrike" kern="1200" baseline="0">
                <a:solidFill>
                  <a:schemeClr val="tx1">
                    <a:lumMod val="65000"/>
                    <a:lumOff val="35000"/>
                  </a:schemeClr>
                </a:solidFill>
                <a:latin typeface="Aptos Narrow" panose="020B0004020202020204" pitchFamily="34" charset="0"/>
                <a:ea typeface="+mn-ea"/>
                <a:cs typeface="+mn-cs"/>
              </a:defRPr>
            </a:pPr>
            <a:endParaRPr lang="es-CL"/>
          </a:p>
        </c:txPr>
        <c:crossAx val="337251615"/>
        <c:crosses val="autoZero"/>
        <c:auto val="0"/>
        <c:lblAlgn val="ctr"/>
        <c:lblOffset val="100"/>
        <c:noMultiLvlLbl val="0"/>
      </c:catAx>
      <c:valAx>
        <c:axId val="337251615"/>
        <c:scaling>
          <c:orientation val="minMax"/>
        </c:scaling>
        <c:delete val="0"/>
        <c:axPos val="l"/>
        <c:numFmt formatCode="#,##0.00_ ;[Red]\-#,##0.00\ "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Aptos Narrow" panose="020B0004020202020204" pitchFamily="34" charset="0"/>
                <a:ea typeface="+mn-ea"/>
                <a:cs typeface="+mn-cs"/>
              </a:defRPr>
            </a:pPr>
            <a:endParaRPr lang="es-CL"/>
          </a:p>
        </c:txPr>
        <c:crossAx val="337256415"/>
        <c:crossesAt val="1"/>
        <c:crossBetween val="between"/>
      </c:valAx>
      <c:valAx>
        <c:axId val="697708463"/>
        <c:scaling>
          <c:orientation val="minMax"/>
          <c:max val="185"/>
          <c:min val="-50"/>
        </c:scaling>
        <c:delete val="1"/>
        <c:axPos val="r"/>
        <c:numFmt formatCode="#,##0.00_ ;[Red]\-#,##0.00\ " sourceLinked="1"/>
        <c:majorTickMark val="out"/>
        <c:minorTickMark val="none"/>
        <c:tickLblPos val="nextTo"/>
        <c:crossAx val="697709423"/>
        <c:crosses val="max"/>
        <c:crossBetween val="between"/>
      </c:valAx>
      <c:catAx>
        <c:axId val="697709423"/>
        <c:scaling>
          <c:orientation val="minMax"/>
        </c:scaling>
        <c:delete val="1"/>
        <c:axPos val="b"/>
        <c:numFmt formatCode="General" sourceLinked="1"/>
        <c:majorTickMark val="out"/>
        <c:minorTickMark val="none"/>
        <c:tickLblPos val="nextTo"/>
        <c:crossAx val="697708463"/>
        <c:crosses val="autoZero"/>
        <c:auto val="1"/>
        <c:lblAlgn val="ctr"/>
        <c:lblOffset val="100"/>
        <c:noMultiLvlLbl val="0"/>
      </c:catAx>
      <c:spPr>
        <a:noFill/>
        <a:ln>
          <a:noFill/>
        </a:ln>
        <a:effectLst/>
      </c:spPr>
    </c:plotArea>
    <c:legend>
      <c:legendPos val="b"/>
      <c:legendEntry>
        <c:idx val="6"/>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ptos Narrow" panose="020B0004020202020204" pitchFamily="34" charset="0"/>
              <a:ea typeface="+mn-ea"/>
              <a:cs typeface="+mn-cs"/>
            </a:defRPr>
          </a:pPr>
          <a:endParaRPr lang="es-CL"/>
        </a:p>
      </c:txPr>
    </c:legend>
    <c:plotVisOnly val="1"/>
    <c:dispBlanksAs val="gap"/>
    <c:showDLblsOverMax val="0"/>
  </c:chart>
  <c:spPr>
    <a:noFill/>
    <a:ln>
      <a:noFill/>
    </a:ln>
    <a:effectLst/>
  </c:spPr>
  <c:txPr>
    <a:bodyPr/>
    <a:lstStyle/>
    <a:p>
      <a:pPr>
        <a:defRPr>
          <a:latin typeface="Aptos Narrow" panose="020B0004020202020204" pitchFamily="34" charset="0"/>
        </a:defRPr>
      </a:pPr>
      <a:endParaRPr lang="es-CL"/>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Hoja1!$B$3</c:f>
              <c:strCache>
                <c:ptCount val="1"/>
                <c:pt idx="0">
                  <c:v>Ship Owners</c:v>
                </c:pt>
              </c:strCache>
            </c:strRef>
          </c:tx>
          <c:spPr>
            <a:solidFill>
              <a:srgbClr val="8F9FB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ptos Narrow" panose="020B0004020202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Hoja1!$C$2:$H$2</c:f>
              <c:numCache>
                <c:formatCode>0_ ;[Red]\-0\ </c:formatCode>
                <c:ptCount val="6"/>
                <c:pt idx="0">
                  <c:v>2019</c:v>
                </c:pt>
                <c:pt idx="1">
                  <c:v>2020</c:v>
                </c:pt>
                <c:pt idx="2">
                  <c:v>2021</c:v>
                </c:pt>
                <c:pt idx="3">
                  <c:v>2022</c:v>
                </c:pt>
                <c:pt idx="4">
                  <c:v>2023</c:v>
                </c:pt>
                <c:pt idx="5">
                  <c:v>2024</c:v>
                </c:pt>
              </c:numCache>
            </c:numRef>
          </c:cat>
          <c:val>
            <c:numRef>
              <c:f>Hoja1!$C$3:$H$3</c:f>
              <c:numCache>
                <c:formatCode>#,##0.00_ ;[Red]\-#,##0.00\ </c:formatCode>
                <c:ptCount val="6"/>
                <c:pt idx="0">
                  <c:v>91.168999999999997</c:v>
                </c:pt>
                <c:pt idx="1">
                  <c:v>95.512</c:v>
                </c:pt>
                <c:pt idx="2">
                  <c:v>108.03700000000001</c:v>
                </c:pt>
                <c:pt idx="3">
                  <c:v>127.592</c:v>
                </c:pt>
                <c:pt idx="4">
                  <c:v>141.279</c:v>
                </c:pt>
                <c:pt idx="5">
                  <c:v>124.345</c:v>
                </c:pt>
              </c:numCache>
              <c:extLst/>
            </c:numRef>
          </c:val>
          <c:extLst>
            <c:ext xmlns:c16="http://schemas.microsoft.com/office/drawing/2014/chart" uri="{C3380CC4-5D6E-409C-BE32-E72D297353CC}">
              <c16:uniqueId val="{00000000-AFCE-439B-AF6D-AB72A488CD25}"/>
            </c:ext>
          </c:extLst>
        </c:ser>
        <c:ser>
          <c:idx val="1"/>
          <c:order val="1"/>
          <c:tx>
            <c:strRef>
              <c:f>Hoja1!$B$4</c:f>
              <c:strCache>
                <c:ptCount val="1"/>
                <c:pt idx="0">
                  <c:v>Ports</c:v>
                </c:pt>
              </c:strCache>
            </c:strRef>
          </c:tx>
          <c:spPr>
            <a:solidFill>
              <a:srgbClr val="9DC3E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ptos Narrow" panose="020B0004020202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Hoja1!$C$2:$H$2</c:f>
              <c:numCache>
                <c:formatCode>0_ ;[Red]\-0\ </c:formatCode>
                <c:ptCount val="6"/>
                <c:pt idx="0">
                  <c:v>2019</c:v>
                </c:pt>
                <c:pt idx="1">
                  <c:v>2020</c:v>
                </c:pt>
                <c:pt idx="2">
                  <c:v>2021</c:v>
                </c:pt>
                <c:pt idx="3">
                  <c:v>2022</c:v>
                </c:pt>
                <c:pt idx="4">
                  <c:v>2023</c:v>
                </c:pt>
                <c:pt idx="5">
                  <c:v>2024</c:v>
                </c:pt>
              </c:numCache>
            </c:numRef>
          </c:cat>
          <c:val>
            <c:numRef>
              <c:f>Hoja1!$C$4:$H$4</c:f>
              <c:numCache>
                <c:formatCode>#,##0.00_ ;[Red]\-#,##0.00\ </c:formatCode>
                <c:ptCount val="6"/>
                <c:pt idx="0">
                  <c:v>109.68600000000001</c:v>
                </c:pt>
                <c:pt idx="1">
                  <c:v>92.912000000000006</c:v>
                </c:pt>
                <c:pt idx="2">
                  <c:v>115.086</c:v>
                </c:pt>
                <c:pt idx="3">
                  <c:v>147.101</c:v>
                </c:pt>
                <c:pt idx="4">
                  <c:v>143.97999999999999</c:v>
                </c:pt>
                <c:pt idx="5">
                  <c:v>151.46700000000001</c:v>
                </c:pt>
              </c:numCache>
              <c:extLst/>
            </c:numRef>
          </c:val>
          <c:extLst>
            <c:ext xmlns:c16="http://schemas.microsoft.com/office/drawing/2014/chart" uri="{C3380CC4-5D6E-409C-BE32-E72D297353CC}">
              <c16:uniqueId val="{00000001-AFCE-439B-AF6D-AB72A488CD25}"/>
            </c:ext>
          </c:extLst>
        </c:ser>
        <c:ser>
          <c:idx val="2"/>
          <c:order val="2"/>
          <c:tx>
            <c:strRef>
              <c:f>Hoja1!$B$5</c:f>
              <c:strCache>
                <c:ptCount val="1"/>
                <c:pt idx="0">
                  <c:v>Airports</c:v>
                </c:pt>
              </c:strCache>
            </c:strRef>
          </c:tx>
          <c:spPr>
            <a:solidFill>
              <a:srgbClr val="7F7F7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ptos Narrow" panose="020B0004020202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Hoja1!$C$2:$H$2</c:f>
              <c:numCache>
                <c:formatCode>0_ ;[Red]\-0\ </c:formatCode>
                <c:ptCount val="6"/>
                <c:pt idx="0">
                  <c:v>2019</c:v>
                </c:pt>
                <c:pt idx="1">
                  <c:v>2020</c:v>
                </c:pt>
                <c:pt idx="2">
                  <c:v>2021</c:v>
                </c:pt>
                <c:pt idx="3">
                  <c:v>2022</c:v>
                </c:pt>
                <c:pt idx="4">
                  <c:v>2023</c:v>
                </c:pt>
                <c:pt idx="5">
                  <c:v>2024</c:v>
                </c:pt>
              </c:numCache>
            </c:numRef>
          </c:cat>
          <c:val>
            <c:numRef>
              <c:f>Hoja1!$C$5:$H$5</c:f>
              <c:numCache>
                <c:formatCode>#,##0.00_ ;[Red]\-#,##0.00\ </c:formatCode>
                <c:ptCount val="6"/>
                <c:pt idx="0">
                  <c:v>22.359000000000002</c:v>
                </c:pt>
                <c:pt idx="1">
                  <c:v>12.388</c:v>
                </c:pt>
                <c:pt idx="2">
                  <c:v>13.76</c:v>
                </c:pt>
                <c:pt idx="3">
                  <c:v>13.62</c:v>
                </c:pt>
                <c:pt idx="4">
                  <c:v>12.176</c:v>
                </c:pt>
                <c:pt idx="5">
                  <c:v>8.6869999999999994</c:v>
                </c:pt>
              </c:numCache>
              <c:extLst/>
            </c:numRef>
          </c:val>
          <c:extLst>
            <c:ext xmlns:c16="http://schemas.microsoft.com/office/drawing/2014/chart" uri="{C3380CC4-5D6E-409C-BE32-E72D297353CC}">
              <c16:uniqueId val="{00000002-AFCE-439B-AF6D-AB72A488CD25}"/>
            </c:ext>
          </c:extLst>
        </c:ser>
        <c:ser>
          <c:idx val="3"/>
          <c:order val="3"/>
          <c:tx>
            <c:strRef>
              <c:f>Hoja1!$B$6</c:f>
              <c:strCache>
                <c:ptCount val="1"/>
                <c:pt idx="0">
                  <c:v>Agency Services</c:v>
                </c:pt>
              </c:strCache>
            </c:strRef>
          </c:tx>
          <c:spPr>
            <a:solidFill>
              <a:schemeClr val="accent5">
                <a:lumMod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ptos Narrow" panose="020B0004020202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Hoja1!$C$2:$H$2</c:f>
              <c:numCache>
                <c:formatCode>0_ ;[Red]\-0\ </c:formatCode>
                <c:ptCount val="6"/>
                <c:pt idx="0">
                  <c:v>2019</c:v>
                </c:pt>
                <c:pt idx="1">
                  <c:v>2020</c:v>
                </c:pt>
                <c:pt idx="2">
                  <c:v>2021</c:v>
                </c:pt>
                <c:pt idx="3">
                  <c:v>2022</c:v>
                </c:pt>
                <c:pt idx="4">
                  <c:v>2023</c:v>
                </c:pt>
                <c:pt idx="5">
                  <c:v>2024</c:v>
                </c:pt>
              </c:numCache>
            </c:numRef>
          </c:cat>
          <c:val>
            <c:numRef>
              <c:f>Hoja1!$C$6:$H$6</c:f>
              <c:numCache>
                <c:formatCode>#,##0.00_ ;[Red]\-#,##0.00\ </c:formatCode>
                <c:ptCount val="6"/>
                <c:pt idx="0">
                  <c:v>203.542</c:v>
                </c:pt>
                <c:pt idx="1">
                  <c:v>130.625</c:v>
                </c:pt>
                <c:pt idx="2">
                  <c:v>201.26599999999999</c:v>
                </c:pt>
                <c:pt idx="3">
                  <c:v>273.786</c:v>
                </c:pt>
                <c:pt idx="4">
                  <c:v>192.959</c:v>
                </c:pt>
                <c:pt idx="5">
                  <c:v>240.91900000000001</c:v>
                </c:pt>
              </c:numCache>
              <c:extLst/>
            </c:numRef>
          </c:val>
          <c:extLst>
            <c:ext xmlns:c16="http://schemas.microsoft.com/office/drawing/2014/chart" uri="{C3380CC4-5D6E-409C-BE32-E72D297353CC}">
              <c16:uniqueId val="{00000003-AFCE-439B-AF6D-AB72A488CD25}"/>
            </c:ext>
          </c:extLst>
        </c:ser>
        <c:ser>
          <c:idx val="4"/>
          <c:order val="4"/>
          <c:tx>
            <c:strRef>
              <c:f>Hoja1!$B$7</c:f>
              <c:strCache>
                <c:ptCount val="1"/>
                <c:pt idx="0">
                  <c:v>Logistics</c:v>
                </c:pt>
              </c:strCache>
            </c:strRef>
          </c:tx>
          <c:spPr>
            <a:solidFill>
              <a:srgbClr val="E5264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ptos Narrow" panose="020B0004020202020204" pitchFamily="34" charset="0"/>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Hoja1!$C$2:$H$2</c:f>
              <c:numCache>
                <c:formatCode>0_ ;[Red]\-0\ </c:formatCode>
                <c:ptCount val="6"/>
                <c:pt idx="0">
                  <c:v>2019</c:v>
                </c:pt>
                <c:pt idx="1">
                  <c:v>2020</c:v>
                </c:pt>
                <c:pt idx="2">
                  <c:v>2021</c:v>
                </c:pt>
                <c:pt idx="3">
                  <c:v>2022</c:v>
                </c:pt>
                <c:pt idx="4">
                  <c:v>2023</c:v>
                </c:pt>
                <c:pt idx="5">
                  <c:v>2024</c:v>
                </c:pt>
              </c:numCache>
            </c:numRef>
          </c:cat>
          <c:val>
            <c:numRef>
              <c:f>Hoja1!$C$7:$H$7</c:f>
              <c:numCache>
                <c:formatCode>#,##0.00_ ;[Red]\-#,##0.00\ </c:formatCode>
                <c:ptCount val="6"/>
                <c:pt idx="0">
                  <c:v>231.18199999999999</c:v>
                </c:pt>
                <c:pt idx="1">
                  <c:v>253.80199999999999</c:v>
                </c:pt>
                <c:pt idx="2">
                  <c:v>319.08800000000002</c:v>
                </c:pt>
                <c:pt idx="3">
                  <c:v>400.1</c:v>
                </c:pt>
                <c:pt idx="4">
                  <c:v>412.00099999999998</c:v>
                </c:pt>
                <c:pt idx="5">
                  <c:v>444.048</c:v>
                </c:pt>
              </c:numCache>
              <c:extLst/>
            </c:numRef>
          </c:val>
          <c:extLst>
            <c:ext xmlns:c16="http://schemas.microsoft.com/office/drawing/2014/chart" uri="{C3380CC4-5D6E-409C-BE32-E72D297353CC}">
              <c16:uniqueId val="{00000004-AFCE-439B-AF6D-AB72A488CD25}"/>
            </c:ext>
          </c:extLst>
        </c:ser>
        <c:ser>
          <c:idx val="5"/>
          <c:order val="5"/>
          <c:tx>
            <c:strRef>
              <c:f>Hoja1!$B$8</c:f>
              <c:strCache>
                <c:ptCount val="1"/>
                <c:pt idx="0">
                  <c:v>Others Non-Assignable</c:v>
                </c:pt>
              </c:strCache>
            </c:strRef>
          </c:tx>
          <c:spPr>
            <a:solidFill>
              <a:srgbClr val="264478"/>
            </a:solidFill>
            <a:ln>
              <a:noFill/>
            </a:ln>
            <a:effectLst/>
          </c:spPr>
          <c:invertIfNegative val="0"/>
          <c:dLbls>
            <c:delete val="1"/>
          </c:dLbls>
          <c:cat>
            <c:numRef>
              <c:f>Hoja1!$C$2:$H$2</c:f>
              <c:numCache>
                <c:formatCode>0_ ;[Red]\-0\ </c:formatCode>
                <c:ptCount val="6"/>
                <c:pt idx="0">
                  <c:v>2019</c:v>
                </c:pt>
                <c:pt idx="1">
                  <c:v>2020</c:v>
                </c:pt>
                <c:pt idx="2">
                  <c:v>2021</c:v>
                </c:pt>
                <c:pt idx="3">
                  <c:v>2022</c:v>
                </c:pt>
                <c:pt idx="4">
                  <c:v>2023</c:v>
                </c:pt>
                <c:pt idx="5">
                  <c:v>2024</c:v>
                </c:pt>
              </c:numCache>
            </c:numRef>
          </c:cat>
          <c:val>
            <c:numRef>
              <c:f>Hoja1!$C$8:$H$8</c:f>
              <c:numCache>
                <c:formatCode>#,##0.00_ ;[Red]\-#,##0.00\ </c:formatCode>
                <c:ptCount val="6"/>
                <c:pt idx="0">
                  <c:v>0</c:v>
                </c:pt>
                <c:pt idx="1">
                  <c:v>0</c:v>
                </c:pt>
                <c:pt idx="2">
                  <c:v>0</c:v>
                </c:pt>
                <c:pt idx="3">
                  <c:v>0</c:v>
                </c:pt>
                <c:pt idx="4">
                  <c:v>0</c:v>
                </c:pt>
                <c:pt idx="5">
                  <c:v>0</c:v>
                </c:pt>
              </c:numCache>
              <c:extLst/>
            </c:numRef>
          </c:val>
          <c:extLst>
            <c:ext xmlns:c16="http://schemas.microsoft.com/office/drawing/2014/chart" uri="{C3380CC4-5D6E-409C-BE32-E72D297353CC}">
              <c16:uniqueId val="{00000005-AFCE-439B-AF6D-AB72A488CD25}"/>
            </c:ext>
          </c:extLst>
        </c:ser>
        <c:dLbls>
          <c:dLblPos val="ctr"/>
          <c:showLegendKey val="0"/>
          <c:showVal val="1"/>
          <c:showCatName val="0"/>
          <c:showSerName val="0"/>
          <c:showPercent val="0"/>
          <c:showBubbleSize val="0"/>
        </c:dLbls>
        <c:gapWidth val="25"/>
        <c:overlap val="100"/>
        <c:axId val="337256415"/>
        <c:axId val="337251615"/>
      </c:barChart>
      <c:lineChart>
        <c:grouping val="standard"/>
        <c:varyColors val="0"/>
        <c:ser>
          <c:idx val="6"/>
          <c:order val="6"/>
          <c:tx>
            <c:strRef>
              <c:f>Hoja1!$B$9</c:f>
              <c:strCache>
                <c:ptCount val="1"/>
                <c:pt idx="0">
                  <c:v>Total</c:v>
                </c:pt>
              </c:strCache>
            </c:strRef>
          </c:tx>
          <c:spPr>
            <a:ln w="28575" cap="rnd">
              <a:noFill/>
              <a:round/>
            </a:ln>
            <a:effectLst/>
          </c:spPr>
          <c:marker>
            <c:symbol val="none"/>
          </c:marker>
          <c:dLbls>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chemeClr val="accent5">
                        <a:lumMod val="10000"/>
                      </a:schemeClr>
                    </a:solidFill>
                    <a:latin typeface="Aptos Narrow" panose="020B0004020202020204" pitchFamily="34" charset="0"/>
                    <a:ea typeface="+mn-ea"/>
                    <a:cs typeface="+mn-cs"/>
                  </a:defRPr>
                </a:pPr>
                <a:endParaRPr lang="es-C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Hoja1!$C$2:$H$2</c:f>
              <c:numCache>
                <c:formatCode>0_ ;[Red]\-0\ </c:formatCode>
                <c:ptCount val="6"/>
                <c:pt idx="0">
                  <c:v>2019</c:v>
                </c:pt>
                <c:pt idx="1">
                  <c:v>2020</c:v>
                </c:pt>
                <c:pt idx="2">
                  <c:v>2021</c:v>
                </c:pt>
                <c:pt idx="3">
                  <c:v>2022</c:v>
                </c:pt>
                <c:pt idx="4">
                  <c:v>2023</c:v>
                </c:pt>
                <c:pt idx="5">
                  <c:v>2024</c:v>
                </c:pt>
              </c:numCache>
            </c:numRef>
          </c:cat>
          <c:val>
            <c:numRef>
              <c:f>Hoja1!$C$9:$H$9</c:f>
              <c:numCache>
                <c:formatCode>#,##0.00_ ;[Red]\-#,##0.00\ </c:formatCode>
                <c:ptCount val="6"/>
                <c:pt idx="0">
                  <c:v>657.93799999999999</c:v>
                </c:pt>
                <c:pt idx="1">
                  <c:v>585.23900000000003</c:v>
                </c:pt>
                <c:pt idx="2">
                  <c:v>757.23700000000008</c:v>
                </c:pt>
                <c:pt idx="3">
                  <c:v>962.19899999999996</c:v>
                </c:pt>
                <c:pt idx="4">
                  <c:v>902.39499999999998</c:v>
                </c:pt>
                <c:pt idx="5">
                  <c:v>969.46600000000001</c:v>
                </c:pt>
              </c:numCache>
              <c:extLst/>
            </c:numRef>
          </c:val>
          <c:smooth val="0"/>
          <c:extLst>
            <c:ext xmlns:c16="http://schemas.microsoft.com/office/drawing/2014/chart" uri="{C3380CC4-5D6E-409C-BE32-E72D297353CC}">
              <c16:uniqueId val="{00000006-AFCE-439B-AF6D-AB72A488CD25}"/>
            </c:ext>
          </c:extLst>
        </c:ser>
        <c:dLbls>
          <c:dLblPos val="ctr"/>
          <c:showLegendKey val="0"/>
          <c:showVal val="1"/>
          <c:showCatName val="0"/>
          <c:showSerName val="0"/>
          <c:showPercent val="0"/>
          <c:showBubbleSize val="0"/>
        </c:dLbls>
        <c:marker val="1"/>
        <c:smooth val="0"/>
        <c:axId val="697709423"/>
        <c:axId val="697708463"/>
      </c:lineChart>
      <c:catAx>
        <c:axId val="337256415"/>
        <c:scaling>
          <c:orientation val="minMax"/>
        </c:scaling>
        <c:delete val="0"/>
        <c:axPos val="b"/>
        <c:numFmt formatCode="0_ ;[Red]\-0\ "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ptos Narrow" panose="020B0004020202020204" pitchFamily="34" charset="0"/>
                <a:ea typeface="+mn-ea"/>
                <a:cs typeface="+mn-cs"/>
              </a:defRPr>
            </a:pPr>
            <a:endParaRPr lang="es-CL"/>
          </a:p>
        </c:txPr>
        <c:crossAx val="337251615"/>
        <c:crosses val="autoZero"/>
        <c:auto val="1"/>
        <c:lblAlgn val="ctr"/>
        <c:lblOffset val="100"/>
        <c:noMultiLvlLbl val="0"/>
      </c:catAx>
      <c:valAx>
        <c:axId val="337251615"/>
        <c:scaling>
          <c:orientation val="minMax"/>
        </c:scaling>
        <c:delete val="1"/>
        <c:axPos val="l"/>
        <c:numFmt formatCode="#,##0.00_ ;[Red]\-#,##0.00\ " sourceLinked="1"/>
        <c:majorTickMark val="none"/>
        <c:minorTickMark val="none"/>
        <c:tickLblPos val="nextTo"/>
        <c:crossAx val="337256415"/>
        <c:crosses val="autoZero"/>
        <c:crossBetween val="between"/>
      </c:valAx>
      <c:valAx>
        <c:axId val="697708463"/>
        <c:scaling>
          <c:orientation val="minMax"/>
          <c:max val="1100"/>
        </c:scaling>
        <c:delete val="0"/>
        <c:axPos val="r"/>
        <c:numFmt formatCode="#,##0.00_ ;[Red]\-#,##0.00\ " sourceLinked="1"/>
        <c:majorTickMark val="out"/>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tx1">
                    <a:lumMod val="65000"/>
                    <a:lumOff val="35000"/>
                  </a:schemeClr>
                </a:solidFill>
                <a:latin typeface="Aptos Narrow" panose="020B0004020202020204" pitchFamily="34" charset="0"/>
                <a:ea typeface="+mn-ea"/>
                <a:cs typeface="+mn-cs"/>
              </a:defRPr>
            </a:pPr>
            <a:endParaRPr lang="es-CL"/>
          </a:p>
        </c:txPr>
        <c:crossAx val="697709423"/>
        <c:crosses val="max"/>
        <c:crossBetween val="between"/>
      </c:valAx>
      <c:catAx>
        <c:axId val="697709423"/>
        <c:scaling>
          <c:orientation val="minMax"/>
        </c:scaling>
        <c:delete val="1"/>
        <c:axPos val="b"/>
        <c:numFmt formatCode="0_ ;[Red]\-0\ " sourceLinked="1"/>
        <c:majorTickMark val="out"/>
        <c:minorTickMark val="none"/>
        <c:tickLblPos val="nextTo"/>
        <c:crossAx val="697708463"/>
        <c:crosses val="autoZero"/>
        <c:auto val="1"/>
        <c:lblAlgn val="ctr"/>
        <c:lblOffset val="100"/>
        <c:noMultiLvlLbl val="0"/>
      </c:catAx>
      <c:spPr>
        <a:noFill/>
        <a:ln>
          <a:noFill/>
        </a:ln>
        <a:effectLst/>
      </c:spPr>
    </c:plotArea>
    <c:legend>
      <c:legendPos val="b"/>
      <c:legendEntry>
        <c:idx val="6"/>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ptos Narrow" panose="020B0004020202020204" pitchFamily="34" charset="0"/>
              <a:ea typeface="+mn-ea"/>
              <a:cs typeface="+mn-cs"/>
            </a:defRPr>
          </a:pPr>
          <a:endParaRPr lang="es-CL"/>
        </a:p>
      </c:txPr>
    </c:legend>
    <c:plotVisOnly val="1"/>
    <c:dispBlanksAs val="gap"/>
    <c:showDLblsOverMax val="0"/>
  </c:chart>
  <c:spPr>
    <a:noFill/>
    <a:ln>
      <a:noFill/>
    </a:ln>
    <a:effectLst/>
  </c:spPr>
  <c:txPr>
    <a:bodyPr/>
    <a:lstStyle/>
    <a:p>
      <a:pPr>
        <a:defRPr>
          <a:latin typeface="Aptos Narrow" panose="020B0004020202020204" pitchFamily="34" charset="0"/>
        </a:defRPr>
      </a:pPr>
      <a:endParaRPr lang="es-CL"/>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420604963673637E-2"/>
          <c:y val="0.11803039347479531"/>
          <c:w val="0.36202730008178513"/>
          <c:h val="0.57621184393672564"/>
        </c:manualLayout>
      </c:layout>
      <c:doughnutChart>
        <c:varyColors val="1"/>
        <c:dLbls>
          <c:showLegendKey val="0"/>
          <c:showVal val="1"/>
          <c:showCatName val="0"/>
          <c:showSerName val="0"/>
          <c:showPercent val="0"/>
          <c:showBubbleSize val="0"/>
          <c:showLeaderLines val="0"/>
        </c:dLbls>
        <c:firstSliceAng val="0"/>
        <c:holeSize val="50"/>
      </c:doughnutChart>
      <c:spPr>
        <a:noFill/>
        <a:ln>
          <a:noFill/>
        </a:ln>
        <a:effectLst/>
      </c:spPr>
    </c:plotArea>
    <c:legend>
      <c:legendPos val="t"/>
      <c:layout>
        <c:manualLayout>
          <c:xMode val="edge"/>
          <c:yMode val="edge"/>
          <c:x val="0"/>
          <c:y val="0.92757936507936511"/>
          <c:w val="1"/>
          <c:h val="1.626043386924722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s-C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034407268196015E-2"/>
          <c:y val="0"/>
          <c:w val="0.94860358667497402"/>
          <c:h val="0.82554149428377577"/>
        </c:manualLayout>
      </c:layout>
      <c:barChart>
        <c:barDir val="col"/>
        <c:grouping val="stacked"/>
        <c:varyColors val="0"/>
        <c:ser>
          <c:idx val="0"/>
          <c:order val="0"/>
          <c:tx>
            <c:strRef>
              <c:f>'https://agunsacl-my.sharepoint.com/personal/amarambio_agunsa_cl/Documents/Control de Gestión/Estados Financieros/2024/Q2-2024/GEN/[Nota 19 - Instrumentos Financieros - Resumen Q4.xlsx]Deuda GEN'!$Q$153</c:f>
              <c:strCache>
                <c:ptCount val="1"/>
                <c:pt idx="0">
                  <c:v>Banking Debt</c:v>
                </c:pt>
              </c:strCache>
            </c:strRef>
          </c:tx>
          <c:spPr>
            <a:solidFill>
              <a:srgbClr val="E3264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'[7]Deuda GEN'!$U$132:$W$132</c:f>
              <c:strCache>
                <c:ptCount val="3"/>
                <c:pt idx="0">
                  <c:v>&lt; 1 Year</c:v>
                </c:pt>
                <c:pt idx="1">
                  <c:v>1 Year to 5 Years</c:v>
                </c:pt>
                <c:pt idx="2">
                  <c:v>&gt; 5 Years</c:v>
                </c:pt>
              </c:strCache>
            </c:strRef>
          </c:cat>
          <c:val>
            <c:numRef>
              <c:f>'[7]Deuda GEN'!$U$153:$W$153</c:f>
              <c:numCache>
                <c:formatCode>General</c:formatCode>
                <c:ptCount val="3"/>
                <c:pt idx="0">
                  <c:v>164297</c:v>
                </c:pt>
                <c:pt idx="1">
                  <c:v>221545</c:v>
                </c:pt>
                <c:pt idx="2">
                  <c:v>6031</c:v>
                </c:pt>
              </c:numCache>
            </c:numRef>
          </c:val>
          <c:extLst>
            <c:ext xmlns:c16="http://schemas.microsoft.com/office/drawing/2014/chart" uri="{C3380CC4-5D6E-409C-BE32-E72D297353CC}">
              <c16:uniqueId val="{00000000-163F-47FF-BE31-943558B1C411}"/>
            </c:ext>
          </c:extLst>
        </c:ser>
        <c:ser>
          <c:idx val="1"/>
          <c:order val="1"/>
          <c:tx>
            <c:strRef>
              <c:f>'https://agunsacl-my.sharepoint.com/personal/amarambio_agunsa_cl/Documents/Control de Gestión/Estados Financieros/2024/Q2-2024/GEN/[Nota 19 - Instrumentos Financieros - Resumen Q4.xlsx]Deuda GEN'!$Q$154</c:f>
              <c:strCache>
                <c:ptCount val="1"/>
                <c:pt idx="0">
                  <c:v>Bond Debt</c:v>
                </c:pt>
              </c:strCache>
            </c:strRef>
          </c:tx>
          <c:spPr>
            <a:solidFill>
              <a:srgbClr val="20225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'[7]Deuda GEN'!$U$132:$W$132</c:f>
              <c:strCache>
                <c:ptCount val="3"/>
                <c:pt idx="0">
                  <c:v>&lt; 1 Year</c:v>
                </c:pt>
                <c:pt idx="1">
                  <c:v>1 Year to 5 Years</c:v>
                </c:pt>
                <c:pt idx="2">
                  <c:v>&gt; 5 Years</c:v>
                </c:pt>
              </c:strCache>
            </c:strRef>
          </c:cat>
          <c:val>
            <c:numRef>
              <c:f>'[7]Deuda GEN'!$U$154:$W$154</c:f>
              <c:numCache>
                <c:formatCode>General</c:formatCode>
                <c:ptCount val="3"/>
                <c:pt idx="0">
                  <c:v>5242</c:v>
                </c:pt>
                <c:pt idx="1">
                  <c:v>66550</c:v>
                </c:pt>
                <c:pt idx="2">
                  <c:v>78193</c:v>
                </c:pt>
              </c:numCache>
            </c:numRef>
          </c:val>
          <c:extLst>
            <c:ext xmlns:c16="http://schemas.microsoft.com/office/drawing/2014/chart" uri="{C3380CC4-5D6E-409C-BE32-E72D297353CC}">
              <c16:uniqueId val="{00000001-163F-47FF-BE31-943558B1C411}"/>
            </c:ext>
          </c:extLst>
        </c:ser>
        <c:ser>
          <c:idx val="2"/>
          <c:order val="2"/>
          <c:tx>
            <c:strRef>
              <c:f>'https://agunsacl-my.sharepoint.com/personal/amarambio_agunsa_cl/Documents/Control de Gestión/Estados Financieros/2024/Q2-2024/GEN/[Nota 19 - Instrumentos Financieros - Resumen Q4.xlsx]Deuda GEN'!$Q$155</c:f>
              <c:strCache>
                <c:ptCount val="1"/>
                <c:pt idx="0">
                  <c:v>Leasing Debt</c:v>
                </c:pt>
              </c:strCache>
            </c:strRef>
          </c:tx>
          <c:spPr>
            <a:solidFill>
              <a:schemeClr val="bg1">
                <a:lumMod val="6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'[7]Deuda GEN'!$U$132:$W$132</c:f>
              <c:strCache>
                <c:ptCount val="3"/>
                <c:pt idx="0">
                  <c:v>&lt; 1 Year</c:v>
                </c:pt>
                <c:pt idx="1">
                  <c:v>1 Year to 5 Years</c:v>
                </c:pt>
                <c:pt idx="2">
                  <c:v>&gt; 5 Years</c:v>
                </c:pt>
              </c:strCache>
            </c:strRef>
          </c:cat>
          <c:val>
            <c:numRef>
              <c:f>'[7]Deuda GEN'!$U$155:$W$155</c:f>
              <c:numCache>
                <c:formatCode>General</c:formatCode>
                <c:ptCount val="3"/>
                <c:pt idx="0">
                  <c:v>17872</c:v>
                </c:pt>
                <c:pt idx="1">
                  <c:v>44891</c:v>
                </c:pt>
                <c:pt idx="2">
                  <c:v>40418</c:v>
                </c:pt>
              </c:numCache>
            </c:numRef>
          </c:val>
          <c:extLst>
            <c:ext xmlns:c16="http://schemas.microsoft.com/office/drawing/2014/chart" uri="{C3380CC4-5D6E-409C-BE32-E72D297353CC}">
              <c16:uniqueId val="{00000002-163F-47FF-BE31-943558B1C411}"/>
            </c:ext>
          </c:extLst>
        </c:ser>
        <c:dLbls>
          <c:dLblPos val="ctr"/>
          <c:showLegendKey val="0"/>
          <c:showVal val="1"/>
          <c:showCatName val="0"/>
          <c:showSerName val="0"/>
          <c:showPercent val="0"/>
          <c:showBubbleSize val="0"/>
        </c:dLbls>
        <c:gapWidth val="45"/>
        <c:overlap val="100"/>
        <c:axId val="1343230800"/>
        <c:axId val="1343230320"/>
      </c:barChart>
      <c:lineChart>
        <c:grouping val="standard"/>
        <c:varyColors val="0"/>
        <c:ser>
          <c:idx val="3"/>
          <c:order val="3"/>
          <c:tx>
            <c:strRef>
              <c:f>'https://agunsacl-my.sharepoint.com/personal/amarambio_agunsa_cl/Documents/Control de Gestión/Estados Financieros/2024/Q2-2024/GEN/[Nota 19 - Instrumentos Financieros - Resumen Q4.xlsx]Deuda GEN'!$Q$144</c:f>
              <c:strCache>
                <c:ptCount val="1"/>
                <c:pt idx="0">
                  <c:v>Total pasivos financieros y pasivos por arrendamientos que devengan interés</c:v>
                </c:pt>
              </c:strCache>
            </c:strRef>
          </c:tx>
          <c:spPr>
            <a:ln w="28575" cap="rnd">
              <a:noFill/>
              <a:round/>
            </a:ln>
            <a:effectLst/>
          </c:spPr>
          <c:marker>
            <c:symbol val="none"/>
          </c:marker>
          <c:dLbls>
            <c:delete val="1"/>
          </c:dLbls>
          <c:cat>
            <c:strRef>
              <c:f>'[7]Deuda GEN'!$U$132:$W$132</c:f>
              <c:strCache>
                <c:ptCount val="3"/>
                <c:pt idx="0">
                  <c:v>&lt; 1 Year</c:v>
                </c:pt>
                <c:pt idx="1">
                  <c:v>1 Year to 5 Years</c:v>
                </c:pt>
                <c:pt idx="2">
                  <c:v>&gt; 5 Years</c:v>
                </c:pt>
              </c:strCache>
            </c:strRef>
          </c:cat>
          <c:val>
            <c:numRef>
              <c:f>'[7]Deuda GEN'!$U$148:$W$148</c:f>
              <c:numCache>
                <c:formatCode>General</c:formatCode>
                <c:ptCount val="3"/>
                <c:pt idx="0">
                  <c:v>112076</c:v>
                </c:pt>
                <c:pt idx="1">
                  <c:v>270526</c:v>
                </c:pt>
                <c:pt idx="2">
                  <c:v>170422</c:v>
                </c:pt>
              </c:numCache>
            </c:numRef>
          </c:val>
          <c:smooth val="0"/>
          <c:extLst>
            <c:ext xmlns:c16="http://schemas.microsoft.com/office/drawing/2014/chart" uri="{C3380CC4-5D6E-409C-BE32-E72D297353CC}">
              <c16:uniqueId val="{00000003-163F-47FF-BE31-943558B1C411}"/>
            </c:ext>
          </c:extLst>
        </c:ser>
        <c:dLbls>
          <c:dLblPos val="ctr"/>
          <c:showLegendKey val="0"/>
          <c:showVal val="1"/>
          <c:showCatName val="0"/>
          <c:showSerName val="0"/>
          <c:showPercent val="0"/>
          <c:showBubbleSize val="0"/>
        </c:dLbls>
        <c:marker val="1"/>
        <c:smooth val="0"/>
        <c:axId val="936489536"/>
        <c:axId val="936490976"/>
      </c:lineChart>
      <c:catAx>
        <c:axId val="1343230800"/>
        <c:scaling>
          <c:orientation val="minMax"/>
        </c:scaling>
        <c:delete val="1"/>
        <c:axPos val="b"/>
        <c:numFmt formatCode="General" sourceLinked="1"/>
        <c:majorTickMark val="out"/>
        <c:minorTickMark val="none"/>
        <c:tickLblPos val="nextTo"/>
        <c:crossAx val="1343230320"/>
        <c:crosses val="autoZero"/>
        <c:auto val="1"/>
        <c:lblAlgn val="ctr"/>
        <c:lblOffset val="100"/>
        <c:noMultiLvlLbl val="0"/>
      </c:catAx>
      <c:valAx>
        <c:axId val="1343230320"/>
        <c:scaling>
          <c:orientation val="minMax"/>
        </c:scaling>
        <c:delete val="1"/>
        <c:axPos val="l"/>
        <c:numFmt formatCode="General" sourceLinked="1"/>
        <c:majorTickMark val="out"/>
        <c:minorTickMark val="none"/>
        <c:tickLblPos val="nextTo"/>
        <c:crossAx val="1343230800"/>
        <c:crosses val="autoZero"/>
        <c:crossBetween val="between"/>
      </c:valAx>
      <c:valAx>
        <c:axId val="936490976"/>
        <c:scaling>
          <c:orientation val="minMax"/>
          <c:max val="300000"/>
          <c:min val="0"/>
        </c:scaling>
        <c:delete val="1"/>
        <c:axPos val="r"/>
        <c:numFmt formatCode="General" sourceLinked="1"/>
        <c:majorTickMark val="out"/>
        <c:minorTickMark val="none"/>
        <c:tickLblPos val="nextTo"/>
        <c:crossAx val="936489536"/>
        <c:crosses val="max"/>
        <c:crossBetween val="between"/>
      </c:valAx>
      <c:catAx>
        <c:axId val="936489536"/>
        <c:scaling>
          <c:orientation val="minMax"/>
        </c:scaling>
        <c:delete val="1"/>
        <c:axPos val="t"/>
        <c:numFmt formatCode="General" sourceLinked="1"/>
        <c:majorTickMark val="out"/>
        <c:minorTickMark val="none"/>
        <c:tickLblPos val="nextTo"/>
        <c:crossAx val="936490976"/>
        <c:crosses val="max"/>
        <c:auto val="1"/>
        <c:lblAlgn val="ctr"/>
        <c:lblOffset val="100"/>
        <c:noMultiLvlLbl val="0"/>
      </c:catAx>
      <c:spPr>
        <a:noFill/>
        <a:ln w="25400">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dPt>
            <c:idx val="0"/>
            <c:bubble3D val="0"/>
            <c:spPr>
              <a:solidFill>
                <a:srgbClr val="002060"/>
              </a:solidFill>
              <a:ln w="19050">
                <a:solidFill>
                  <a:schemeClr val="lt1"/>
                </a:solidFill>
              </a:ln>
              <a:effectLst/>
            </c:spPr>
            <c:extLst>
              <c:ext xmlns:c16="http://schemas.microsoft.com/office/drawing/2014/chart" uri="{C3380CC4-5D6E-409C-BE32-E72D297353CC}">
                <c16:uniqueId val="{00000001-DA78-4E72-B35D-25704C0B2E46}"/>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DA78-4E72-B35D-25704C0B2E46}"/>
              </c:ext>
            </c:extLst>
          </c:dPt>
          <c:dPt>
            <c:idx val="2"/>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5-DA78-4E72-B35D-25704C0B2E4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CL"/>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'Deuda GEN'!$D$157:$D$159</c:f>
              <c:strCache>
                <c:ptCount val="3"/>
                <c:pt idx="0">
                  <c:v>Banking Debt</c:v>
                </c:pt>
                <c:pt idx="1">
                  <c:v>Bond Debt</c:v>
                </c:pt>
                <c:pt idx="2">
                  <c:v>Leasing Debt</c:v>
                </c:pt>
              </c:strCache>
            </c:strRef>
          </c:cat>
          <c:val>
            <c:numRef>
              <c:f>'Deuda GEN'!$M$157:$M$159</c:f>
              <c:numCache>
                <c:formatCode>#,##0</c:formatCode>
                <c:ptCount val="3"/>
                <c:pt idx="0">
                  <c:v>462429</c:v>
                </c:pt>
                <c:pt idx="1">
                  <c:v>150418</c:v>
                </c:pt>
                <c:pt idx="2">
                  <c:v>96304</c:v>
                </c:pt>
              </c:numCache>
            </c:numRef>
          </c:val>
          <c:extLst>
            <c:ext xmlns:c16="http://schemas.microsoft.com/office/drawing/2014/chart" uri="{C3380CC4-5D6E-409C-BE32-E72D297353CC}">
              <c16:uniqueId val="{00000006-DA78-4E72-B35D-25704C0B2E46}"/>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596846294367021"/>
          <c:y val="9.7137072884223588E-2"/>
          <c:w val="0.40498778785596307"/>
          <c:h val="0.59988156274481474"/>
        </c:manualLayout>
      </c:layout>
      <c:doughnutChart>
        <c:varyColors val="1"/>
        <c:ser>
          <c:idx val="0"/>
          <c:order val="0"/>
          <c:dPt>
            <c:idx val="0"/>
            <c:bubble3D val="0"/>
            <c:spPr>
              <a:solidFill>
                <a:srgbClr val="002060"/>
              </a:solidFill>
              <a:ln w="19050">
                <a:solidFill>
                  <a:schemeClr val="lt1"/>
                </a:solidFill>
              </a:ln>
              <a:effectLst/>
            </c:spPr>
            <c:extLst>
              <c:ext xmlns:c16="http://schemas.microsoft.com/office/drawing/2014/chart" uri="{C3380CC4-5D6E-409C-BE32-E72D297353CC}">
                <c16:uniqueId val="{00000001-1C1C-4CFF-914D-EBD71875382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1C1C-4CFF-914D-EBD718753822}"/>
              </c:ext>
            </c:extLst>
          </c:dPt>
          <c:dPt>
            <c:idx val="2"/>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5-1C1C-4CFF-914D-EBD71875382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CL"/>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'Deuda GEN'!$D$149:$D$151</c:f>
              <c:strCache>
                <c:ptCount val="3"/>
                <c:pt idx="0">
                  <c:v>Banking Debt</c:v>
                </c:pt>
                <c:pt idx="1">
                  <c:v>Bond Debt</c:v>
                </c:pt>
                <c:pt idx="2">
                  <c:v>Leasing Debt</c:v>
                </c:pt>
              </c:strCache>
            </c:strRef>
          </c:cat>
          <c:val>
            <c:numRef>
              <c:f>'Deuda GEN'!$M$149:$M$151</c:f>
              <c:numCache>
                <c:formatCode>#,##0</c:formatCode>
                <c:ptCount val="3"/>
                <c:pt idx="0">
                  <c:v>362313</c:v>
                </c:pt>
                <c:pt idx="1">
                  <c:v>159120</c:v>
                </c:pt>
                <c:pt idx="2">
                  <c:v>54582</c:v>
                </c:pt>
              </c:numCache>
            </c:numRef>
          </c:val>
          <c:extLst>
            <c:ext xmlns:c16="http://schemas.microsoft.com/office/drawing/2014/chart" uri="{C3380CC4-5D6E-409C-BE32-E72D297353CC}">
              <c16:uniqueId val="{00000006-854C-466D-AF11-AAAB1C6350FB}"/>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0.47618530906488354"/>
          <c:y val="0.91774028157625942"/>
          <c:w val="0.52164717993112375"/>
          <c:h val="8.22597184237405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a:t>Dec-24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col"/>
        <c:grouping val="stacked"/>
        <c:varyColors val="0"/>
        <c:ser>
          <c:idx val="0"/>
          <c:order val="0"/>
          <c:tx>
            <c:strRef>
              <c:f>'Deuda GEN'!$Q$157</c:f>
              <c:strCache>
                <c:ptCount val="1"/>
                <c:pt idx="0">
                  <c:v>Banking Debt</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'Deuda GEN'!$U$132:$W$132</c:f>
              <c:strCache>
                <c:ptCount val="3"/>
                <c:pt idx="0">
                  <c:v>&lt; 1 Year</c:v>
                </c:pt>
                <c:pt idx="1">
                  <c:v>1 Year to 5 Years</c:v>
                </c:pt>
                <c:pt idx="2">
                  <c:v>&gt; 5 Years</c:v>
                </c:pt>
              </c:strCache>
            </c:strRef>
          </c:cat>
          <c:val>
            <c:numRef>
              <c:f>'Deuda GEN'!$U$157:$W$157</c:f>
              <c:numCache>
                <c:formatCode>#,##0</c:formatCode>
                <c:ptCount val="3"/>
                <c:pt idx="0">
                  <c:v>182188</c:v>
                </c:pt>
                <c:pt idx="1">
                  <c:v>271426</c:v>
                </c:pt>
                <c:pt idx="2">
                  <c:v>8815</c:v>
                </c:pt>
              </c:numCache>
            </c:numRef>
          </c:val>
          <c:extLst>
            <c:ext xmlns:c16="http://schemas.microsoft.com/office/drawing/2014/chart" uri="{C3380CC4-5D6E-409C-BE32-E72D297353CC}">
              <c16:uniqueId val="{00000000-CCC7-4E3E-BE3E-9F4B59A0E825}"/>
            </c:ext>
          </c:extLst>
        </c:ser>
        <c:ser>
          <c:idx val="1"/>
          <c:order val="1"/>
          <c:tx>
            <c:strRef>
              <c:f>'Deuda GEN'!$Q$158</c:f>
              <c:strCache>
                <c:ptCount val="1"/>
                <c:pt idx="0">
                  <c:v>Bond Debt</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'Deuda GEN'!$U$132:$W$132</c:f>
              <c:strCache>
                <c:ptCount val="3"/>
                <c:pt idx="0">
                  <c:v>&lt; 1 Year</c:v>
                </c:pt>
                <c:pt idx="1">
                  <c:v>1 Year to 5 Years</c:v>
                </c:pt>
                <c:pt idx="2">
                  <c:v>&gt; 5 Years</c:v>
                </c:pt>
              </c:strCache>
            </c:strRef>
          </c:cat>
          <c:val>
            <c:numRef>
              <c:f>'Deuda GEN'!$U$158:$W$158</c:f>
              <c:numCache>
                <c:formatCode>#,##0</c:formatCode>
                <c:ptCount val="3"/>
                <c:pt idx="0">
                  <c:v>5653</c:v>
                </c:pt>
                <c:pt idx="1">
                  <c:v>66578</c:v>
                </c:pt>
                <c:pt idx="2">
                  <c:v>78187</c:v>
                </c:pt>
              </c:numCache>
            </c:numRef>
          </c:val>
          <c:extLst>
            <c:ext xmlns:c16="http://schemas.microsoft.com/office/drawing/2014/chart" uri="{C3380CC4-5D6E-409C-BE32-E72D297353CC}">
              <c16:uniqueId val="{00000001-CCC7-4E3E-BE3E-9F4B59A0E825}"/>
            </c:ext>
          </c:extLst>
        </c:ser>
        <c:ser>
          <c:idx val="2"/>
          <c:order val="2"/>
          <c:tx>
            <c:strRef>
              <c:f>'Deuda GEN'!$Q$159</c:f>
              <c:strCache>
                <c:ptCount val="1"/>
                <c:pt idx="0">
                  <c:v>Leasing Debt</c:v>
                </c:pt>
              </c:strCache>
            </c:strRef>
          </c:tx>
          <c:spPr>
            <a:solidFill>
              <a:schemeClr val="bg1">
                <a:lumMod val="6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'Deuda GEN'!$U$132:$W$132</c:f>
              <c:strCache>
                <c:ptCount val="3"/>
                <c:pt idx="0">
                  <c:v>&lt; 1 Year</c:v>
                </c:pt>
                <c:pt idx="1">
                  <c:v>1 Year to 5 Years</c:v>
                </c:pt>
                <c:pt idx="2">
                  <c:v>&gt; 5 Years</c:v>
                </c:pt>
              </c:strCache>
            </c:strRef>
          </c:cat>
          <c:val>
            <c:numRef>
              <c:f>'Deuda GEN'!$U$159:$W$159</c:f>
              <c:numCache>
                <c:formatCode>#,##0</c:formatCode>
                <c:ptCount val="3"/>
                <c:pt idx="0">
                  <c:v>17526</c:v>
                </c:pt>
                <c:pt idx="1">
                  <c:v>50819</c:v>
                </c:pt>
                <c:pt idx="2">
                  <c:v>27959</c:v>
                </c:pt>
              </c:numCache>
            </c:numRef>
          </c:val>
          <c:extLst>
            <c:ext xmlns:c16="http://schemas.microsoft.com/office/drawing/2014/chart" uri="{C3380CC4-5D6E-409C-BE32-E72D297353CC}">
              <c16:uniqueId val="{00000002-CCC7-4E3E-BE3E-9F4B59A0E825}"/>
            </c:ext>
          </c:extLst>
        </c:ser>
        <c:dLbls>
          <c:dLblPos val="ctr"/>
          <c:showLegendKey val="0"/>
          <c:showVal val="1"/>
          <c:showCatName val="0"/>
          <c:showSerName val="0"/>
          <c:showPercent val="0"/>
          <c:showBubbleSize val="0"/>
        </c:dLbls>
        <c:gapWidth val="45"/>
        <c:overlap val="100"/>
        <c:axId val="1343230800"/>
        <c:axId val="1343230320"/>
      </c:barChart>
      <c:lineChart>
        <c:grouping val="standard"/>
        <c:varyColors val="0"/>
        <c:ser>
          <c:idx val="3"/>
          <c:order val="3"/>
          <c:tx>
            <c:strRef>
              <c:f>'Deuda GEN'!$Q$144</c:f>
              <c:strCache>
                <c:ptCount val="1"/>
                <c:pt idx="0">
                  <c:v>Total pasivos financieros y pasivos por arrendamientos que devengan interés</c:v>
                </c:pt>
              </c:strCache>
            </c:strRef>
          </c:tx>
          <c:spPr>
            <a:ln w="28575" cap="rnd">
              <a:noFill/>
              <a:round/>
            </a:ln>
            <a:effectLst/>
          </c:spPr>
          <c:marker>
            <c:symbol val="none"/>
          </c:marker>
          <c:dLbls>
            <c:delete val="1"/>
          </c:dLbls>
          <c:cat>
            <c:strRef>
              <c:f>'Deuda GEN'!$U$132:$W$132</c:f>
              <c:strCache>
                <c:ptCount val="3"/>
                <c:pt idx="0">
                  <c:v>&lt; 1 Year</c:v>
                </c:pt>
                <c:pt idx="1">
                  <c:v>1 Year to 5 Years</c:v>
                </c:pt>
                <c:pt idx="2">
                  <c:v>&gt; 5 Years</c:v>
                </c:pt>
              </c:strCache>
            </c:strRef>
          </c:cat>
          <c:val>
            <c:numRef>
              <c:f>'Deuda GEN'!$U$148:$W$148</c:f>
              <c:numCache>
                <c:formatCode>#,##0</c:formatCode>
                <c:ptCount val="3"/>
                <c:pt idx="0">
                  <c:v>112076</c:v>
                </c:pt>
                <c:pt idx="1">
                  <c:v>270526</c:v>
                </c:pt>
                <c:pt idx="2">
                  <c:v>170422</c:v>
                </c:pt>
              </c:numCache>
            </c:numRef>
          </c:val>
          <c:smooth val="0"/>
          <c:extLst>
            <c:ext xmlns:c16="http://schemas.microsoft.com/office/drawing/2014/chart" uri="{C3380CC4-5D6E-409C-BE32-E72D297353CC}">
              <c16:uniqueId val="{00000003-CCC7-4E3E-BE3E-9F4B59A0E825}"/>
            </c:ext>
          </c:extLst>
        </c:ser>
        <c:dLbls>
          <c:dLblPos val="ctr"/>
          <c:showLegendKey val="0"/>
          <c:showVal val="1"/>
          <c:showCatName val="0"/>
          <c:showSerName val="0"/>
          <c:showPercent val="0"/>
          <c:showBubbleSize val="0"/>
        </c:dLbls>
        <c:marker val="1"/>
        <c:smooth val="0"/>
        <c:axId val="936489536"/>
        <c:axId val="936490976"/>
      </c:lineChart>
      <c:catAx>
        <c:axId val="1343230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1343230320"/>
        <c:crosses val="autoZero"/>
        <c:auto val="1"/>
        <c:lblAlgn val="ctr"/>
        <c:lblOffset val="100"/>
        <c:noMultiLvlLbl val="0"/>
      </c:catAx>
      <c:valAx>
        <c:axId val="134323032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s-CL"/>
          </a:p>
        </c:txPr>
        <c:crossAx val="1343230800"/>
        <c:crosses val="autoZero"/>
        <c:crossBetween val="between"/>
      </c:valAx>
      <c:valAx>
        <c:axId val="936490976"/>
        <c:scaling>
          <c:orientation val="minMax"/>
          <c:max val="300000"/>
          <c:min val="0"/>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s-CL"/>
          </a:p>
        </c:txPr>
        <c:crossAx val="936489536"/>
        <c:crosses val="max"/>
        <c:crossBetween val="between"/>
      </c:valAx>
      <c:catAx>
        <c:axId val="936489536"/>
        <c:scaling>
          <c:orientation val="minMax"/>
        </c:scaling>
        <c:delete val="1"/>
        <c:axPos val="b"/>
        <c:numFmt formatCode="General" sourceLinked="1"/>
        <c:majorTickMark val="out"/>
        <c:minorTickMark val="none"/>
        <c:tickLblPos val="nextTo"/>
        <c:crossAx val="936490976"/>
        <c:crosses val="autoZero"/>
        <c:auto val="1"/>
        <c:lblAlgn val="ctr"/>
        <c:lblOffset val="100"/>
        <c:noMultiLvlLbl val="0"/>
      </c:catAx>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noFill/>
            </a:ln>
          </c:spPr>
          <c:dPt>
            <c:idx val="0"/>
            <c:bubble3D val="0"/>
            <c:spPr>
              <a:solidFill>
                <a:schemeClr val="accent1"/>
              </a:solidFill>
              <a:ln w="19050">
                <a:noFill/>
              </a:ln>
              <a:effectLst/>
            </c:spPr>
            <c:extLst>
              <c:ext xmlns:c16="http://schemas.microsoft.com/office/drawing/2014/chart" uri="{C3380CC4-5D6E-409C-BE32-E72D297353CC}">
                <c16:uniqueId val="{00000001-1951-408E-AA01-E3D6AD28B617}"/>
              </c:ext>
            </c:extLst>
          </c:dPt>
          <c:dPt>
            <c:idx val="1"/>
            <c:bubble3D val="0"/>
            <c:spPr>
              <a:solidFill>
                <a:schemeClr val="bg2">
                  <a:lumMod val="90000"/>
                </a:schemeClr>
              </a:solidFill>
              <a:ln w="19050">
                <a:noFill/>
              </a:ln>
              <a:effectLst/>
            </c:spPr>
            <c:extLst>
              <c:ext xmlns:c16="http://schemas.microsoft.com/office/drawing/2014/chart" uri="{C3380CC4-5D6E-409C-BE32-E72D297353CC}">
                <c16:uniqueId val="{00000003-1951-408E-AA01-E3D6AD28B617}"/>
              </c:ext>
            </c:extLst>
          </c:dPt>
          <c:dLbls>
            <c:spPr>
              <a:noFill/>
              <a:ln>
                <a:noFill/>
              </a:ln>
              <a:effectLst/>
            </c:spPr>
            <c:txPr>
              <a:bodyPr rot="0" spcFirstLastPara="1" vertOverflow="ellipsis" vert="horz" wrap="square" lIns="38100" tIns="19050" rIns="38100" bIns="19050" anchor="ctr" anchorCtr="1">
                <a:spAutoFit/>
              </a:bodyPr>
              <a:lstStyle/>
              <a:p>
                <a:pPr>
                  <a:defRPr sz="980" b="0" i="0" u="none" strike="noStrike" kern="1200" baseline="0">
                    <a:solidFill>
                      <a:schemeClr val="bg1"/>
                    </a:solidFill>
                    <a:latin typeface="+mn-lt"/>
                    <a:ea typeface="+mn-ea"/>
                    <a:cs typeface="+mn-cs"/>
                  </a:defRPr>
                </a:pPr>
                <a:endParaRPr lang="es-CL"/>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'Inf. adicional'!$K$63:$L$63</c:f>
              <c:strCache>
                <c:ptCount val="2"/>
                <c:pt idx="0">
                  <c:v>Main Shareholder</c:v>
                </c:pt>
                <c:pt idx="1">
                  <c:v>Others</c:v>
                </c:pt>
              </c:strCache>
            </c:strRef>
          </c:cat>
          <c:val>
            <c:numRef>
              <c:f>'Inf. adicional'!$K$64:$L$64</c:f>
              <c:numCache>
                <c:formatCode>0%</c:formatCode>
                <c:ptCount val="2"/>
                <c:pt idx="0">
                  <c:v>0.81973367714312806</c:v>
                </c:pt>
                <c:pt idx="1">
                  <c:v>0.18026632285687194</c:v>
                </c:pt>
              </c:numCache>
            </c:numRef>
          </c:val>
          <c:extLst>
            <c:ext xmlns:c16="http://schemas.microsoft.com/office/drawing/2014/chart" uri="{C3380CC4-5D6E-409C-BE32-E72D297353CC}">
              <c16:uniqueId val="{00000004-1951-408E-AA01-E3D6AD28B61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s-C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s-CL"/>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Graficos!$B$16</c:f>
              <c:strCache>
                <c:ptCount val="1"/>
                <c:pt idx="0">
                  <c:v>Revenue</c:v>
                </c:pt>
              </c:strCache>
            </c:strRef>
          </c:tx>
          <c:spPr>
            <a:solidFill>
              <a:srgbClr val="7F7F7F"/>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Graficos!$C$15:$H$15</c:f>
              <c:numCache>
                <c:formatCode>General</c:formatCode>
                <c:ptCount val="6"/>
                <c:pt idx="0">
                  <c:v>2019</c:v>
                </c:pt>
                <c:pt idx="1">
                  <c:v>2020</c:v>
                </c:pt>
                <c:pt idx="2">
                  <c:v>2021</c:v>
                </c:pt>
                <c:pt idx="3">
                  <c:v>2022</c:v>
                </c:pt>
                <c:pt idx="4">
                  <c:v>2023</c:v>
                </c:pt>
                <c:pt idx="5">
                  <c:v>2024</c:v>
                </c:pt>
              </c:numCache>
            </c:numRef>
          </c:cat>
          <c:val>
            <c:numRef>
              <c:f>Graficos!$C$16:$H$16</c:f>
              <c:numCache>
                <c:formatCode>0.0</c:formatCode>
                <c:ptCount val="6"/>
                <c:pt idx="0">
                  <c:v>657.93799999999999</c:v>
                </c:pt>
                <c:pt idx="1">
                  <c:v>585.23900000000003</c:v>
                </c:pt>
                <c:pt idx="2">
                  <c:v>757.23699999999997</c:v>
                </c:pt>
                <c:pt idx="3">
                  <c:v>962.19899999999996</c:v>
                </c:pt>
                <c:pt idx="4">
                  <c:v>902.39499999999998</c:v>
                </c:pt>
                <c:pt idx="5">
                  <c:v>969.46600000000001</c:v>
                </c:pt>
              </c:numCache>
            </c:numRef>
          </c:val>
          <c:extLst>
            <c:ext xmlns:c16="http://schemas.microsoft.com/office/drawing/2014/chart" uri="{C3380CC4-5D6E-409C-BE32-E72D297353CC}">
              <c16:uniqueId val="{00000000-D037-43D2-82C8-9461D6CFE96F}"/>
            </c:ext>
          </c:extLst>
        </c:ser>
        <c:dLbls>
          <c:showLegendKey val="0"/>
          <c:showVal val="0"/>
          <c:showCatName val="0"/>
          <c:showSerName val="0"/>
          <c:showPercent val="0"/>
          <c:showBubbleSize val="0"/>
        </c:dLbls>
        <c:gapWidth val="50"/>
        <c:overlap val="-27"/>
        <c:axId val="123644832"/>
        <c:axId val="57116080"/>
      </c:barChart>
      <c:lineChart>
        <c:grouping val="standard"/>
        <c:varyColors val="0"/>
        <c:ser>
          <c:idx val="1"/>
          <c:order val="1"/>
          <c:tx>
            <c:strRef>
              <c:f>Graficos!$B$17</c:f>
              <c:strCache>
                <c:ptCount val="1"/>
                <c:pt idx="0">
                  <c:v>EBITDA Margin</c:v>
                </c:pt>
              </c:strCache>
            </c:strRef>
          </c:tx>
          <c:spPr>
            <a:ln w="28575" cap="rnd">
              <a:solidFill>
                <a:srgbClr val="C00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C00000"/>
                    </a:solidFill>
                    <a:latin typeface="+mn-lt"/>
                    <a:ea typeface="+mn-ea"/>
                    <a:cs typeface="+mn-cs"/>
                  </a:defRPr>
                </a:pPr>
                <a:endParaRPr lang="es-C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Graficos!$C$15:$H$15</c:f>
              <c:numCache>
                <c:formatCode>General</c:formatCode>
                <c:ptCount val="6"/>
                <c:pt idx="0">
                  <c:v>2019</c:v>
                </c:pt>
                <c:pt idx="1">
                  <c:v>2020</c:v>
                </c:pt>
                <c:pt idx="2">
                  <c:v>2021</c:v>
                </c:pt>
                <c:pt idx="3">
                  <c:v>2022</c:v>
                </c:pt>
                <c:pt idx="4">
                  <c:v>2023</c:v>
                </c:pt>
                <c:pt idx="5">
                  <c:v>2024</c:v>
                </c:pt>
              </c:numCache>
            </c:numRef>
          </c:cat>
          <c:val>
            <c:numRef>
              <c:f>Graficos!$C$17:$H$17</c:f>
              <c:numCache>
                <c:formatCode>0.0%</c:formatCode>
                <c:ptCount val="6"/>
                <c:pt idx="0">
                  <c:v>0.22132480568077842</c:v>
                </c:pt>
                <c:pt idx="1">
                  <c:v>0.21567257137682211</c:v>
                </c:pt>
                <c:pt idx="2">
                  <c:v>0.20345809832324621</c:v>
                </c:pt>
                <c:pt idx="3">
                  <c:v>0.18053749796040111</c:v>
                </c:pt>
                <c:pt idx="4">
                  <c:v>0.17146252140138188</c:v>
                </c:pt>
                <c:pt idx="5">
                  <c:v>0.17779891197834685</c:v>
                </c:pt>
              </c:numCache>
            </c:numRef>
          </c:val>
          <c:smooth val="0"/>
          <c:extLst>
            <c:ext xmlns:c16="http://schemas.microsoft.com/office/drawing/2014/chart" uri="{C3380CC4-5D6E-409C-BE32-E72D297353CC}">
              <c16:uniqueId val="{00000001-D037-43D2-82C8-9461D6CFE96F}"/>
            </c:ext>
          </c:extLst>
        </c:ser>
        <c:dLbls>
          <c:showLegendKey val="0"/>
          <c:showVal val="0"/>
          <c:showCatName val="0"/>
          <c:showSerName val="0"/>
          <c:showPercent val="0"/>
          <c:showBubbleSize val="0"/>
        </c:dLbls>
        <c:marker val="1"/>
        <c:smooth val="0"/>
        <c:axId val="207495120"/>
        <c:axId val="57116576"/>
      </c:lineChart>
      <c:catAx>
        <c:axId val="123644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57116080"/>
        <c:crosses val="autoZero"/>
        <c:auto val="1"/>
        <c:lblAlgn val="ctr"/>
        <c:lblOffset val="100"/>
        <c:noMultiLvlLbl val="0"/>
      </c:catAx>
      <c:valAx>
        <c:axId val="57116080"/>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rgbClr val="F2F2F2"/>
                </a:solidFill>
                <a:latin typeface="+mn-lt"/>
                <a:ea typeface="+mn-ea"/>
                <a:cs typeface="+mn-cs"/>
              </a:defRPr>
            </a:pPr>
            <a:endParaRPr lang="es-CL"/>
          </a:p>
        </c:txPr>
        <c:crossAx val="123644832"/>
        <c:crosses val="autoZero"/>
        <c:crossBetween val="between"/>
      </c:valAx>
      <c:valAx>
        <c:axId val="57116576"/>
        <c:scaling>
          <c:orientation val="minMax"/>
          <c:max val="0.30000000000000004"/>
        </c:scaling>
        <c:delete val="0"/>
        <c:axPos val="r"/>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rgbClr val="F2F2F2"/>
                </a:solidFill>
                <a:latin typeface="+mn-lt"/>
                <a:ea typeface="+mn-ea"/>
                <a:cs typeface="+mn-cs"/>
              </a:defRPr>
            </a:pPr>
            <a:endParaRPr lang="es-CL"/>
          </a:p>
        </c:txPr>
        <c:crossAx val="207495120"/>
        <c:crosses val="max"/>
        <c:crossBetween val="between"/>
      </c:valAx>
      <c:catAx>
        <c:axId val="207495120"/>
        <c:scaling>
          <c:orientation val="minMax"/>
        </c:scaling>
        <c:delete val="1"/>
        <c:axPos val="b"/>
        <c:numFmt formatCode="General" sourceLinked="1"/>
        <c:majorTickMark val="none"/>
        <c:minorTickMark val="none"/>
        <c:tickLblPos val="nextTo"/>
        <c:crossAx val="5711657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Graficos!$B$48</c:f>
              <c:strCache>
                <c:ptCount val="1"/>
                <c:pt idx="0">
                  <c:v>Financial Debt</c:v>
                </c:pt>
              </c:strCache>
            </c:strRef>
          </c:tx>
          <c:spPr>
            <a:solidFill>
              <a:srgbClr val="7F7F7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Graficos!$C$15:$H$15</c:f>
              <c:numCache>
                <c:formatCode>General</c:formatCode>
                <c:ptCount val="6"/>
                <c:pt idx="0">
                  <c:v>2019</c:v>
                </c:pt>
                <c:pt idx="1">
                  <c:v>2020</c:v>
                </c:pt>
                <c:pt idx="2">
                  <c:v>2021</c:v>
                </c:pt>
                <c:pt idx="3">
                  <c:v>2022</c:v>
                </c:pt>
                <c:pt idx="4">
                  <c:v>2023</c:v>
                </c:pt>
                <c:pt idx="5">
                  <c:v>2024</c:v>
                </c:pt>
              </c:numCache>
            </c:numRef>
          </c:cat>
          <c:val>
            <c:numRef>
              <c:f>Graficos!$C$48:$H$48</c:f>
              <c:numCache>
                <c:formatCode>0</c:formatCode>
                <c:ptCount val="6"/>
                <c:pt idx="0">
                  <c:v>585.46500000000003</c:v>
                </c:pt>
                <c:pt idx="1">
                  <c:v>633.35400000000004</c:v>
                </c:pt>
                <c:pt idx="2">
                  <c:v>580.64200000000005</c:v>
                </c:pt>
                <c:pt idx="3">
                  <c:v>568.01400000000001</c:v>
                </c:pt>
                <c:pt idx="4">
                  <c:v>582.19499499999995</c:v>
                </c:pt>
                <c:pt idx="5">
                  <c:v>742.74199999999996</c:v>
                </c:pt>
              </c:numCache>
            </c:numRef>
          </c:val>
          <c:extLst>
            <c:ext xmlns:c16="http://schemas.microsoft.com/office/drawing/2014/chart" uri="{C3380CC4-5D6E-409C-BE32-E72D297353CC}">
              <c16:uniqueId val="{00000000-7A4B-48DB-A351-64FDDBD89EDD}"/>
            </c:ext>
          </c:extLst>
        </c:ser>
        <c:dLbls>
          <c:dLblPos val="ctr"/>
          <c:showLegendKey val="0"/>
          <c:showVal val="1"/>
          <c:showCatName val="0"/>
          <c:showSerName val="0"/>
          <c:showPercent val="0"/>
          <c:showBubbleSize val="0"/>
        </c:dLbls>
        <c:gapWidth val="50"/>
        <c:overlap val="-27"/>
        <c:axId val="123644832"/>
        <c:axId val="57116080"/>
      </c:barChart>
      <c:lineChart>
        <c:grouping val="standard"/>
        <c:varyColors val="0"/>
        <c:ser>
          <c:idx val="1"/>
          <c:order val="1"/>
          <c:tx>
            <c:strRef>
              <c:f>Graficos!$B$49</c:f>
              <c:strCache>
                <c:ptCount val="1"/>
                <c:pt idx="0">
                  <c:v>Leverage</c:v>
                </c:pt>
              </c:strCache>
            </c:strRef>
          </c:tx>
          <c:spPr>
            <a:ln w="28575" cap="rnd">
              <a:solidFill>
                <a:srgbClr val="C00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C00000"/>
                    </a:solidFill>
                    <a:latin typeface="+mn-lt"/>
                    <a:ea typeface="+mn-ea"/>
                    <a:cs typeface="+mn-cs"/>
                  </a:defRPr>
                </a:pPr>
                <a:endParaRPr lang="es-C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Graficos!$C$15:$H$15</c:f>
              <c:numCache>
                <c:formatCode>General</c:formatCode>
                <c:ptCount val="6"/>
                <c:pt idx="0">
                  <c:v>2019</c:v>
                </c:pt>
                <c:pt idx="1">
                  <c:v>2020</c:v>
                </c:pt>
                <c:pt idx="2">
                  <c:v>2021</c:v>
                </c:pt>
                <c:pt idx="3">
                  <c:v>2022</c:v>
                </c:pt>
                <c:pt idx="4">
                  <c:v>2023</c:v>
                </c:pt>
                <c:pt idx="5">
                  <c:v>2024</c:v>
                </c:pt>
              </c:numCache>
            </c:numRef>
          </c:cat>
          <c:val>
            <c:numRef>
              <c:f>Graficos!$C$49:$H$49</c:f>
              <c:numCache>
                <c:formatCode>0.00</c:formatCode>
                <c:ptCount val="6"/>
                <c:pt idx="0">
                  <c:v>1.7624474454020931</c:v>
                </c:pt>
                <c:pt idx="1">
                  <c:v>1.9865052810801715</c:v>
                </c:pt>
                <c:pt idx="2">
                  <c:v>1.9303155152830245</c:v>
                </c:pt>
                <c:pt idx="3">
                  <c:v>1.6958105379569199</c:v>
                </c:pt>
                <c:pt idx="4">
                  <c:v>1.6480945664770854</c:v>
                </c:pt>
                <c:pt idx="5">
                  <c:v>1.9562100180573172</c:v>
                </c:pt>
              </c:numCache>
            </c:numRef>
          </c:val>
          <c:smooth val="0"/>
          <c:extLst>
            <c:ext xmlns:c16="http://schemas.microsoft.com/office/drawing/2014/chart" uri="{C3380CC4-5D6E-409C-BE32-E72D297353CC}">
              <c16:uniqueId val="{00000001-7A4B-48DB-A351-64FDDBD89EDD}"/>
            </c:ext>
          </c:extLst>
        </c:ser>
        <c:dLbls>
          <c:dLblPos val="ctr"/>
          <c:showLegendKey val="0"/>
          <c:showVal val="1"/>
          <c:showCatName val="0"/>
          <c:showSerName val="0"/>
          <c:showPercent val="0"/>
          <c:showBubbleSize val="0"/>
        </c:dLbls>
        <c:marker val="1"/>
        <c:smooth val="0"/>
        <c:axId val="207495120"/>
        <c:axId val="57116576"/>
      </c:lineChart>
      <c:catAx>
        <c:axId val="123644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57116080"/>
        <c:crosses val="autoZero"/>
        <c:auto val="1"/>
        <c:lblAlgn val="ctr"/>
        <c:lblOffset val="100"/>
        <c:noMultiLvlLbl val="0"/>
      </c:catAx>
      <c:valAx>
        <c:axId val="5711608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rgbClr val="F2F2F2"/>
                </a:solidFill>
                <a:latin typeface="+mn-lt"/>
                <a:ea typeface="+mn-ea"/>
                <a:cs typeface="+mn-cs"/>
              </a:defRPr>
            </a:pPr>
            <a:endParaRPr lang="es-CL"/>
          </a:p>
        </c:txPr>
        <c:crossAx val="123644832"/>
        <c:crosses val="autoZero"/>
        <c:crossBetween val="between"/>
      </c:valAx>
      <c:valAx>
        <c:axId val="57116576"/>
        <c:scaling>
          <c:orientation val="minMax"/>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rgbClr val="F2F2F2"/>
                </a:solidFill>
                <a:latin typeface="+mn-lt"/>
                <a:ea typeface="+mn-ea"/>
                <a:cs typeface="+mn-cs"/>
              </a:defRPr>
            </a:pPr>
            <a:endParaRPr lang="es-CL"/>
          </a:p>
        </c:txPr>
        <c:crossAx val="207495120"/>
        <c:crosses val="max"/>
        <c:crossBetween val="between"/>
      </c:valAx>
      <c:catAx>
        <c:axId val="207495120"/>
        <c:scaling>
          <c:orientation val="minMax"/>
        </c:scaling>
        <c:delete val="1"/>
        <c:axPos val="b"/>
        <c:numFmt formatCode="General" sourceLinked="1"/>
        <c:majorTickMark val="none"/>
        <c:minorTickMark val="none"/>
        <c:tickLblPos val="nextTo"/>
        <c:crossAx val="5711657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Graficos!$K$48</c:f>
              <c:strCache>
                <c:ptCount val="1"/>
                <c:pt idx="0">
                  <c:v>DFN /EBITDA</c:v>
                </c:pt>
              </c:strCache>
            </c:strRef>
          </c:tx>
          <c:spPr>
            <a:solidFill>
              <a:srgbClr val="7F7F7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Graficos!$L$47:$Q$47</c:f>
              <c:numCache>
                <c:formatCode>General</c:formatCode>
                <c:ptCount val="6"/>
                <c:pt idx="0">
                  <c:v>2019</c:v>
                </c:pt>
                <c:pt idx="1">
                  <c:v>2020</c:v>
                </c:pt>
                <c:pt idx="2">
                  <c:v>2021</c:v>
                </c:pt>
                <c:pt idx="3">
                  <c:v>2022</c:v>
                </c:pt>
                <c:pt idx="4">
                  <c:v>2023</c:v>
                </c:pt>
                <c:pt idx="5">
                  <c:v>2024</c:v>
                </c:pt>
              </c:numCache>
            </c:numRef>
          </c:cat>
          <c:val>
            <c:numRef>
              <c:f>Graficos!$L$48:$Q$48</c:f>
              <c:numCache>
                <c:formatCode>0.00\x</c:formatCode>
                <c:ptCount val="6"/>
                <c:pt idx="0">
                  <c:v>3.6391654877831039</c:v>
                </c:pt>
                <c:pt idx="1">
                  <c:v>4.3631041039454921</c:v>
                </c:pt>
                <c:pt idx="2">
                  <c:v>2.9889722586423999</c:v>
                </c:pt>
                <c:pt idx="3">
                  <c:v>2.6897699078364887</c:v>
                </c:pt>
                <c:pt idx="4">
                  <c:v>3.335378932956476</c:v>
                </c:pt>
                <c:pt idx="5">
                  <c:v>3.8318094796078204</c:v>
                </c:pt>
              </c:numCache>
            </c:numRef>
          </c:val>
          <c:extLst>
            <c:ext xmlns:c16="http://schemas.microsoft.com/office/drawing/2014/chart" uri="{C3380CC4-5D6E-409C-BE32-E72D297353CC}">
              <c16:uniqueId val="{00000000-229A-46A4-AAA8-683AB271D1E0}"/>
            </c:ext>
          </c:extLst>
        </c:ser>
        <c:dLbls>
          <c:showLegendKey val="0"/>
          <c:showVal val="0"/>
          <c:showCatName val="0"/>
          <c:showSerName val="0"/>
          <c:showPercent val="0"/>
          <c:showBubbleSize val="0"/>
        </c:dLbls>
        <c:gapWidth val="50"/>
        <c:overlap val="-27"/>
        <c:axId val="123644832"/>
        <c:axId val="57116080"/>
      </c:barChart>
      <c:lineChart>
        <c:grouping val="standard"/>
        <c:varyColors val="0"/>
        <c:ser>
          <c:idx val="1"/>
          <c:order val="1"/>
          <c:tx>
            <c:strRef>
              <c:f>Graficos!$K$49</c:f>
              <c:strCache>
                <c:ptCount val="1"/>
                <c:pt idx="0">
                  <c:v>DFN / EBITDA Covenant</c:v>
                </c:pt>
              </c:strCache>
            </c:strRef>
          </c:tx>
          <c:spPr>
            <a:ln w="28575" cap="rnd">
              <a:solidFill>
                <a:srgbClr val="C00000"/>
              </a:solidFill>
              <a:round/>
            </a:ln>
            <a:effectLst/>
          </c:spPr>
          <c:marker>
            <c:symbol val="none"/>
          </c:marker>
          <c:dLbls>
            <c:dLbl>
              <c:idx val="0"/>
              <c:layout>
                <c:manualLayout>
                  <c:x val="-6.8084536307961518E-2"/>
                  <c:y val="0"/>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29A-46A4-AAA8-683AB271D1E0}"/>
                </c:ext>
              </c:extLst>
            </c:dLbl>
            <c:dLbl>
              <c:idx val="4"/>
              <c:layout>
                <c:manualLayout>
                  <c:x val="0.14256361184018648"/>
                  <c:y val="0"/>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29A-46A4-AAA8-683AB271D1E0}"/>
                </c:ext>
              </c:extLst>
            </c:dLbl>
            <c:spPr>
              <a:solidFill>
                <a:schemeClr val="bg1"/>
              </a:solidFill>
              <a:ln>
                <a:solidFill>
                  <a:srgbClr val="C00000"/>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Graficos!$L$15:$Q$15</c:f>
              <c:numCache>
                <c:formatCode>General</c:formatCode>
                <c:ptCount val="6"/>
                <c:pt idx="0">
                  <c:v>2019</c:v>
                </c:pt>
                <c:pt idx="1">
                  <c:v>2020</c:v>
                </c:pt>
                <c:pt idx="2">
                  <c:v>2021</c:v>
                </c:pt>
                <c:pt idx="3">
                  <c:v>2022</c:v>
                </c:pt>
                <c:pt idx="4">
                  <c:v>2023</c:v>
                </c:pt>
                <c:pt idx="5">
                  <c:v>2024</c:v>
                </c:pt>
              </c:numCache>
            </c:numRef>
          </c:cat>
          <c:val>
            <c:numRef>
              <c:f>Graficos!$L$49:$Q$49</c:f>
              <c:numCache>
                <c:formatCode>0.00\x</c:formatCode>
                <c:ptCount val="6"/>
                <c:pt idx="0">
                  <c:v>5.5</c:v>
                </c:pt>
                <c:pt idx="1">
                  <c:v>5.5</c:v>
                </c:pt>
                <c:pt idx="2">
                  <c:v>5.5</c:v>
                </c:pt>
                <c:pt idx="3">
                  <c:v>5.5</c:v>
                </c:pt>
                <c:pt idx="4">
                  <c:v>5.5</c:v>
                </c:pt>
                <c:pt idx="5">
                  <c:v>5.5</c:v>
                </c:pt>
              </c:numCache>
            </c:numRef>
          </c:val>
          <c:smooth val="0"/>
          <c:extLst>
            <c:ext xmlns:c16="http://schemas.microsoft.com/office/drawing/2014/chart" uri="{C3380CC4-5D6E-409C-BE32-E72D297353CC}">
              <c16:uniqueId val="{00000003-229A-46A4-AAA8-683AB271D1E0}"/>
            </c:ext>
          </c:extLst>
        </c:ser>
        <c:dLbls>
          <c:showLegendKey val="0"/>
          <c:showVal val="0"/>
          <c:showCatName val="0"/>
          <c:showSerName val="0"/>
          <c:showPercent val="0"/>
          <c:showBubbleSize val="0"/>
        </c:dLbls>
        <c:marker val="1"/>
        <c:smooth val="0"/>
        <c:axId val="207495120"/>
        <c:axId val="57116576"/>
      </c:lineChart>
      <c:catAx>
        <c:axId val="123644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s-CL"/>
          </a:p>
        </c:txPr>
        <c:crossAx val="57116080"/>
        <c:crosses val="autoZero"/>
        <c:auto val="1"/>
        <c:lblAlgn val="ctr"/>
        <c:lblOffset val="100"/>
        <c:noMultiLvlLbl val="0"/>
      </c:catAx>
      <c:valAx>
        <c:axId val="57116080"/>
        <c:scaling>
          <c:orientation val="minMax"/>
          <c:max val="6"/>
        </c:scaling>
        <c:delete val="0"/>
        <c:axPos val="l"/>
        <c:numFmt formatCode="0.00\x"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tx1">
                    <a:lumMod val="65000"/>
                    <a:lumOff val="35000"/>
                  </a:schemeClr>
                </a:solidFill>
                <a:latin typeface="+mn-lt"/>
                <a:ea typeface="+mn-ea"/>
                <a:cs typeface="+mn-cs"/>
              </a:defRPr>
            </a:pPr>
            <a:endParaRPr lang="es-CL"/>
          </a:p>
        </c:txPr>
        <c:crossAx val="123644832"/>
        <c:crosses val="autoZero"/>
        <c:crossBetween val="between"/>
      </c:valAx>
      <c:valAx>
        <c:axId val="57116576"/>
        <c:scaling>
          <c:orientation val="minMax"/>
        </c:scaling>
        <c:delete val="0"/>
        <c:axPos val="r"/>
        <c:numFmt formatCode="0.00\x"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tx1">
                    <a:lumMod val="65000"/>
                    <a:lumOff val="35000"/>
                  </a:schemeClr>
                </a:solidFill>
                <a:latin typeface="+mn-lt"/>
                <a:ea typeface="+mn-ea"/>
                <a:cs typeface="+mn-cs"/>
              </a:defRPr>
            </a:pPr>
            <a:endParaRPr lang="es-CL"/>
          </a:p>
        </c:txPr>
        <c:crossAx val="207495120"/>
        <c:crosses val="max"/>
        <c:crossBetween val="between"/>
      </c:valAx>
      <c:catAx>
        <c:axId val="207495120"/>
        <c:scaling>
          <c:orientation val="minMax"/>
        </c:scaling>
        <c:delete val="1"/>
        <c:axPos val="b"/>
        <c:numFmt formatCode="General" sourceLinked="1"/>
        <c:majorTickMark val="none"/>
        <c:minorTickMark val="none"/>
        <c:tickLblPos val="nextTo"/>
        <c:crossAx val="5711657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Graficos!$B$65</c:f>
              <c:strCache>
                <c:ptCount val="1"/>
                <c:pt idx="0">
                  <c:v>Ratio</c:v>
                </c:pt>
              </c:strCache>
            </c:strRef>
          </c:tx>
          <c:spPr>
            <a:solidFill>
              <a:srgbClr val="7F7F7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Graficos!$C$15:$H$15</c:f>
              <c:numCache>
                <c:formatCode>General</c:formatCode>
                <c:ptCount val="6"/>
                <c:pt idx="0">
                  <c:v>2019</c:v>
                </c:pt>
                <c:pt idx="1">
                  <c:v>2020</c:v>
                </c:pt>
                <c:pt idx="2">
                  <c:v>2021</c:v>
                </c:pt>
                <c:pt idx="3">
                  <c:v>2022</c:v>
                </c:pt>
                <c:pt idx="4">
                  <c:v>2023</c:v>
                </c:pt>
                <c:pt idx="5">
                  <c:v>2024</c:v>
                </c:pt>
              </c:numCache>
            </c:numRef>
          </c:cat>
          <c:val>
            <c:numRef>
              <c:f>Graficos!$C$65:$H$65</c:f>
              <c:numCache>
                <c:formatCode>0.00\x</c:formatCode>
                <c:ptCount val="6"/>
                <c:pt idx="0">
                  <c:v>4.5856299872594377</c:v>
                </c:pt>
                <c:pt idx="1">
                  <c:v>4.532797199844893</c:v>
                </c:pt>
                <c:pt idx="2">
                  <c:v>6.202239339750192</c:v>
                </c:pt>
                <c:pt idx="3">
                  <c:v>6.27555689141498</c:v>
                </c:pt>
                <c:pt idx="4">
                  <c:v>4.034470806544352</c:v>
                </c:pt>
                <c:pt idx="5">
                  <c:v>3.7933538732394365</c:v>
                </c:pt>
              </c:numCache>
            </c:numRef>
          </c:val>
          <c:extLst>
            <c:ext xmlns:c16="http://schemas.microsoft.com/office/drawing/2014/chart" uri="{C3380CC4-5D6E-409C-BE32-E72D297353CC}">
              <c16:uniqueId val="{00000000-3F8B-48D2-98D9-EA2922791DB5}"/>
            </c:ext>
          </c:extLst>
        </c:ser>
        <c:dLbls>
          <c:showLegendKey val="0"/>
          <c:showVal val="0"/>
          <c:showCatName val="0"/>
          <c:showSerName val="0"/>
          <c:showPercent val="0"/>
          <c:showBubbleSize val="0"/>
        </c:dLbls>
        <c:gapWidth val="50"/>
        <c:overlap val="-27"/>
        <c:axId val="123644832"/>
        <c:axId val="57116080"/>
      </c:barChart>
      <c:catAx>
        <c:axId val="123644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s-CL"/>
          </a:p>
        </c:txPr>
        <c:crossAx val="57116080"/>
        <c:crosses val="autoZero"/>
        <c:auto val="1"/>
        <c:lblAlgn val="ctr"/>
        <c:lblOffset val="100"/>
        <c:noMultiLvlLbl val="0"/>
      </c:catAx>
      <c:valAx>
        <c:axId val="57116080"/>
        <c:scaling>
          <c:orientation val="minMax"/>
        </c:scaling>
        <c:delete val="0"/>
        <c:axPos val="l"/>
        <c:numFmt formatCode="0.00\x"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tx1">
                    <a:lumMod val="65000"/>
                    <a:lumOff val="35000"/>
                  </a:schemeClr>
                </a:solidFill>
                <a:latin typeface="+mn-lt"/>
                <a:ea typeface="+mn-ea"/>
                <a:cs typeface="+mn-cs"/>
              </a:defRPr>
            </a:pPr>
            <a:endParaRPr lang="es-CL"/>
          </a:p>
        </c:txPr>
        <c:crossAx val="1236448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L"/>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a:noFill/>
            </a:ln>
          </c:spPr>
          <c:dPt>
            <c:idx val="0"/>
            <c:bubble3D val="0"/>
            <c:spPr>
              <a:solidFill>
                <a:srgbClr val="8F9FB1"/>
              </a:solidFill>
              <a:ln w="19050">
                <a:noFill/>
              </a:ln>
              <a:effectLst/>
            </c:spPr>
            <c:extLst>
              <c:ext xmlns:c16="http://schemas.microsoft.com/office/drawing/2014/chart" uri="{C3380CC4-5D6E-409C-BE32-E72D297353CC}">
                <c16:uniqueId val="{00000001-C07F-4BCF-8AB5-670C86C35B4A}"/>
              </c:ext>
            </c:extLst>
          </c:dPt>
          <c:dPt>
            <c:idx val="1"/>
            <c:bubble3D val="0"/>
            <c:spPr>
              <a:solidFill>
                <a:schemeClr val="bg2">
                  <a:lumMod val="50000"/>
                </a:schemeClr>
              </a:solidFill>
              <a:ln w="19050">
                <a:noFill/>
              </a:ln>
              <a:effectLst/>
            </c:spPr>
            <c:extLst>
              <c:ext xmlns:c16="http://schemas.microsoft.com/office/drawing/2014/chart" uri="{C3380CC4-5D6E-409C-BE32-E72D297353CC}">
                <c16:uniqueId val="{00000003-C07F-4BCF-8AB5-670C86C35B4A}"/>
              </c:ext>
            </c:extLst>
          </c:dPt>
          <c:dPt>
            <c:idx val="2"/>
            <c:bubble3D val="0"/>
            <c:spPr>
              <a:solidFill>
                <a:srgbClr val="5470C6"/>
              </a:solidFill>
              <a:ln w="19050">
                <a:noFill/>
              </a:ln>
              <a:effectLst/>
            </c:spPr>
            <c:extLst>
              <c:ext xmlns:c16="http://schemas.microsoft.com/office/drawing/2014/chart" uri="{C3380CC4-5D6E-409C-BE32-E72D297353CC}">
                <c16:uniqueId val="{00000005-C07F-4BCF-8AB5-670C86C35B4A}"/>
              </c:ext>
            </c:extLst>
          </c:dPt>
          <c:dPt>
            <c:idx val="3"/>
            <c:bubble3D val="0"/>
            <c:spPr>
              <a:solidFill>
                <a:srgbClr val="BFBFBF"/>
              </a:solidFill>
              <a:ln w="19050">
                <a:noFill/>
              </a:ln>
              <a:effectLst/>
            </c:spPr>
            <c:extLst>
              <c:ext xmlns:c16="http://schemas.microsoft.com/office/drawing/2014/chart" uri="{C3380CC4-5D6E-409C-BE32-E72D297353CC}">
                <c16:uniqueId val="{00000007-C07F-4BCF-8AB5-670C86C35B4A}"/>
              </c:ext>
            </c:extLst>
          </c:dPt>
          <c:dPt>
            <c:idx val="4"/>
            <c:bubble3D val="0"/>
            <c:spPr>
              <a:solidFill>
                <a:srgbClr val="E52641"/>
              </a:solidFill>
              <a:ln w="19050">
                <a:noFill/>
              </a:ln>
              <a:effectLst/>
            </c:spPr>
            <c:extLst>
              <c:ext xmlns:c16="http://schemas.microsoft.com/office/drawing/2014/chart" uri="{C3380CC4-5D6E-409C-BE32-E72D297353CC}">
                <c16:uniqueId val="{00000009-C07F-4BCF-8AB5-670C86C35B4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CL"/>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'Resumen Segmentos'!$B$7:$B$11</c:f>
              <c:strCache>
                <c:ptCount val="5"/>
                <c:pt idx="0">
                  <c:v>Ship Owners</c:v>
                </c:pt>
                <c:pt idx="1">
                  <c:v>Ports</c:v>
                </c:pt>
                <c:pt idx="2">
                  <c:v>Airports</c:v>
                </c:pt>
                <c:pt idx="3">
                  <c:v>Agency Services</c:v>
                </c:pt>
                <c:pt idx="4">
                  <c:v>Logistics</c:v>
                </c:pt>
              </c:strCache>
            </c:strRef>
          </c:cat>
          <c:val>
            <c:numRef>
              <c:f>'Resumen Segmentos'!$F$7:$F$11</c:f>
              <c:numCache>
                <c:formatCode>0.0</c:formatCode>
                <c:ptCount val="5"/>
                <c:pt idx="0">
                  <c:v>141.33699999999999</c:v>
                </c:pt>
                <c:pt idx="1">
                  <c:v>139.447</c:v>
                </c:pt>
                <c:pt idx="2">
                  <c:v>13.22</c:v>
                </c:pt>
                <c:pt idx="3">
                  <c:v>205.25899999999999</c:v>
                </c:pt>
                <c:pt idx="4">
                  <c:v>403.13200000000001</c:v>
                </c:pt>
              </c:numCache>
            </c:numRef>
          </c:val>
          <c:extLst>
            <c:ext xmlns:c16="http://schemas.microsoft.com/office/drawing/2014/chart" uri="{C3380CC4-5D6E-409C-BE32-E72D297353CC}">
              <c16:uniqueId val="{0000000A-C07F-4BCF-8AB5-670C86C35B4A}"/>
            </c:ext>
          </c:extLst>
        </c:ser>
        <c:dLbls>
          <c:showLegendKey val="0"/>
          <c:showVal val="1"/>
          <c:showCatName val="0"/>
          <c:showSerName val="0"/>
          <c:showPercent val="0"/>
          <c:showBubbleSize val="0"/>
          <c:showLeaderLines val="1"/>
        </c:dLbls>
        <c:firstSliceAng val="0"/>
        <c:holeSize val="4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906786524133463"/>
          <c:y val="0.11906786524133463"/>
          <c:w val="0.77729186912860382"/>
          <c:h val="0.77729186912860382"/>
        </c:manualLayout>
      </c:layout>
      <c:doughnutChart>
        <c:varyColors val="1"/>
        <c:ser>
          <c:idx val="0"/>
          <c:order val="0"/>
          <c:tx>
            <c:strRef>
              <c:f>Hoja1!$H$2</c:f>
              <c:strCache>
                <c:ptCount val="1"/>
                <c:pt idx="0">
                  <c:v>2024 </c:v>
                </c:pt>
              </c:strCache>
            </c:strRef>
          </c:tx>
          <c:spPr>
            <a:ln>
              <a:noFill/>
            </a:ln>
          </c:spPr>
          <c:dPt>
            <c:idx val="0"/>
            <c:bubble3D val="0"/>
            <c:spPr>
              <a:solidFill>
                <a:srgbClr val="8F9FB1"/>
              </a:solidFill>
              <a:ln w="19050">
                <a:noFill/>
              </a:ln>
              <a:effectLst/>
            </c:spPr>
            <c:extLst>
              <c:ext xmlns:c16="http://schemas.microsoft.com/office/drawing/2014/chart" uri="{C3380CC4-5D6E-409C-BE32-E72D297353CC}">
                <c16:uniqueId val="{00000001-1DE9-4D02-8980-FC1E104248A1}"/>
              </c:ext>
            </c:extLst>
          </c:dPt>
          <c:dPt>
            <c:idx val="1"/>
            <c:bubble3D val="0"/>
            <c:spPr>
              <a:solidFill>
                <a:srgbClr val="7F7F7F"/>
              </a:solidFill>
              <a:ln w="19050">
                <a:noFill/>
              </a:ln>
              <a:effectLst/>
            </c:spPr>
            <c:extLst>
              <c:ext xmlns:c16="http://schemas.microsoft.com/office/drawing/2014/chart" uri="{C3380CC4-5D6E-409C-BE32-E72D297353CC}">
                <c16:uniqueId val="{00000003-1DE9-4D02-8980-FC1E104248A1}"/>
              </c:ext>
            </c:extLst>
          </c:dPt>
          <c:dPt>
            <c:idx val="2"/>
            <c:bubble3D val="0"/>
            <c:spPr>
              <a:solidFill>
                <a:srgbClr val="5470C6"/>
              </a:solidFill>
              <a:ln w="19050">
                <a:noFill/>
              </a:ln>
              <a:effectLst/>
            </c:spPr>
            <c:extLst>
              <c:ext xmlns:c16="http://schemas.microsoft.com/office/drawing/2014/chart" uri="{C3380CC4-5D6E-409C-BE32-E72D297353CC}">
                <c16:uniqueId val="{00000005-1DE9-4D02-8980-FC1E104248A1}"/>
              </c:ext>
            </c:extLst>
          </c:dPt>
          <c:dPt>
            <c:idx val="3"/>
            <c:bubble3D val="0"/>
            <c:spPr>
              <a:solidFill>
                <a:srgbClr val="BFBFBF"/>
              </a:solidFill>
              <a:ln w="19050">
                <a:noFill/>
              </a:ln>
              <a:effectLst/>
            </c:spPr>
            <c:extLst>
              <c:ext xmlns:c16="http://schemas.microsoft.com/office/drawing/2014/chart" uri="{C3380CC4-5D6E-409C-BE32-E72D297353CC}">
                <c16:uniqueId val="{00000007-1DE9-4D02-8980-FC1E104248A1}"/>
              </c:ext>
            </c:extLst>
          </c:dPt>
          <c:dPt>
            <c:idx val="4"/>
            <c:bubble3D val="0"/>
            <c:spPr>
              <a:solidFill>
                <a:srgbClr val="E52641"/>
              </a:solidFill>
              <a:ln w="19050">
                <a:noFill/>
              </a:ln>
              <a:effectLst/>
            </c:spPr>
            <c:extLst>
              <c:ext xmlns:c16="http://schemas.microsoft.com/office/drawing/2014/chart" uri="{C3380CC4-5D6E-409C-BE32-E72D297353CC}">
                <c16:uniqueId val="{00000009-1DE9-4D02-8980-FC1E104248A1}"/>
              </c:ext>
            </c:extLst>
          </c:dPt>
          <c:dLbls>
            <c:spPr>
              <a:noFill/>
              <a:ln>
                <a:noFill/>
              </a:ln>
              <a:effectLst/>
            </c:spPr>
            <c:txPr>
              <a:bodyPr rot="0" spcFirstLastPara="1" vertOverflow="ellipsis" vert="horz" wrap="square" anchor="ctr" anchorCtr="1"/>
              <a:lstStyle/>
              <a:p>
                <a:pPr>
                  <a:defRPr lang="en-US" sz="900" b="0" i="0" u="none" strike="noStrike" kern="1200" baseline="0">
                    <a:solidFill>
                      <a:schemeClr val="bg1"/>
                    </a:solidFill>
                    <a:latin typeface="+mj-lt"/>
                    <a:ea typeface="+mn-ea"/>
                    <a:cs typeface="+mn-cs"/>
                  </a:defRPr>
                </a:pPr>
                <a:endParaRPr lang="es-CL"/>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Hoja1!$B$3:$B$7</c:f>
              <c:strCache>
                <c:ptCount val="5"/>
                <c:pt idx="0">
                  <c:v>Ship Owners</c:v>
                </c:pt>
                <c:pt idx="1">
                  <c:v>Ports</c:v>
                </c:pt>
                <c:pt idx="2">
                  <c:v>Airports</c:v>
                </c:pt>
                <c:pt idx="3">
                  <c:v>Agency Services</c:v>
                </c:pt>
                <c:pt idx="4">
                  <c:v>Logistics</c:v>
                </c:pt>
              </c:strCache>
              <c:extLst/>
            </c:strRef>
          </c:cat>
          <c:val>
            <c:numRef>
              <c:f>Hoja1!$H$3:$H$7</c:f>
              <c:numCache>
                <c:formatCode>#,##0.00_ ;[Red]\-#,##0.00\ </c:formatCode>
                <c:ptCount val="5"/>
                <c:pt idx="0">
                  <c:v>124.345</c:v>
                </c:pt>
                <c:pt idx="1">
                  <c:v>151.46700000000001</c:v>
                </c:pt>
                <c:pt idx="2">
                  <c:v>8.6869999999999994</c:v>
                </c:pt>
                <c:pt idx="3">
                  <c:v>240.91900000000001</c:v>
                </c:pt>
                <c:pt idx="4">
                  <c:v>444.048</c:v>
                </c:pt>
              </c:numCache>
              <c:extLst/>
            </c:numRef>
          </c:val>
          <c:extLst>
            <c:ext xmlns:c16="http://schemas.microsoft.com/office/drawing/2014/chart" uri="{C3380CC4-5D6E-409C-BE32-E72D297353CC}">
              <c16:uniqueId val="{0000000A-1DE9-4D02-8980-FC1E104248A1}"/>
            </c:ext>
          </c:extLst>
        </c:ser>
        <c:dLbls>
          <c:showLegendKey val="0"/>
          <c:showVal val="1"/>
          <c:showCatName val="0"/>
          <c:showSerName val="0"/>
          <c:showPercent val="0"/>
          <c:showBubbleSize val="0"/>
          <c:showLeaderLines val="1"/>
        </c:dLbls>
        <c:firstSliceAng val="0"/>
        <c:holeSize val="4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lang="en-US" sz="900" b="0" i="0" u="none" strike="noStrike" kern="1200" baseline="0">
          <a:solidFill>
            <a:schemeClr val="tx1"/>
          </a:solidFill>
          <a:latin typeface="Aptos Narrow" panose="020B0004020202020204" pitchFamily="34" charset="0"/>
          <a:ea typeface="+mn-ea"/>
          <a:cs typeface="+mn-cs"/>
        </a:defRPr>
      </a:pPr>
      <a:endParaRPr lang="es-CL"/>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Hoja1!$H$2</c:f>
              <c:strCache>
                <c:ptCount val="1"/>
                <c:pt idx="0">
                  <c:v>2024 </c:v>
                </c:pt>
              </c:strCache>
            </c:strRef>
          </c:tx>
          <c:spPr>
            <a:ln>
              <a:noFill/>
            </a:ln>
          </c:spPr>
          <c:dPt>
            <c:idx val="0"/>
            <c:bubble3D val="0"/>
            <c:spPr>
              <a:solidFill>
                <a:srgbClr val="8F9FB1"/>
              </a:solidFill>
              <a:ln w="19050">
                <a:noFill/>
              </a:ln>
              <a:effectLst/>
            </c:spPr>
            <c:extLst>
              <c:ext xmlns:c16="http://schemas.microsoft.com/office/drawing/2014/chart" uri="{C3380CC4-5D6E-409C-BE32-E72D297353CC}">
                <c16:uniqueId val="{00000001-8456-4B08-A628-D56409E31C1D}"/>
              </c:ext>
            </c:extLst>
          </c:dPt>
          <c:dPt>
            <c:idx val="1"/>
            <c:bubble3D val="0"/>
            <c:spPr>
              <a:solidFill>
                <a:srgbClr val="767171"/>
              </a:solidFill>
              <a:ln w="19050">
                <a:noFill/>
              </a:ln>
              <a:effectLst/>
            </c:spPr>
            <c:extLst>
              <c:ext xmlns:c16="http://schemas.microsoft.com/office/drawing/2014/chart" uri="{C3380CC4-5D6E-409C-BE32-E72D297353CC}">
                <c16:uniqueId val="{00000003-8456-4B08-A628-D56409E31C1D}"/>
              </c:ext>
            </c:extLst>
          </c:dPt>
          <c:dPt>
            <c:idx val="2"/>
            <c:bubble3D val="0"/>
            <c:spPr>
              <a:solidFill>
                <a:srgbClr val="5470C6"/>
              </a:solidFill>
              <a:ln w="19050">
                <a:noFill/>
              </a:ln>
              <a:effectLst/>
            </c:spPr>
            <c:extLst>
              <c:ext xmlns:c16="http://schemas.microsoft.com/office/drawing/2014/chart" uri="{C3380CC4-5D6E-409C-BE32-E72D297353CC}">
                <c16:uniqueId val="{00000005-8456-4B08-A628-D56409E31C1D}"/>
              </c:ext>
            </c:extLst>
          </c:dPt>
          <c:dPt>
            <c:idx val="3"/>
            <c:bubble3D val="0"/>
            <c:spPr>
              <a:solidFill>
                <a:srgbClr val="BFBFBF"/>
              </a:solidFill>
              <a:ln w="19050">
                <a:noFill/>
              </a:ln>
              <a:effectLst/>
            </c:spPr>
            <c:extLst>
              <c:ext xmlns:c16="http://schemas.microsoft.com/office/drawing/2014/chart" uri="{C3380CC4-5D6E-409C-BE32-E72D297353CC}">
                <c16:uniqueId val="{00000007-8456-4B08-A628-D56409E31C1D}"/>
              </c:ext>
            </c:extLst>
          </c:dPt>
          <c:dPt>
            <c:idx val="4"/>
            <c:bubble3D val="0"/>
            <c:spPr>
              <a:solidFill>
                <a:srgbClr val="E52641"/>
              </a:solidFill>
              <a:ln w="19050">
                <a:noFill/>
              </a:ln>
              <a:effectLst/>
            </c:spPr>
            <c:extLst>
              <c:ext xmlns:c16="http://schemas.microsoft.com/office/drawing/2014/chart" uri="{C3380CC4-5D6E-409C-BE32-E72D297353CC}">
                <c16:uniqueId val="{00000009-8456-4B08-A628-D56409E31C1D}"/>
              </c:ext>
            </c:extLst>
          </c:dPt>
          <c:dPt>
            <c:idx val="5"/>
            <c:bubble3D val="0"/>
            <c:spPr>
              <a:solidFill>
                <a:schemeClr val="accent6"/>
              </a:solidFill>
              <a:ln w="19050">
                <a:noFill/>
              </a:ln>
              <a:effectLst/>
            </c:spPr>
            <c:extLst>
              <c:ext xmlns:c16="http://schemas.microsoft.com/office/drawing/2014/chart" uri="{C3380CC4-5D6E-409C-BE32-E72D297353CC}">
                <c16:uniqueId val="{0000000B-8456-4B08-A628-D56409E31C1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j-lt"/>
                    <a:ea typeface="+mn-ea"/>
                    <a:cs typeface="+mn-cs"/>
                  </a:defRPr>
                </a:pPr>
                <a:endParaRPr lang="es-CL"/>
              </a:p>
            </c:txPr>
            <c:showLegendKey val="0"/>
            <c:showVal val="0"/>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Hoja1!$B$43:$B$48</c:f>
              <c:strCache>
                <c:ptCount val="6"/>
                <c:pt idx="0">
                  <c:v>Ship Owners</c:v>
                </c:pt>
                <c:pt idx="1">
                  <c:v>Ports</c:v>
                </c:pt>
                <c:pt idx="2">
                  <c:v>Airports</c:v>
                </c:pt>
                <c:pt idx="3">
                  <c:v>Agency Services</c:v>
                </c:pt>
                <c:pt idx="4">
                  <c:v>Logistics</c:v>
                </c:pt>
                <c:pt idx="5">
                  <c:v>Others Non-Assignable</c:v>
                </c:pt>
              </c:strCache>
            </c:strRef>
          </c:cat>
          <c:val>
            <c:numRef>
              <c:f>Hoja1!$H$43:$H$48</c:f>
              <c:numCache>
                <c:formatCode>#,##0.00_ ;[Red]\-#,##0.00\ </c:formatCode>
                <c:ptCount val="6"/>
                <c:pt idx="0">
                  <c:v>71.510999999999996</c:v>
                </c:pt>
                <c:pt idx="1">
                  <c:v>37.78</c:v>
                </c:pt>
                <c:pt idx="2">
                  <c:v>6.2709999999999999</c:v>
                </c:pt>
                <c:pt idx="3">
                  <c:v>27.294999999999998</c:v>
                </c:pt>
                <c:pt idx="4">
                  <c:v>37.167000000000002</c:v>
                </c:pt>
                <c:pt idx="5">
                  <c:v>-7.6539999999999999</c:v>
                </c:pt>
              </c:numCache>
            </c:numRef>
          </c:val>
          <c:extLst>
            <c:ext xmlns:c16="http://schemas.microsoft.com/office/drawing/2014/chart" uri="{C3380CC4-5D6E-409C-BE32-E72D297353CC}">
              <c16:uniqueId val="{0000000C-8456-4B08-A628-D56409E31C1D}"/>
            </c:ext>
          </c:extLst>
        </c:ser>
        <c:dLbls>
          <c:showLegendKey val="0"/>
          <c:showVal val="1"/>
          <c:showCatName val="0"/>
          <c:showSerName val="0"/>
          <c:showPercent val="0"/>
          <c:showBubbleSize val="0"/>
          <c:showLeaderLines val="1"/>
        </c:dLbls>
        <c:firstSliceAng val="0"/>
        <c:holeSize val="4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ptos Narrow" panose="020B0004020202020204" pitchFamily="34" charset="0"/>
        </a:defRPr>
      </a:pPr>
      <a:endParaRPr lang="es-CL"/>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Hoja1!$G$2</c:f>
              <c:strCache>
                <c:ptCount val="1"/>
                <c:pt idx="0">
                  <c:v>2023 </c:v>
                </c:pt>
              </c:strCache>
            </c:strRef>
          </c:tx>
          <c:spPr>
            <a:ln>
              <a:noFill/>
            </a:ln>
          </c:spPr>
          <c:dPt>
            <c:idx val="0"/>
            <c:bubble3D val="0"/>
            <c:spPr>
              <a:solidFill>
                <a:srgbClr val="8F9FB1"/>
              </a:solidFill>
              <a:ln w="19050">
                <a:noFill/>
              </a:ln>
              <a:effectLst/>
            </c:spPr>
            <c:extLst>
              <c:ext xmlns:c16="http://schemas.microsoft.com/office/drawing/2014/chart" uri="{C3380CC4-5D6E-409C-BE32-E72D297353CC}">
                <c16:uniqueId val="{00000001-4466-45F9-A46A-B9D9BED8288C}"/>
              </c:ext>
            </c:extLst>
          </c:dPt>
          <c:dPt>
            <c:idx val="1"/>
            <c:bubble3D val="0"/>
            <c:spPr>
              <a:solidFill>
                <a:srgbClr val="7F7F7F"/>
              </a:solidFill>
              <a:ln w="19050">
                <a:noFill/>
              </a:ln>
              <a:effectLst/>
            </c:spPr>
            <c:extLst>
              <c:ext xmlns:c16="http://schemas.microsoft.com/office/drawing/2014/chart" uri="{C3380CC4-5D6E-409C-BE32-E72D297353CC}">
                <c16:uniqueId val="{00000003-4466-45F9-A46A-B9D9BED8288C}"/>
              </c:ext>
            </c:extLst>
          </c:dPt>
          <c:dPt>
            <c:idx val="2"/>
            <c:bubble3D val="0"/>
            <c:spPr>
              <a:solidFill>
                <a:srgbClr val="5470C6"/>
              </a:solidFill>
              <a:ln w="19050">
                <a:noFill/>
              </a:ln>
              <a:effectLst/>
            </c:spPr>
            <c:extLst>
              <c:ext xmlns:c16="http://schemas.microsoft.com/office/drawing/2014/chart" uri="{C3380CC4-5D6E-409C-BE32-E72D297353CC}">
                <c16:uniqueId val="{00000005-4466-45F9-A46A-B9D9BED8288C}"/>
              </c:ext>
            </c:extLst>
          </c:dPt>
          <c:dPt>
            <c:idx val="3"/>
            <c:bubble3D val="0"/>
            <c:spPr>
              <a:solidFill>
                <a:srgbClr val="BFBFBF"/>
              </a:solidFill>
              <a:ln w="19050">
                <a:noFill/>
              </a:ln>
              <a:effectLst/>
            </c:spPr>
            <c:extLst>
              <c:ext xmlns:c16="http://schemas.microsoft.com/office/drawing/2014/chart" uri="{C3380CC4-5D6E-409C-BE32-E72D297353CC}">
                <c16:uniqueId val="{00000007-4466-45F9-A46A-B9D9BED8288C}"/>
              </c:ext>
            </c:extLst>
          </c:dPt>
          <c:dPt>
            <c:idx val="4"/>
            <c:bubble3D val="0"/>
            <c:spPr>
              <a:solidFill>
                <a:srgbClr val="E52641"/>
              </a:solidFill>
              <a:ln w="19050">
                <a:noFill/>
              </a:ln>
              <a:effectLst/>
            </c:spPr>
            <c:extLst>
              <c:ext xmlns:c16="http://schemas.microsoft.com/office/drawing/2014/chart" uri="{C3380CC4-5D6E-409C-BE32-E72D297353CC}">
                <c16:uniqueId val="{00000009-4466-45F9-A46A-B9D9BED8288C}"/>
              </c:ext>
            </c:extLst>
          </c:dPt>
          <c:dPt>
            <c:idx val="5"/>
            <c:bubble3D val="0"/>
            <c:spPr>
              <a:solidFill>
                <a:schemeClr val="accent6"/>
              </a:solidFill>
              <a:ln w="19050">
                <a:noFill/>
              </a:ln>
              <a:effectLst/>
            </c:spPr>
            <c:extLst>
              <c:ext xmlns:c16="http://schemas.microsoft.com/office/drawing/2014/chart" uri="{C3380CC4-5D6E-409C-BE32-E72D297353CC}">
                <c16:uniqueId val="{0000000B-4466-45F9-A46A-B9D9BED8288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j-lt"/>
                    <a:ea typeface="+mn-ea"/>
                    <a:cs typeface="+mn-cs"/>
                  </a:defRPr>
                </a:pPr>
                <a:endParaRPr lang="es-CL"/>
              </a:p>
            </c:txPr>
            <c:showLegendKey val="0"/>
            <c:showVal val="0"/>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Hoja1!$B$43:$B$48</c:f>
              <c:strCache>
                <c:ptCount val="6"/>
                <c:pt idx="0">
                  <c:v>Ship Owners</c:v>
                </c:pt>
                <c:pt idx="1">
                  <c:v>Ports</c:v>
                </c:pt>
                <c:pt idx="2">
                  <c:v>Airports</c:v>
                </c:pt>
                <c:pt idx="3">
                  <c:v>Agency Services</c:v>
                </c:pt>
                <c:pt idx="4">
                  <c:v>Logistics</c:v>
                </c:pt>
                <c:pt idx="5">
                  <c:v>Others Non-Assignable</c:v>
                </c:pt>
              </c:strCache>
            </c:strRef>
          </c:cat>
          <c:val>
            <c:numRef>
              <c:f>Hoja1!$G$43:$G$48</c:f>
              <c:numCache>
                <c:formatCode>#,##0.00_ ;[Red]\-#,##0.00\ </c:formatCode>
                <c:ptCount val="6"/>
                <c:pt idx="0">
                  <c:v>64.010921999999994</c:v>
                </c:pt>
                <c:pt idx="1">
                  <c:v>32.874999999999986</c:v>
                </c:pt>
                <c:pt idx="2">
                  <c:v>6.4120000000000008</c:v>
                </c:pt>
                <c:pt idx="3">
                  <c:v>18.385000000000005</c:v>
                </c:pt>
                <c:pt idx="4">
                  <c:v>38.015999999999991</c:v>
                </c:pt>
                <c:pt idx="5">
                  <c:v>-4.9109999999999996</c:v>
                </c:pt>
              </c:numCache>
            </c:numRef>
          </c:val>
          <c:extLst>
            <c:ext xmlns:c16="http://schemas.microsoft.com/office/drawing/2014/chart" uri="{C3380CC4-5D6E-409C-BE32-E72D297353CC}">
              <c16:uniqueId val="{0000000C-4466-45F9-A46A-B9D9BED8288C}"/>
            </c:ext>
          </c:extLst>
        </c:ser>
        <c:dLbls>
          <c:showLegendKey val="0"/>
          <c:showVal val="1"/>
          <c:showCatName val="0"/>
          <c:showSerName val="0"/>
          <c:showPercent val="0"/>
          <c:showBubbleSize val="0"/>
          <c:showLeaderLines val="1"/>
        </c:dLbls>
        <c:firstSliceAng val="0"/>
        <c:holeSize val="4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ptos Narrow" panose="020B0004020202020204" pitchFamily="34" charset="0"/>
        </a:defRPr>
      </a:pPr>
      <a:endParaRPr lang="es-CL"/>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'Resumen Segmentos'!$AS$7</c:f>
              <c:strCache>
                <c:ptCount val="1"/>
                <c:pt idx="0">
                  <c:v>Revenues</c:v>
                </c:pt>
              </c:strCache>
            </c:strRef>
          </c:tx>
          <c:spPr>
            <a:solidFill>
              <a:srgbClr val="7F7F7F"/>
            </a:solidFill>
            <a:ln>
              <a:noFill/>
            </a:ln>
            <a:effectLst/>
          </c:spPr>
          <c:invertIfNegative val="0"/>
          <c:dLbls>
            <c:numFmt formatCode="#,##0.0" sourceLinked="0"/>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'Resumen Segmentos'!$AT$6:$AY$6</c:f>
              <c:numCache>
                <c:formatCode>0_ ;[Red]\-0\ </c:formatCode>
                <c:ptCount val="6"/>
                <c:pt idx="0">
                  <c:v>2019</c:v>
                </c:pt>
                <c:pt idx="1">
                  <c:v>2020</c:v>
                </c:pt>
                <c:pt idx="2">
                  <c:v>2021</c:v>
                </c:pt>
                <c:pt idx="3">
                  <c:v>2022</c:v>
                </c:pt>
                <c:pt idx="4">
                  <c:v>2023</c:v>
                </c:pt>
                <c:pt idx="5">
                  <c:v>2024</c:v>
                </c:pt>
              </c:numCache>
            </c:numRef>
          </c:cat>
          <c:val>
            <c:numRef>
              <c:f>'Resumen Segmentos'!$AT$7:$AY$7</c:f>
              <c:numCache>
                <c:formatCode>#,##0.0_ ;[Red]\-#,##0.0\ </c:formatCode>
                <c:ptCount val="6"/>
                <c:pt idx="0">
                  <c:v>91.168999999999997</c:v>
                </c:pt>
                <c:pt idx="1">
                  <c:v>95.512</c:v>
                </c:pt>
                <c:pt idx="2">
                  <c:v>108.03700000000001</c:v>
                </c:pt>
                <c:pt idx="3">
                  <c:v>127.592</c:v>
                </c:pt>
                <c:pt idx="4">
                  <c:v>141.279</c:v>
                </c:pt>
                <c:pt idx="5">
                  <c:v>124.345</c:v>
                </c:pt>
              </c:numCache>
              <c:extLst/>
            </c:numRef>
          </c:val>
          <c:extLst>
            <c:ext xmlns:c16="http://schemas.microsoft.com/office/drawing/2014/chart" uri="{C3380CC4-5D6E-409C-BE32-E72D297353CC}">
              <c16:uniqueId val="{00000000-EF2E-4D93-8C92-0A8962BFBFCB}"/>
            </c:ext>
          </c:extLst>
        </c:ser>
        <c:dLbls>
          <c:showLegendKey val="0"/>
          <c:showVal val="0"/>
          <c:showCatName val="0"/>
          <c:showSerName val="0"/>
          <c:showPercent val="0"/>
          <c:showBubbleSize val="0"/>
        </c:dLbls>
        <c:gapWidth val="34"/>
        <c:overlap val="100"/>
        <c:axId val="1413674799"/>
        <c:axId val="1413683535"/>
      </c:barChart>
      <c:lineChart>
        <c:grouping val="standard"/>
        <c:varyColors val="0"/>
        <c:ser>
          <c:idx val="1"/>
          <c:order val="1"/>
          <c:tx>
            <c:strRef>
              <c:f>'Resumen Segmentos'!$AS$9</c:f>
              <c:strCache>
                <c:ptCount val="1"/>
                <c:pt idx="0">
                  <c:v>EBITDA Margin</c:v>
                </c:pt>
              </c:strCache>
            </c:strRef>
          </c:tx>
          <c:spPr>
            <a:ln w="28575" cap="rnd">
              <a:solidFill>
                <a:srgbClr val="FF0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endParaRPr lang="es-C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'Resumen Segmentos'!$AT$6:$AY$6</c:f>
              <c:numCache>
                <c:formatCode>0_ ;[Red]\-0\ </c:formatCode>
                <c:ptCount val="6"/>
                <c:pt idx="0">
                  <c:v>2019</c:v>
                </c:pt>
                <c:pt idx="1">
                  <c:v>2020</c:v>
                </c:pt>
                <c:pt idx="2">
                  <c:v>2021</c:v>
                </c:pt>
                <c:pt idx="3">
                  <c:v>2022</c:v>
                </c:pt>
                <c:pt idx="4">
                  <c:v>2023</c:v>
                </c:pt>
                <c:pt idx="5">
                  <c:v>2024</c:v>
                </c:pt>
              </c:numCache>
            </c:numRef>
          </c:cat>
          <c:val>
            <c:numRef>
              <c:f>'Resumen Segmentos'!$AT$9:$AY$9</c:f>
              <c:numCache>
                <c:formatCode>0.0%</c:formatCode>
                <c:ptCount val="6"/>
                <c:pt idx="0">
                  <c:v>0.68352181114194521</c:v>
                </c:pt>
                <c:pt idx="1">
                  <c:v>0.5796130329173298</c:v>
                </c:pt>
                <c:pt idx="2">
                  <c:v>0.6323018965724706</c:v>
                </c:pt>
                <c:pt idx="3">
                  <c:v>0.58106307605492491</c:v>
                </c:pt>
                <c:pt idx="4">
                  <c:v>0.45308164695389969</c:v>
                </c:pt>
                <c:pt idx="5">
                  <c:v>0.57510153202782577</c:v>
                </c:pt>
              </c:numCache>
              <c:extLst/>
            </c:numRef>
          </c:val>
          <c:smooth val="0"/>
          <c:extLst>
            <c:ext xmlns:c16="http://schemas.microsoft.com/office/drawing/2014/chart" uri="{C3380CC4-5D6E-409C-BE32-E72D297353CC}">
              <c16:uniqueId val="{00000001-EF2E-4D93-8C92-0A8962BFBFCB}"/>
            </c:ext>
          </c:extLst>
        </c:ser>
        <c:dLbls>
          <c:showLegendKey val="0"/>
          <c:showVal val="0"/>
          <c:showCatName val="0"/>
          <c:showSerName val="0"/>
          <c:showPercent val="0"/>
          <c:showBubbleSize val="0"/>
        </c:dLbls>
        <c:marker val="1"/>
        <c:smooth val="0"/>
        <c:axId val="1413673551"/>
        <c:axId val="1413680207"/>
      </c:lineChart>
      <c:catAx>
        <c:axId val="1413674799"/>
        <c:scaling>
          <c:orientation val="minMax"/>
        </c:scaling>
        <c:delete val="0"/>
        <c:axPos val="b"/>
        <c:numFmt formatCode="0_ ;[Red]\-0\ "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1413683535"/>
        <c:crosses val="autoZero"/>
        <c:auto val="1"/>
        <c:lblAlgn val="ctr"/>
        <c:lblOffset val="100"/>
        <c:noMultiLvlLbl val="0"/>
      </c:catAx>
      <c:valAx>
        <c:axId val="1413683535"/>
        <c:scaling>
          <c:orientation val="minMax"/>
          <c:max val="150"/>
        </c:scaling>
        <c:delete val="0"/>
        <c:axPos val="l"/>
        <c:numFmt formatCode="#,##0.0_ ;[Red]\-#,##0.0\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s-CL"/>
          </a:p>
        </c:txPr>
        <c:crossAx val="1413674799"/>
        <c:crosses val="autoZero"/>
        <c:crossBetween val="between"/>
        <c:majorUnit val="50"/>
      </c:valAx>
      <c:valAx>
        <c:axId val="1413680207"/>
        <c:scaling>
          <c:orientation val="minMax"/>
        </c:scaling>
        <c:delete val="0"/>
        <c:axPos val="r"/>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s-CL"/>
          </a:p>
        </c:txPr>
        <c:crossAx val="1413673551"/>
        <c:crosses val="max"/>
        <c:crossBetween val="between"/>
        <c:minorUnit val="0.2"/>
      </c:valAx>
      <c:catAx>
        <c:axId val="1413673551"/>
        <c:scaling>
          <c:orientation val="minMax"/>
        </c:scaling>
        <c:delete val="1"/>
        <c:axPos val="b"/>
        <c:numFmt formatCode="0_ ;[Red]\-0\ " sourceLinked="1"/>
        <c:majorTickMark val="none"/>
        <c:minorTickMark val="none"/>
        <c:tickLblPos val="nextTo"/>
        <c:crossAx val="1413680207"/>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885278970362335E-2"/>
          <c:y val="0.15450380106975095"/>
          <c:w val="0.95517848486480661"/>
          <c:h val="0.65390404648204659"/>
        </c:manualLayout>
      </c:layout>
      <c:barChart>
        <c:barDir val="col"/>
        <c:grouping val="percentStacked"/>
        <c:varyColors val="0"/>
        <c:ser>
          <c:idx val="0"/>
          <c:order val="0"/>
          <c:tx>
            <c:strRef>
              <c:f>Resumen!$B$48</c:f>
              <c:strCache>
                <c:ptCount val="1"/>
                <c:pt idx="0">
                  <c:v>Compañía Marítima Chilena S.A.</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'Pivote Total'!$L$17:$T$17</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Resumen!$C$48:$K$48</c:f>
              <c:numCache>
                <c:formatCode>General</c:formatCode>
                <c:ptCount val="9"/>
                <c:pt idx="0">
                  <c:v>2</c:v>
                </c:pt>
                <c:pt idx="1">
                  <c:v>2</c:v>
                </c:pt>
                <c:pt idx="2">
                  <c:v>4</c:v>
                </c:pt>
                <c:pt idx="3">
                  <c:v>4</c:v>
                </c:pt>
                <c:pt idx="4">
                  <c:v>4</c:v>
                </c:pt>
                <c:pt idx="5">
                  <c:v>5</c:v>
                </c:pt>
                <c:pt idx="6">
                  <c:v>6</c:v>
                </c:pt>
                <c:pt idx="7">
                  <c:v>6</c:v>
                </c:pt>
                <c:pt idx="8">
                  <c:v>6</c:v>
                </c:pt>
              </c:numCache>
            </c:numRef>
          </c:val>
          <c:extLst>
            <c:ext xmlns:c16="http://schemas.microsoft.com/office/drawing/2014/chart" uri="{C3380CC4-5D6E-409C-BE32-E72D297353CC}">
              <c16:uniqueId val="{00000000-21C1-42F4-A9B7-10ED86499BD3}"/>
            </c:ext>
          </c:extLst>
        </c:ser>
        <c:ser>
          <c:idx val="1"/>
          <c:order val="1"/>
          <c:tx>
            <c:strRef>
              <c:f>Resumen!$B$49</c:f>
              <c:strCache>
                <c:ptCount val="1"/>
                <c:pt idx="0">
                  <c:v>Naviera Ultranav Ltda.</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'Pivote Total'!$L$17:$T$17</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Resumen!$C$49:$K$49</c:f>
              <c:numCache>
                <c:formatCode>General</c:formatCode>
                <c:ptCount val="9"/>
                <c:pt idx="0">
                  <c:v>6</c:v>
                </c:pt>
                <c:pt idx="1">
                  <c:v>8</c:v>
                </c:pt>
                <c:pt idx="2">
                  <c:v>9</c:v>
                </c:pt>
                <c:pt idx="3">
                  <c:v>11</c:v>
                </c:pt>
                <c:pt idx="4">
                  <c:v>10</c:v>
                </c:pt>
                <c:pt idx="5">
                  <c:v>9</c:v>
                </c:pt>
                <c:pt idx="6">
                  <c:v>9</c:v>
                </c:pt>
                <c:pt idx="7">
                  <c:v>8</c:v>
                </c:pt>
                <c:pt idx="8">
                  <c:v>8</c:v>
                </c:pt>
              </c:numCache>
            </c:numRef>
          </c:val>
          <c:extLst>
            <c:ext xmlns:c16="http://schemas.microsoft.com/office/drawing/2014/chart" uri="{C3380CC4-5D6E-409C-BE32-E72D297353CC}">
              <c16:uniqueId val="{00000001-21C1-42F4-A9B7-10ED86499BD3}"/>
            </c:ext>
          </c:extLst>
        </c:ser>
        <c:ser>
          <c:idx val="3"/>
          <c:order val="2"/>
          <c:tx>
            <c:strRef>
              <c:f>Resumen!$B$50</c:f>
              <c:strCache>
                <c:ptCount val="1"/>
                <c:pt idx="0">
                  <c:v>Sociedad Nacional Marítima S.A.- Sonamar</c:v>
                </c:pt>
              </c:strCache>
            </c:strRef>
          </c:tx>
          <c:spPr>
            <a:solidFill>
              <a:srgbClr val="FF0000"/>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2-21C1-42F4-A9B7-10ED86499BD3}"/>
                </c:ext>
              </c:extLst>
            </c:dLbl>
            <c:dLbl>
              <c:idx val="4"/>
              <c:delete val="1"/>
              <c:extLst>
                <c:ext xmlns:c15="http://schemas.microsoft.com/office/drawing/2012/chart" uri="{CE6537A1-D6FC-4f65-9D91-7224C49458BB}"/>
                <c:ext xmlns:c16="http://schemas.microsoft.com/office/drawing/2014/chart" uri="{C3380CC4-5D6E-409C-BE32-E72D297353CC}">
                  <c16:uniqueId val="{00000003-21C1-42F4-A9B7-10ED86499BD3}"/>
                </c:ext>
              </c:extLst>
            </c:dLbl>
            <c:dLbl>
              <c:idx val="5"/>
              <c:delete val="1"/>
              <c:extLst>
                <c:ext xmlns:c15="http://schemas.microsoft.com/office/drawing/2012/chart" uri="{CE6537A1-D6FC-4f65-9D91-7224C49458BB}"/>
                <c:ext xmlns:c16="http://schemas.microsoft.com/office/drawing/2014/chart" uri="{C3380CC4-5D6E-409C-BE32-E72D297353CC}">
                  <c16:uniqueId val="{00000004-21C1-42F4-A9B7-10ED86499BD3}"/>
                </c:ext>
              </c:extLst>
            </c:dLbl>
            <c:dLbl>
              <c:idx val="6"/>
              <c:delete val="1"/>
              <c:extLst>
                <c:ext xmlns:c15="http://schemas.microsoft.com/office/drawing/2012/chart" uri="{CE6537A1-D6FC-4f65-9D91-7224C49458BB}"/>
                <c:ext xmlns:c16="http://schemas.microsoft.com/office/drawing/2014/chart" uri="{C3380CC4-5D6E-409C-BE32-E72D297353CC}">
                  <c16:uniqueId val="{00000005-21C1-42F4-A9B7-10ED86499BD3}"/>
                </c:ext>
              </c:extLst>
            </c:dLbl>
            <c:dLbl>
              <c:idx val="7"/>
              <c:delete val="1"/>
              <c:extLst>
                <c:ext xmlns:c15="http://schemas.microsoft.com/office/drawing/2012/chart" uri="{CE6537A1-D6FC-4f65-9D91-7224C49458BB}"/>
                <c:ext xmlns:c16="http://schemas.microsoft.com/office/drawing/2014/chart" uri="{C3380CC4-5D6E-409C-BE32-E72D297353CC}">
                  <c16:uniqueId val="{00000006-21C1-42F4-A9B7-10ED86499BD3}"/>
                </c:ext>
              </c:extLst>
            </c:dLbl>
            <c:dLbl>
              <c:idx val="8"/>
              <c:delete val="1"/>
              <c:extLst>
                <c:ext xmlns:c15="http://schemas.microsoft.com/office/drawing/2012/chart" uri="{CE6537A1-D6FC-4f65-9D91-7224C49458BB}"/>
                <c:ext xmlns:c16="http://schemas.microsoft.com/office/drawing/2014/chart" uri="{C3380CC4-5D6E-409C-BE32-E72D297353CC}">
                  <c16:uniqueId val="{00000007-21C1-42F4-A9B7-10ED86499BD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'Pivote Total'!$L$17:$T$17</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Resumen!$C$50:$K$50</c:f>
              <c:numCache>
                <c:formatCode>General</c:formatCode>
                <c:ptCount val="9"/>
                <c:pt idx="0">
                  <c:v>4</c:v>
                </c:pt>
                <c:pt idx="1">
                  <c:v>4</c:v>
                </c:pt>
                <c:pt idx="2">
                  <c:v>4</c:v>
                </c:pt>
                <c:pt idx="3">
                  <c:v>0</c:v>
                </c:pt>
                <c:pt idx="4">
                  <c:v>0</c:v>
                </c:pt>
                <c:pt idx="5">
                  <c:v>0</c:v>
                </c:pt>
                <c:pt idx="6">
                  <c:v>0</c:v>
                </c:pt>
                <c:pt idx="7">
                  <c:v>0</c:v>
                </c:pt>
                <c:pt idx="8">
                  <c:v>0</c:v>
                </c:pt>
              </c:numCache>
            </c:numRef>
          </c:val>
          <c:extLst>
            <c:ext xmlns:c16="http://schemas.microsoft.com/office/drawing/2014/chart" uri="{C3380CC4-5D6E-409C-BE32-E72D297353CC}">
              <c16:uniqueId val="{00000008-21C1-42F4-A9B7-10ED86499BD3}"/>
            </c:ext>
          </c:extLst>
        </c:ser>
        <c:dLbls>
          <c:dLblPos val="ctr"/>
          <c:showLegendKey val="0"/>
          <c:showVal val="1"/>
          <c:showCatName val="0"/>
          <c:showSerName val="0"/>
          <c:showPercent val="0"/>
          <c:showBubbleSize val="0"/>
        </c:dLbls>
        <c:gapWidth val="90"/>
        <c:overlap val="100"/>
        <c:axId val="896217136"/>
        <c:axId val="896243056"/>
      </c:barChart>
      <c:catAx>
        <c:axId val="89621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lumMod val="50000"/>
                  </a:schemeClr>
                </a:solidFill>
                <a:latin typeface="+mn-lt"/>
                <a:ea typeface="+mn-ea"/>
                <a:cs typeface="+mn-cs"/>
              </a:defRPr>
            </a:pPr>
            <a:endParaRPr lang="es-CL"/>
          </a:p>
        </c:txPr>
        <c:crossAx val="896243056"/>
        <c:crosses val="autoZero"/>
        <c:auto val="1"/>
        <c:lblAlgn val="ctr"/>
        <c:lblOffset val="100"/>
        <c:noMultiLvlLbl val="0"/>
      </c:catAx>
      <c:valAx>
        <c:axId val="896243056"/>
        <c:scaling>
          <c:orientation val="minMax"/>
        </c:scaling>
        <c:delete val="1"/>
        <c:axPos val="l"/>
        <c:numFmt formatCode="0%" sourceLinked="1"/>
        <c:majorTickMark val="none"/>
        <c:minorTickMark val="none"/>
        <c:tickLblPos val="nextTo"/>
        <c:crossAx val="896217136"/>
        <c:crosses val="autoZero"/>
        <c:crossBetween val="between"/>
      </c:valAx>
      <c:spPr>
        <a:noFill/>
        <a:ln>
          <a:noFill/>
        </a:ln>
        <a:effectLst/>
      </c:spPr>
    </c:plotArea>
    <c:legend>
      <c:legendPos val="b"/>
      <c:layout>
        <c:manualLayout>
          <c:xMode val="edge"/>
          <c:yMode val="edge"/>
          <c:x val="4.7946852280808631E-2"/>
          <c:y val="0.89637906982770288"/>
          <c:w val="0.9520531184618668"/>
          <c:h val="0.1036207996086420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'Resumen Segmentos'!$AS$10</c:f>
              <c:strCache>
                <c:ptCount val="1"/>
                <c:pt idx="0">
                  <c:v>Revenues</c:v>
                </c:pt>
              </c:strCache>
            </c:strRef>
          </c:tx>
          <c:spPr>
            <a:solidFill>
              <a:srgbClr val="7F7F7F"/>
            </a:solidFill>
            <a:ln>
              <a:noFill/>
            </a:ln>
            <a:effectLst/>
          </c:spPr>
          <c:invertIfNegative val="0"/>
          <c:dLbls>
            <c:numFmt formatCode="#,##0.00" sourceLinked="0"/>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'Resumen Segmentos'!$AT$6:$AY$6</c:f>
              <c:numCache>
                <c:formatCode>0_ ;[Red]\-0\ </c:formatCode>
                <c:ptCount val="6"/>
                <c:pt idx="0">
                  <c:v>2019</c:v>
                </c:pt>
                <c:pt idx="1">
                  <c:v>2020</c:v>
                </c:pt>
                <c:pt idx="2">
                  <c:v>2021</c:v>
                </c:pt>
                <c:pt idx="3">
                  <c:v>2022</c:v>
                </c:pt>
                <c:pt idx="4">
                  <c:v>2023</c:v>
                </c:pt>
                <c:pt idx="5">
                  <c:v>2024</c:v>
                </c:pt>
              </c:numCache>
            </c:numRef>
          </c:cat>
          <c:val>
            <c:numRef>
              <c:f>'Resumen Segmentos'!$AT$10:$AY$10</c:f>
              <c:numCache>
                <c:formatCode>#,##0.0_ ;[Red]\-#,##0.0\ </c:formatCode>
                <c:ptCount val="6"/>
                <c:pt idx="0">
                  <c:v>109.68600000000001</c:v>
                </c:pt>
                <c:pt idx="1">
                  <c:v>92.912000000000006</c:v>
                </c:pt>
                <c:pt idx="2">
                  <c:v>115.086</c:v>
                </c:pt>
                <c:pt idx="3">
                  <c:v>147.101</c:v>
                </c:pt>
                <c:pt idx="4">
                  <c:v>143.97999999999999</c:v>
                </c:pt>
                <c:pt idx="5">
                  <c:v>151.46700000000001</c:v>
                </c:pt>
              </c:numCache>
              <c:extLst/>
            </c:numRef>
          </c:val>
          <c:extLst>
            <c:ext xmlns:c16="http://schemas.microsoft.com/office/drawing/2014/chart" uri="{C3380CC4-5D6E-409C-BE32-E72D297353CC}">
              <c16:uniqueId val="{00000000-1734-4B2C-A3AF-7EA4901DEAB3}"/>
            </c:ext>
          </c:extLst>
        </c:ser>
        <c:dLbls>
          <c:showLegendKey val="0"/>
          <c:showVal val="0"/>
          <c:showCatName val="0"/>
          <c:showSerName val="0"/>
          <c:showPercent val="0"/>
          <c:showBubbleSize val="0"/>
        </c:dLbls>
        <c:gapWidth val="34"/>
        <c:overlap val="100"/>
        <c:axId val="1413674799"/>
        <c:axId val="1413683535"/>
      </c:barChart>
      <c:lineChart>
        <c:grouping val="standard"/>
        <c:varyColors val="0"/>
        <c:ser>
          <c:idx val="1"/>
          <c:order val="1"/>
          <c:tx>
            <c:strRef>
              <c:f>'Resumen Segmentos'!$AS$12</c:f>
              <c:strCache>
                <c:ptCount val="1"/>
                <c:pt idx="0">
                  <c:v>EBITDA Margin</c:v>
                </c:pt>
              </c:strCache>
            </c:strRef>
          </c:tx>
          <c:spPr>
            <a:ln w="28575" cap="rnd">
              <a:solidFill>
                <a:srgbClr val="FF0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endParaRPr lang="es-C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'Resumen Segmentos'!$AT$6:$AY$6</c:f>
              <c:numCache>
                <c:formatCode>0_ ;[Red]\-0\ </c:formatCode>
                <c:ptCount val="6"/>
                <c:pt idx="0">
                  <c:v>2019</c:v>
                </c:pt>
                <c:pt idx="1">
                  <c:v>2020</c:v>
                </c:pt>
                <c:pt idx="2">
                  <c:v>2021</c:v>
                </c:pt>
                <c:pt idx="3">
                  <c:v>2022</c:v>
                </c:pt>
                <c:pt idx="4">
                  <c:v>2023</c:v>
                </c:pt>
                <c:pt idx="5">
                  <c:v>2024</c:v>
                </c:pt>
              </c:numCache>
            </c:numRef>
          </c:cat>
          <c:val>
            <c:numRef>
              <c:f>'Resumen Segmentos'!$AT$12:$AY$12</c:f>
              <c:numCache>
                <c:formatCode>0.0%</c:formatCode>
                <c:ptCount val="6"/>
                <c:pt idx="0">
                  <c:v>0.36984665317360471</c:v>
                </c:pt>
                <c:pt idx="1">
                  <c:v>0.3267392801790942</c:v>
                </c:pt>
                <c:pt idx="2">
                  <c:v>0.30485028587317314</c:v>
                </c:pt>
                <c:pt idx="3">
                  <c:v>0.30922291486801584</c:v>
                </c:pt>
                <c:pt idx="4">
                  <c:v>0.22833032365606326</c:v>
                </c:pt>
                <c:pt idx="5">
                  <c:v>0.24942726798576595</c:v>
                </c:pt>
              </c:numCache>
              <c:extLst/>
            </c:numRef>
          </c:val>
          <c:smooth val="0"/>
          <c:extLst>
            <c:ext xmlns:c16="http://schemas.microsoft.com/office/drawing/2014/chart" uri="{C3380CC4-5D6E-409C-BE32-E72D297353CC}">
              <c16:uniqueId val="{00000001-1734-4B2C-A3AF-7EA4901DEAB3}"/>
            </c:ext>
          </c:extLst>
        </c:ser>
        <c:dLbls>
          <c:showLegendKey val="0"/>
          <c:showVal val="0"/>
          <c:showCatName val="0"/>
          <c:showSerName val="0"/>
          <c:showPercent val="0"/>
          <c:showBubbleSize val="0"/>
        </c:dLbls>
        <c:marker val="1"/>
        <c:smooth val="0"/>
        <c:axId val="1413673551"/>
        <c:axId val="1413680207"/>
      </c:lineChart>
      <c:catAx>
        <c:axId val="1413674799"/>
        <c:scaling>
          <c:orientation val="minMax"/>
        </c:scaling>
        <c:delete val="0"/>
        <c:axPos val="b"/>
        <c:numFmt formatCode="0_ ;[Red]\-0\ "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1413683535"/>
        <c:crosses val="autoZero"/>
        <c:auto val="1"/>
        <c:lblAlgn val="ctr"/>
        <c:lblOffset val="100"/>
        <c:noMultiLvlLbl val="0"/>
      </c:catAx>
      <c:valAx>
        <c:axId val="1413683535"/>
        <c:scaling>
          <c:orientation val="minMax"/>
        </c:scaling>
        <c:delete val="0"/>
        <c:axPos val="l"/>
        <c:numFmt formatCode="#,##0.0_ ;[Red]\-#,##0.0\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s-CL"/>
          </a:p>
        </c:txPr>
        <c:crossAx val="1413674799"/>
        <c:crosses val="autoZero"/>
        <c:crossBetween val="between"/>
      </c:valAx>
      <c:valAx>
        <c:axId val="1413680207"/>
        <c:scaling>
          <c:orientation val="minMax"/>
        </c:scaling>
        <c:delete val="0"/>
        <c:axPos val="r"/>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s-CL"/>
          </a:p>
        </c:txPr>
        <c:crossAx val="1413673551"/>
        <c:crosses val="max"/>
        <c:crossBetween val="between"/>
      </c:valAx>
      <c:catAx>
        <c:axId val="1413673551"/>
        <c:scaling>
          <c:orientation val="minMax"/>
        </c:scaling>
        <c:delete val="1"/>
        <c:axPos val="b"/>
        <c:numFmt formatCode="0_ ;[Red]\-0\ " sourceLinked="1"/>
        <c:majorTickMark val="none"/>
        <c:minorTickMark val="none"/>
        <c:tickLblPos val="nextTo"/>
        <c:crossAx val="1413680207"/>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A489567A-91DB-9F14-417B-F2BB847A12DB}"/>
              </a:ext>
            </a:extLst>
          </p:cNvPr>
          <p:cNvSpPr>
            <a:spLocks noGrp="1"/>
          </p:cNvSpPr>
          <p:nvPr>
            <p:ph type="hdr" sz="quarter"/>
          </p:nvPr>
        </p:nvSpPr>
        <p:spPr>
          <a:xfrm>
            <a:off x="0" y="0"/>
            <a:ext cx="3038475" cy="463550"/>
          </a:xfrm>
          <a:prstGeom prst="rect">
            <a:avLst/>
          </a:prstGeom>
        </p:spPr>
        <p:txBody>
          <a:bodyPr vert="horz" lIns="91440" tIns="45720" rIns="91440" bIns="45720" rtlCol="0"/>
          <a:lstStyle>
            <a:lvl1pPr algn="l">
              <a:defRPr sz="1200"/>
            </a:lvl1pPr>
          </a:lstStyle>
          <a:p>
            <a:endParaRPr lang="es-CL"/>
          </a:p>
        </p:txBody>
      </p:sp>
      <p:sp>
        <p:nvSpPr>
          <p:cNvPr id="3" name="Marcador de fecha 2">
            <a:extLst>
              <a:ext uri="{FF2B5EF4-FFF2-40B4-BE49-F238E27FC236}">
                <a16:creationId xmlns:a16="http://schemas.microsoft.com/office/drawing/2014/main" id="{EBC569F4-6374-4779-5961-B7B171CFEA02}"/>
              </a:ext>
            </a:extLst>
          </p:cNvPr>
          <p:cNvSpPr>
            <a:spLocks noGrp="1"/>
          </p:cNvSpPr>
          <p:nvPr>
            <p:ph type="dt" sz="quarter" idx="1"/>
          </p:nvPr>
        </p:nvSpPr>
        <p:spPr>
          <a:xfrm>
            <a:off x="3970338" y="0"/>
            <a:ext cx="3038475" cy="463550"/>
          </a:xfrm>
          <a:prstGeom prst="rect">
            <a:avLst/>
          </a:prstGeom>
        </p:spPr>
        <p:txBody>
          <a:bodyPr vert="horz" lIns="91440" tIns="45720" rIns="91440" bIns="45720" rtlCol="0"/>
          <a:lstStyle>
            <a:lvl1pPr algn="r">
              <a:defRPr sz="1200"/>
            </a:lvl1pPr>
          </a:lstStyle>
          <a:p>
            <a:fld id="{CB327463-1984-4A49-85FE-E77112A065E4}" type="datetimeFigureOut">
              <a:rPr lang="es-CL" smtClean="0"/>
              <a:t>09-12-2025</a:t>
            </a:fld>
            <a:endParaRPr lang="es-CL"/>
          </a:p>
        </p:txBody>
      </p:sp>
      <p:sp>
        <p:nvSpPr>
          <p:cNvPr id="4" name="Marcador de pie de página 3">
            <a:extLst>
              <a:ext uri="{FF2B5EF4-FFF2-40B4-BE49-F238E27FC236}">
                <a16:creationId xmlns:a16="http://schemas.microsoft.com/office/drawing/2014/main" id="{A2041B58-1DB3-0EA0-267D-8FE39596296B}"/>
              </a:ext>
            </a:extLst>
          </p:cNvPr>
          <p:cNvSpPr>
            <a:spLocks noGrp="1"/>
          </p:cNvSpPr>
          <p:nvPr>
            <p:ph type="ftr" sz="quarter" idx="2"/>
          </p:nvPr>
        </p:nvSpPr>
        <p:spPr>
          <a:xfrm>
            <a:off x="0" y="8772525"/>
            <a:ext cx="3038475" cy="463550"/>
          </a:xfrm>
          <a:prstGeom prst="rect">
            <a:avLst/>
          </a:prstGeom>
        </p:spPr>
        <p:txBody>
          <a:bodyPr vert="horz" lIns="91440" tIns="45720" rIns="91440" bIns="45720" rtlCol="0" anchor="b"/>
          <a:lstStyle>
            <a:lvl1pPr algn="l">
              <a:defRPr sz="1200"/>
            </a:lvl1pPr>
          </a:lstStyle>
          <a:p>
            <a:endParaRPr lang="es-CL"/>
          </a:p>
        </p:txBody>
      </p:sp>
      <p:sp>
        <p:nvSpPr>
          <p:cNvPr id="5" name="Marcador de número de diapositiva 4">
            <a:extLst>
              <a:ext uri="{FF2B5EF4-FFF2-40B4-BE49-F238E27FC236}">
                <a16:creationId xmlns:a16="http://schemas.microsoft.com/office/drawing/2014/main" id="{16DEC88B-AEDB-B99B-9241-9BC1EBC60114}"/>
              </a:ext>
            </a:extLst>
          </p:cNvPr>
          <p:cNvSpPr>
            <a:spLocks noGrp="1"/>
          </p:cNvSpPr>
          <p:nvPr>
            <p:ph type="sldNum" sz="quarter" idx="3"/>
          </p:nvPr>
        </p:nvSpPr>
        <p:spPr>
          <a:xfrm>
            <a:off x="3970338" y="8772525"/>
            <a:ext cx="3038475" cy="463550"/>
          </a:xfrm>
          <a:prstGeom prst="rect">
            <a:avLst/>
          </a:prstGeom>
        </p:spPr>
        <p:txBody>
          <a:bodyPr vert="horz" lIns="91440" tIns="45720" rIns="91440" bIns="45720" rtlCol="0" anchor="b"/>
          <a:lstStyle>
            <a:lvl1pPr algn="r">
              <a:defRPr sz="1200"/>
            </a:lvl1pPr>
          </a:lstStyle>
          <a:p>
            <a:fld id="{2CAF2A14-3034-45B6-BAA4-F70284D1D2EF}" type="slidenum">
              <a:rPr lang="es-CL" smtClean="0"/>
              <a:t>‹Nº›</a:t>
            </a:fld>
            <a:endParaRPr lang="es-CL"/>
          </a:p>
        </p:txBody>
      </p:sp>
    </p:spTree>
    <p:extLst>
      <p:ext uri="{BB962C8B-B14F-4D97-AF65-F5344CB8AC3E}">
        <p14:creationId xmlns:p14="http://schemas.microsoft.com/office/powerpoint/2010/main" val="28193546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s-CL"/>
          </a:p>
        </p:txBody>
      </p:sp>
      <p:sp>
        <p:nvSpPr>
          <p:cNvPr id="3" name="Marcador de fecha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F4479670-2ACA-4915-8D1A-65E493D22FC2}" type="datetimeFigureOut">
              <a:rPr lang="es-CL" smtClean="0"/>
              <a:t>09-12-2025</a:t>
            </a:fld>
            <a:endParaRPr lang="es-CL"/>
          </a:p>
        </p:txBody>
      </p:sp>
      <p:sp>
        <p:nvSpPr>
          <p:cNvPr id="4" name="Marcador de imagen de diapositiva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830" tIns="46415" rIns="92830" bIns="46415" rtlCol="0" anchor="ctr"/>
          <a:lstStyle/>
          <a:p>
            <a:endParaRPr lang="es-CL"/>
          </a:p>
        </p:txBody>
      </p:sp>
      <p:sp>
        <p:nvSpPr>
          <p:cNvPr id="5" name="Marcador de notas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E771E553-AE87-4FE7-A7A1-56B2AAC21B0C}" type="slidenum">
              <a:rPr lang="es-CL" smtClean="0"/>
              <a:t>‹Nº›</a:t>
            </a:fld>
            <a:endParaRPr lang="es-CL"/>
          </a:p>
        </p:txBody>
      </p:sp>
    </p:spTree>
    <p:extLst>
      <p:ext uri="{BB962C8B-B14F-4D97-AF65-F5344CB8AC3E}">
        <p14:creationId xmlns:p14="http://schemas.microsoft.com/office/powerpoint/2010/main" val="7528219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1280617c0cd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1280617c0cd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7381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7DC6B-9D89-384F-0F14-2842E63624C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C9E0C0B-15C7-6D85-9FDA-DF1DD247C39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3CF8DD5-56FF-AE5D-5930-7FFD507F9D5F}"/>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1EED0291-6EBA-D479-272B-151F6332B346}"/>
              </a:ext>
            </a:extLst>
          </p:cNvPr>
          <p:cNvSpPr>
            <a:spLocks noGrp="1"/>
          </p:cNvSpPr>
          <p:nvPr>
            <p:ph type="sldNum" sz="quarter" idx="5"/>
          </p:nvPr>
        </p:nvSpPr>
        <p:spPr/>
        <p:txBody>
          <a:bodyPr/>
          <a:lstStyle/>
          <a:p>
            <a:fld id="{E771E553-AE87-4FE7-A7A1-56B2AAC21B0C}" type="slidenum">
              <a:rPr lang="es-CL" smtClean="0"/>
              <a:t>14</a:t>
            </a:fld>
            <a:endParaRPr lang="es-CL"/>
          </a:p>
        </p:txBody>
      </p:sp>
    </p:spTree>
    <p:extLst>
      <p:ext uri="{BB962C8B-B14F-4D97-AF65-F5344CB8AC3E}">
        <p14:creationId xmlns:p14="http://schemas.microsoft.com/office/powerpoint/2010/main" val="3056547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71E553-AE87-4FE7-A7A1-56B2AAC21B0C}" type="slidenum">
              <a:rPr lang="es-CL" smtClean="0"/>
              <a:t>15</a:t>
            </a:fld>
            <a:endParaRPr lang="es-CL"/>
          </a:p>
        </p:txBody>
      </p:sp>
    </p:spTree>
    <p:extLst>
      <p:ext uri="{BB962C8B-B14F-4D97-AF65-F5344CB8AC3E}">
        <p14:creationId xmlns:p14="http://schemas.microsoft.com/office/powerpoint/2010/main" val="1905578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1280617c0cd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1280617c0cd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5764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71E553-AE87-4FE7-A7A1-56B2AAC21B0C}" type="slidenum">
              <a:rPr lang="es-CL" smtClean="0"/>
              <a:t>3</a:t>
            </a:fld>
            <a:endParaRPr lang="es-CL"/>
          </a:p>
        </p:txBody>
      </p:sp>
    </p:spTree>
    <p:extLst>
      <p:ext uri="{BB962C8B-B14F-4D97-AF65-F5344CB8AC3E}">
        <p14:creationId xmlns:p14="http://schemas.microsoft.com/office/powerpoint/2010/main" val="2996359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71E553-AE87-4FE7-A7A1-56B2AAC21B0C}" type="slidenum">
              <a:rPr lang="es-CL" smtClean="0"/>
              <a:t>4</a:t>
            </a:fld>
            <a:endParaRPr lang="es-CL"/>
          </a:p>
        </p:txBody>
      </p:sp>
    </p:spTree>
    <p:extLst>
      <p:ext uri="{BB962C8B-B14F-4D97-AF65-F5344CB8AC3E}">
        <p14:creationId xmlns:p14="http://schemas.microsoft.com/office/powerpoint/2010/main" val="4105410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Resumen Segmentos hoja|</a:t>
            </a:r>
          </a:p>
        </p:txBody>
      </p:sp>
      <p:sp>
        <p:nvSpPr>
          <p:cNvPr id="4" name="Marcador de número de diapositiva 3"/>
          <p:cNvSpPr>
            <a:spLocks noGrp="1"/>
          </p:cNvSpPr>
          <p:nvPr>
            <p:ph type="sldNum" sz="quarter" idx="5"/>
          </p:nvPr>
        </p:nvSpPr>
        <p:spPr/>
        <p:txBody>
          <a:bodyPr/>
          <a:lstStyle/>
          <a:p>
            <a:fld id="{E771E553-AE87-4FE7-A7A1-56B2AAC21B0C}" type="slidenum">
              <a:rPr lang="es-CL" smtClean="0"/>
              <a:t>5</a:t>
            </a:fld>
            <a:endParaRPr lang="es-CL"/>
          </a:p>
        </p:txBody>
      </p:sp>
    </p:spTree>
    <p:extLst>
      <p:ext uri="{BB962C8B-B14F-4D97-AF65-F5344CB8AC3E}">
        <p14:creationId xmlns:p14="http://schemas.microsoft.com/office/powerpoint/2010/main" val="591535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71E553-AE87-4FE7-A7A1-56B2AAC21B0C}" type="slidenum">
              <a:rPr lang="es-CL" smtClean="0"/>
              <a:t>8</a:t>
            </a:fld>
            <a:endParaRPr lang="es-CL"/>
          </a:p>
        </p:txBody>
      </p:sp>
    </p:spTree>
    <p:extLst>
      <p:ext uri="{BB962C8B-B14F-4D97-AF65-F5344CB8AC3E}">
        <p14:creationId xmlns:p14="http://schemas.microsoft.com/office/powerpoint/2010/main" val="803799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71E553-AE87-4FE7-A7A1-56B2AAC21B0C}" type="slidenum">
              <a:rPr lang="es-CL" smtClean="0"/>
              <a:t>9</a:t>
            </a:fld>
            <a:endParaRPr lang="es-CL"/>
          </a:p>
        </p:txBody>
      </p:sp>
    </p:spTree>
    <p:extLst>
      <p:ext uri="{BB962C8B-B14F-4D97-AF65-F5344CB8AC3E}">
        <p14:creationId xmlns:p14="http://schemas.microsoft.com/office/powerpoint/2010/main" val="4002377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E4866-338C-1CCB-CF9F-198958163E2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2C662E1-DE39-DF88-4589-422A33FF6CB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1705828-C592-9129-9923-1AA6707EB744}"/>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CA77D436-FD07-3793-C9B3-3729E74401A2}"/>
              </a:ext>
            </a:extLst>
          </p:cNvPr>
          <p:cNvSpPr>
            <a:spLocks noGrp="1"/>
          </p:cNvSpPr>
          <p:nvPr>
            <p:ph type="sldNum" sz="quarter" idx="5"/>
          </p:nvPr>
        </p:nvSpPr>
        <p:spPr/>
        <p:txBody>
          <a:bodyPr/>
          <a:lstStyle/>
          <a:p>
            <a:fld id="{E771E553-AE87-4FE7-A7A1-56B2AAC21B0C}" type="slidenum">
              <a:rPr lang="es-CL" smtClean="0"/>
              <a:t>11</a:t>
            </a:fld>
            <a:endParaRPr lang="es-CL"/>
          </a:p>
        </p:txBody>
      </p:sp>
    </p:spTree>
    <p:extLst>
      <p:ext uri="{BB962C8B-B14F-4D97-AF65-F5344CB8AC3E}">
        <p14:creationId xmlns:p14="http://schemas.microsoft.com/office/powerpoint/2010/main" val="4108872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43ED7-CEFB-27C7-216B-3E526B66493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E69FCBD-146F-17D4-4963-C4F78120FCC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9F9EC01-4216-1656-7525-1AB69EF36E22}"/>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54BBE45C-F010-0846-7822-2D5C80E23D82}"/>
              </a:ext>
            </a:extLst>
          </p:cNvPr>
          <p:cNvSpPr>
            <a:spLocks noGrp="1"/>
          </p:cNvSpPr>
          <p:nvPr>
            <p:ph type="sldNum" sz="quarter" idx="5"/>
          </p:nvPr>
        </p:nvSpPr>
        <p:spPr/>
        <p:txBody>
          <a:bodyPr/>
          <a:lstStyle/>
          <a:p>
            <a:fld id="{E771E553-AE87-4FE7-A7A1-56B2AAC21B0C}" type="slidenum">
              <a:rPr lang="es-CL" smtClean="0"/>
              <a:t>12</a:t>
            </a:fld>
            <a:endParaRPr lang="es-CL"/>
          </a:p>
        </p:txBody>
      </p:sp>
    </p:spTree>
    <p:extLst>
      <p:ext uri="{BB962C8B-B14F-4D97-AF65-F5344CB8AC3E}">
        <p14:creationId xmlns:p14="http://schemas.microsoft.com/office/powerpoint/2010/main" val="3437013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ACECD-7562-8E61-57E6-6E50C3B5CD2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3AA5F9C-073F-7784-1D4F-94CEE546C8B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8C6E1A1-37F0-BA37-A19C-847B0941EF6B}"/>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D116C483-9BC0-AEE2-74BD-2DF04E690E14}"/>
              </a:ext>
            </a:extLst>
          </p:cNvPr>
          <p:cNvSpPr>
            <a:spLocks noGrp="1"/>
          </p:cNvSpPr>
          <p:nvPr>
            <p:ph type="sldNum" sz="quarter" idx="5"/>
          </p:nvPr>
        </p:nvSpPr>
        <p:spPr/>
        <p:txBody>
          <a:bodyPr/>
          <a:lstStyle/>
          <a:p>
            <a:fld id="{E771E553-AE87-4FE7-A7A1-56B2AAC21B0C}" type="slidenum">
              <a:rPr lang="es-CL" smtClean="0"/>
              <a:t>13</a:t>
            </a:fld>
            <a:endParaRPr lang="es-CL"/>
          </a:p>
        </p:txBody>
      </p:sp>
    </p:spTree>
    <p:extLst>
      <p:ext uri="{BB962C8B-B14F-4D97-AF65-F5344CB8AC3E}">
        <p14:creationId xmlns:p14="http://schemas.microsoft.com/office/powerpoint/2010/main" val="5254806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solidFill>
          <a:schemeClr val="tx1"/>
        </a:solid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AC5D1246-8B23-85EB-E4E6-74C8FEC12EC2}"/>
              </a:ext>
            </a:extLst>
          </p:cNvPr>
          <p:cNvSpPr>
            <a:spLocks noGrp="1"/>
          </p:cNvSpPr>
          <p:nvPr>
            <p:ph type="dt" sz="half" idx="10"/>
          </p:nvPr>
        </p:nvSpPr>
        <p:spPr/>
        <p:txBody>
          <a:bodyPr/>
          <a:lstStyle/>
          <a:p>
            <a:fld id="{81E45DA6-C1FB-4D90-B66F-50A2274C922D}" type="datetime1">
              <a:rPr lang="es-CL" smtClean="0"/>
              <a:t>09-12-2025</a:t>
            </a:fld>
            <a:endParaRPr lang="es-CL"/>
          </a:p>
        </p:txBody>
      </p:sp>
      <p:sp>
        <p:nvSpPr>
          <p:cNvPr id="5" name="Marcador de pie de página 4">
            <a:extLst>
              <a:ext uri="{FF2B5EF4-FFF2-40B4-BE49-F238E27FC236}">
                <a16:creationId xmlns:a16="http://schemas.microsoft.com/office/drawing/2014/main" id="{BE0B6498-32E4-5DFF-91EF-AF2B6F8D9FE5}"/>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9F80FE90-92CC-1BD5-9FB6-C68B1DFB1D4D}"/>
              </a:ext>
            </a:extLst>
          </p:cNvPr>
          <p:cNvSpPr>
            <a:spLocks noGrp="1"/>
          </p:cNvSpPr>
          <p:nvPr>
            <p:ph type="sldNum" sz="quarter" idx="12"/>
          </p:nvPr>
        </p:nvSpPr>
        <p:spPr/>
        <p:txBody>
          <a:bodyPr/>
          <a:lstStyle/>
          <a:p>
            <a:fld id="{E071700D-F75B-4806-A202-C90213CD62E7}" type="slidenum">
              <a:rPr lang="es-CL" smtClean="0"/>
              <a:t>‹Nº›</a:t>
            </a:fld>
            <a:endParaRPr lang="es-CL"/>
          </a:p>
        </p:txBody>
      </p:sp>
      <p:pic>
        <p:nvPicPr>
          <p:cNvPr id="9" name="Google Shape;488;p23">
            <a:extLst>
              <a:ext uri="{FF2B5EF4-FFF2-40B4-BE49-F238E27FC236}">
                <a16:creationId xmlns:a16="http://schemas.microsoft.com/office/drawing/2014/main" id="{71E323CD-22F1-6B22-CD65-1C9CFDD42216}"/>
              </a:ext>
            </a:extLst>
          </p:cNvPr>
          <p:cNvPicPr preferRelativeResize="0"/>
          <p:nvPr userDrawn="1"/>
        </p:nvPicPr>
        <p:blipFill>
          <a:blip r:embed="rId2">
            <a:alphaModFix/>
          </a:blip>
          <a:stretch>
            <a:fillRect/>
          </a:stretch>
        </p:blipFill>
        <p:spPr>
          <a:xfrm>
            <a:off x="1745830" y="2686882"/>
            <a:ext cx="3100685" cy="1484237"/>
          </a:xfrm>
          <a:prstGeom prst="rect">
            <a:avLst/>
          </a:prstGeom>
          <a:noFill/>
          <a:ln>
            <a:noFill/>
          </a:ln>
        </p:spPr>
      </p:pic>
      <p:cxnSp>
        <p:nvCxnSpPr>
          <p:cNvPr id="10" name="Conector recto 9">
            <a:extLst>
              <a:ext uri="{FF2B5EF4-FFF2-40B4-BE49-F238E27FC236}">
                <a16:creationId xmlns:a16="http://schemas.microsoft.com/office/drawing/2014/main" id="{E24C0FA9-2C2E-CED8-F1C3-77EFAAA14563}"/>
              </a:ext>
            </a:extLst>
          </p:cNvPr>
          <p:cNvCxnSpPr>
            <a:cxnSpLocks/>
          </p:cNvCxnSpPr>
          <p:nvPr userDrawn="1"/>
        </p:nvCxnSpPr>
        <p:spPr>
          <a:xfrm>
            <a:off x="5399809" y="2318282"/>
            <a:ext cx="0" cy="222143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Google Shape;489;p23">
            <a:extLst>
              <a:ext uri="{FF2B5EF4-FFF2-40B4-BE49-F238E27FC236}">
                <a16:creationId xmlns:a16="http://schemas.microsoft.com/office/drawing/2014/main" id="{BCCDEAF9-FFBF-EDC5-D815-F0594E495BD9}"/>
              </a:ext>
            </a:extLst>
          </p:cNvPr>
          <p:cNvSpPr txBox="1"/>
          <p:nvPr userDrawn="1"/>
        </p:nvSpPr>
        <p:spPr>
          <a:xfrm>
            <a:off x="5953103" y="2980466"/>
            <a:ext cx="5938979" cy="615553"/>
          </a:xfrm>
          <a:prstGeom prst="rect">
            <a:avLst/>
          </a:prstGeom>
          <a:noFill/>
          <a:ln>
            <a:noFill/>
          </a:ln>
        </p:spPr>
        <p:txBody>
          <a:bodyPr spcFirstLastPara="1" wrap="square" lIns="0" tIns="0" rIns="0" bIns="0" anchor="t" anchorCtr="0">
            <a:spAutoFit/>
          </a:bodyPr>
          <a:lstStyle/>
          <a:p>
            <a:r>
              <a:rPr lang="es" sz="4000" b="1">
                <a:solidFill>
                  <a:schemeClr val="lt1"/>
                </a:solidFill>
                <a:latin typeface="Mulish"/>
                <a:ea typeface="Mulish"/>
                <a:cs typeface="Mulish"/>
                <a:sym typeface="Mulish"/>
              </a:rPr>
              <a:t>Titulo</a:t>
            </a:r>
          </a:p>
        </p:txBody>
      </p:sp>
      <p:sp>
        <p:nvSpPr>
          <p:cNvPr id="14" name="Google Shape;489;p23">
            <a:extLst>
              <a:ext uri="{FF2B5EF4-FFF2-40B4-BE49-F238E27FC236}">
                <a16:creationId xmlns:a16="http://schemas.microsoft.com/office/drawing/2014/main" id="{C8D966E3-3969-6CF7-A8D1-28A94101ABF4}"/>
              </a:ext>
            </a:extLst>
          </p:cNvPr>
          <p:cNvSpPr txBox="1"/>
          <p:nvPr userDrawn="1"/>
        </p:nvSpPr>
        <p:spPr>
          <a:xfrm>
            <a:off x="5953104" y="3600535"/>
            <a:ext cx="5938982" cy="276999"/>
          </a:xfrm>
          <a:prstGeom prst="rect">
            <a:avLst/>
          </a:prstGeom>
          <a:noFill/>
          <a:ln>
            <a:noFill/>
          </a:ln>
        </p:spPr>
        <p:txBody>
          <a:bodyPr spcFirstLastPara="1" wrap="square" lIns="0" tIns="0" rIns="0" bIns="0" anchor="t" anchorCtr="0">
            <a:spAutoFit/>
          </a:bodyPr>
          <a:lstStyle/>
          <a:p>
            <a:r>
              <a:rPr lang="es" sz="1800" b="1">
                <a:solidFill>
                  <a:schemeClr val="lt1"/>
                </a:solidFill>
                <a:latin typeface="Mulish"/>
                <a:ea typeface="Mulish"/>
                <a:cs typeface="Mulish"/>
                <a:sym typeface="Mulish"/>
              </a:rPr>
              <a:t>Subtitulo</a:t>
            </a:r>
            <a:endParaRPr lang="es" sz="3600" b="1">
              <a:solidFill>
                <a:schemeClr val="lt1"/>
              </a:solidFill>
              <a:latin typeface="Mulish"/>
              <a:ea typeface="Mulish"/>
              <a:cs typeface="Mulish"/>
              <a:sym typeface="Mulish"/>
            </a:endParaRPr>
          </a:p>
        </p:txBody>
      </p:sp>
    </p:spTree>
    <p:extLst>
      <p:ext uri="{BB962C8B-B14F-4D97-AF65-F5344CB8AC3E}">
        <p14:creationId xmlns:p14="http://schemas.microsoft.com/office/powerpoint/2010/main" val="339238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CB3277-68D0-0540-1F0B-FB692D8C85D4}"/>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F9141C25-CF8F-71F1-8582-4ED0E2C04D5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DB424DD3-8BEC-EDE8-7020-147D4A9FF394}"/>
              </a:ext>
            </a:extLst>
          </p:cNvPr>
          <p:cNvSpPr>
            <a:spLocks noGrp="1"/>
          </p:cNvSpPr>
          <p:nvPr>
            <p:ph type="dt" sz="half" idx="10"/>
          </p:nvPr>
        </p:nvSpPr>
        <p:spPr/>
        <p:txBody>
          <a:bodyPr/>
          <a:lstStyle/>
          <a:p>
            <a:fld id="{E42172EA-B43B-49E8-80C1-70ABCEA0CFA6}" type="datetime1">
              <a:rPr lang="es-CL" smtClean="0"/>
              <a:t>09-12-2025</a:t>
            </a:fld>
            <a:endParaRPr lang="es-CL"/>
          </a:p>
        </p:txBody>
      </p:sp>
      <p:sp>
        <p:nvSpPr>
          <p:cNvPr id="5" name="Marcador de pie de página 4">
            <a:extLst>
              <a:ext uri="{FF2B5EF4-FFF2-40B4-BE49-F238E27FC236}">
                <a16:creationId xmlns:a16="http://schemas.microsoft.com/office/drawing/2014/main" id="{A8B83B8D-CA94-076E-67B4-47D4E6FDB6C5}"/>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BBEB478-8BAA-CEFE-9189-F7729869942B}"/>
              </a:ext>
            </a:extLst>
          </p:cNvPr>
          <p:cNvSpPr>
            <a:spLocks noGrp="1"/>
          </p:cNvSpPr>
          <p:nvPr>
            <p:ph type="sldNum" sz="quarter" idx="12"/>
          </p:nvPr>
        </p:nvSpPr>
        <p:spPr/>
        <p:txBody>
          <a:bodyPr/>
          <a:lstStyle/>
          <a:p>
            <a:fld id="{E071700D-F75B-4806-A202-C90213CD62E7}" type="slidenum">
              <a:rPr lang="es-CL" smtClean="0"/>
              <a:t>‹Nº›</a:t>
            </a:fld>
            <a:endParaRPr lang="es-CL"/>
          </a:p>
        </p:txBody>
      </p:sp>
    </p:spTree>
    <p:extLst>
      <p:ext uri="{BB962C8B-B14F-4D97-AF65-F5344CB8AC3E}">
        <p14:creationId xmlns:p14="http://schemas.microsoft.com/office/powerpoint/2010/main" val="574880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1F9F8E6-302A-8EEA-F0ED-998987C58A9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7157DB08-CAB2-134A-278B-E3B775F393F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CC4BF460-54DF-4769-1695-F45869CD2CC9}"/>
              </a:ext>
            </a:extLst>
          </p:cNvPr>
          <p:cNvSpPr>
            <a:spLocks noGrp="1"/>
          </p:cNvSpPr>
          <p:nvPr>
            <p:ph type="dt" sz="half" idx="10"/>
          </p:nvPr>
        </p:nvSpPr>
        <p:spPr/>
        <p:txBody>
          <a:bodyPr/>
          <a:lstStyle/>
          <a:p>
            <a:fld id="{6D76DF22-BCCB-44DB-AC29-1BB3F84E4060}" type="datetime1">
              <a:rPr lang="es-CL" smtClean="0"/>
              <a:t>09-12-2025</a:t>
            </a:fld>
            <a:endParaRPr lang="es-CL"/>
          </a:p>
        </p:txBody>
      </p:sp>
      <p:sp>
        <p:nvSpPr>
          <p:cNvPr id="5" name="Marcador de pie de página 4">
            <a:extLst>
              <a:ext uri="{FF2B5EF4-FFF2-40B4-BE49-F238E27FC236}">
                <a16:creationId xmlns:a16="http://schemas.microsoft.com/office/drawing/2014/main" id="{1C9334BA-C2CD-A3BF-A35F-DA0716401C9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9B25E69-9BA3-BF43-A918-103C59379A73}"/>
              </a:ext>
            </a:extLst>
          </p:cNvPr>
          <p:cNvSpPr>
            <a:spLocks noGrp="1"/>
          </p:cNvSpPr>
          <p:nvPr>
            <p:ph type="sldNum" sz="quarter" idx="12"/>
          </p:nvPr>
        </p:nvSpPr>
        <p:spPr/>
        <p:txBody>
          <a:bodyPr/>
          <a:lstStyle/>
          <a:p>
            <a:fld id="{E071700D-F75B-4806-A202-C90213CD62E7}" type="slidenum">
              <a:rPr lang="es-CL" smtClean="0"/>
              <a:t>‹Nº›</a:t>
            </a:fld>
            <a:endParaRPr lang="es-CL"/>
          </a:p>
        </p:txBody>
      </p:sp>
    </p:spTree>
    <p:extLst>
      <p:ext uri="{BB962C8B-B14F-4D97-AF65-F5344CB8AC3E}">
        <p14:creationId xmlns:p14="http://schemas.microsoft.com/office/powerpoint/2010/main" val="3914850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09BC857-DEE8-3495-93E9-5FCC6F7D2E0B}"/>
              </a:ext>
            </a:extLst>
          </p:cNvPr>
          <p:cNvSpPr>
            <a:spLocks noGrp="1"/>
          </p:cNvSpPr>
          <p:nvPr>
            <p:ph type="dt" sz="half" idx="10"/>
          </p:nvPr>
        </p:nvSpPr>
        <p:spPr/>
        <p:txBody>
          <a:bodyPr/>
          <a:lstStyle/>
          <a:p>
            <a:fld id="{B26C3088-6536-4CE5-94D7-B374BDF7803D}" type="datetime1">
              <a:rPr lang="es-CL" smtClean="0"/>
              <a:t>09-12-2025</a:t>
            </a:fld>
            <a:endParaRPr lang="es-CL"/>
          </a:p>
        </p:txBody>
      </p:sp>
      <p:sp>
        <p:nvSpPr>
          <p:cNvPr id="3" name="Marcador de pie de página 2">
            <a:extLst>
              <a:ext uri="{FF2B5EF4-FFF2-40B4-BE49-F238E27FC236}">
                <a16:creationId xmlns:a16="http://schemas.microsoft.com/office/drawing/2014/main" id="{8E6760C7-A639-4ED4-DCDF-26E3657B01F7}"/>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2EC69729-C350-F9C3-5AC1-894E4E16E527}"/>
              </a:ext>
            </a:extLst>
          </p:cNvPr>
          <p:cNvSpPr>
            <a:spLocks noGrp="1"/>
          </p:cNvSpPr>
          <p:nvPr>
            <p:ph type="sldNum" sz="quarter" idx="12"/>
          </p:nvPr>
        </p:nvSpPr>
        <p:spPr/>
        <p:txBody>
          <a:bodyPr/>
          <a:lstStyle/>
          <a:p>
            <a:fld id="{E071700D-F75B-4806-A202-C90213CD62E7}" type="slidenum">
              <a:rPr lang="es-CL" smtClean="0"/>
              <a:t>‹Nº›</a:t>
            </a:fld>
            <a:endParaRPr lang="es-CL"/>
          </a:p>
        </p:txBody>
      </p:sp>
    </p:spTree>
    <p:extLst>
      <p:ext uri="{BB962C8B-B14F-4D97-AF65-F5344CB8AC3E}">
        <p14:creationId xmlns:p14="http://schemas.microsoft.com/office/powerpoint/2010/main" val="2104447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DFF1342B-5309-170E-A1D0-96023C50EC3D}"/>
              </a:ext>
            </a:extLst>
          </p:cNvPr>
          <p:cNvGraphicFramePr>
            <a:graphicFrameLocks noChangeAspect="1"/>
          </p:cNvGraphicFramePr>
          <p:nvPr userDrawn="1">
            <p:custDataLst>
              <p:tags r:id="rId1"/>
            </p:custDataLst>
            <p:extLst>
              <p:ext uri="{D42A27DB-BD31-4B8C-83A1-F6EECF244321}">
                <p14:modId xmlns:p14="http://schemas.microsoft.com/office/powerpoint/2010/main" val="39158711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3" imgW="405" imgH="405" progId="TCLayout.ActiveDocument.1">
                  <p:embed/>
                </p:oleObj>
              </mc:Choice>
              <mc:Fallback>
                <p:oleObj name="Diapositiva de think-cell" r:id="rId3" imgW="405" imgH="405" progId="TCLayout.ActiveDocument.1">
                  <p:embed/>
                  <p:pic>
                    <p:nvPicPr>
                      <p:cNvPr id="12" name="think-cell data - do not delete" hidden="1">
                        <a:extLst>
                          <a:ext uri="{FF2B5EF4-FFF2-40B4-BE49-F238E27FC236}">
                            <a16:creationId xmlns:a16="http://schemas.microsoft.com/office/drawing/2014/main" id="{DFF1342B-5309-170E-A1D0-96023C50EC3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Marcador de contenido 2">
            <a:extLst>
              <a:ext uri="{FF2B5EF4-FFF2-40B4-BE49-F238E27FC236}">
                <a16:creationId xmlns:a16="http://schemas.microsoft.com/office/drawing/2014/main" id="{4275FB4F-6F8B-CEF4-3036-074E8F0BBD75}"/>
              </a:ext>
            </a:extLst>
          </p:cNvPr>
          <p:cNvSpPr>
            <a:spLocks noGrp="1"/>
          </p:cNvSpPr>
          <p:nvPr>
            <p:ph idx="1"/>
          </p:nvPr>
        </p:nvSpPr>
        <p:spPr>
          <a:xfrm>
            <a:off x="277483" y="1173193"/>
            <a:ext cx="11637034" cy="500377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97801039-2B98-CB9A-C9B8-60E7A64804D4}"/>
              </a:ext>
            </a:extLst>
          </p:cNvPr>
          <p:cNvSpPr>
            <a:spLocks noGrp="1"/>
          </p:cNvSpPr>
          <p:nvPr>
            <p:ph type="dt" sz="half" idx="10"/>
          </p:nvPr>
        </p:nvSpPr>
        <p:spPr>
          <a:xfrm>
            <a:off x="838200" y="6460362"/>
            <a:ext cx="2743200" cy="365125"/>
          </a:xfrm>
        </p:spPr>
        <p:txBody>
          <a:bodyPr/>
          <a:lstStyle/>
          <a:p>
            <a:fld id="{25823E04-5DE9-4142-B447-5B121377054A}" type="datetime1">
              <a:rPr lang="es-CL" smtClean="0"/>
              <a:t>09-12-2025</a:t>
            </a:fld>
            <a:endParaRPr lang="es-CL"/>
          </a:p>
        </p:txBody>
      </p:sp>
      <p:sp>
        <p:nvSpPr>
          <p:cNvPr id="5" name="Marcador de pie de página 4">
            <a:extLst>
              <a:ext uri="{FF2B5EF4-FFF2-40B4-BE49-F238E27FC236}">
                <a16:creationId xmlns:a16="http://schemas.microsoft.com/office/drawing/2014/main" id="{F89B18E6-C1DF-F533-EBA9-AB4AA7B86EE2}"/>
              </a:ext>
            </a:extLst>
          </p:cNvPr>
          <p:cNvSpPr>
            <a:spLocks noGrp="1"/>
          </p:cNvSpPr>
          <p:nvPr>
            <p:ph type="ftr" sz="quarter" idx="11"/>
          </p:nvPr>
        </p:nvSpPr>
        <p:spPr>
          <a:xfrm>
            <a:off x="4038600" y="6460362"/>
            <a:ext cx="4114800" cy="365125"/>
          </a:xfrm>
        </p:spPr>
        <p:txBody>
          <a:bodyPr/>
          <a:lstStyle/>
          <a:p>
            <a:endParaRPr lang="es-CL"/>
          </a:p>
        </p:txBody>
      </p:sp>
      <p:sp>
        <p:nvSpPr>
          <p:cNvPr id="6" name="Marcador de número de diapositiva 5">
            <a:extLst>
              <a:ext uri="{FF2B5EF4-FFF2-40B4-BE49-F238E27FC236}">
                <a16:creationId xmlns:a16="http://schemas.microsoft.com/office/drawing/2014/main" id="{42F04B4D-8439-0046-EA95-C824B3C81B48}"/>
              </a:ext>
            </a:extLst>
          </p:cNvPr>
          <p:cNvSpPr>
            <a:spLocks noGrp="1"/>
          </p:cNvSpPr>
          <p:nvPr>
            <p:ph type="sldNum" sz="quarter" idx="12"/>
          </p:nvPr>
        </p:nvSpPr>
        <p:spPr>
          <a:xfrm>
            <a:off x="8610600" y="6460362"/>
            <a:ext cx="2743200" cy="365125"/>
          </a:xfrm>
        </p:spPr>
        <p:txBody>
          <a:bodyPr/>
          <a:lstStyle/>
          <a:p>
            <a:fld id="{E071700D-F75B-4806-A202-C90213CD62E7}" type="slidenum">
              <a:rPr lang="es-CL" smtClean="0"/>
              <a:t>‹Nº›</a:t>
            </a:fld>
            <a:endParaRPr lang="es-CL"/>
          </a:p>
        </p:txBody>
      </p:sp>
      <p:sp>
        <p:nvSpPr>
          <p:cNvPr id="11" name="Rectángulo 10">
            <a:extLst>
              <a:ext uri="{FF2B5EF4-FFF2-40B4-BE49-F238E27FC236}">
                <a16:creationId xmlns:a16="http://schemas.microsoft.com/office/drawing/2014/main" id="{A5006477-D372-ABFD-5C8C-3D2BE81E8D07}"/>
              </a:ext>
            </a:extLst>
          </p:cNvPr>
          <p:cNvSpPr/>
          <p:nvPr userDrawn="1"/>
        </p:nvSpPr>
        <p:spPr>
          <a:xfrm>
            <a:off x="1" y="672951"/>
            <a:ext cx="81390" cy="6185049"/>
          </a:xfrm>
          <a:prstGeom prst="rect">
            <a:avLst/>
          </a:prstGeom>
          <a:solidFill>
            <a:srgbClr val="1842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Rectángulo 1">
            <a:extLst>
              <a:ext uri="{FF2B5EF4-FFF2-40B4-BE49-F238E27FC236}">
                <a16:creationId xmlns:a16="http://schemas.microsoft.com/office/drawing/2014/main" id="{2FC418BF-4E7A-3073-B578-8E1E3AB70566}"/>
              </a:ext>
            </a:extLst>
          </p:cNvPr>
          <p:cNvSpPr/>
          <p:nvPr userDrawn="1"/>
        </p:nvSpPr>
        <p:spPr>
          <a:xfrm>
            <a:off x="-1" y="0"/>
            <a:ext cx="12191999" cy="681037"/>
          </a:xfrm>
          <a:prstGeom prst="rect">
            <a:avLst/>
          </a:prstGeom>
          <a:solidFill>
            <a:srgbClr val="2123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Google Shape;488;p23">
            <a:extLst>
              <a:ext uri="{FF2B5EF4-FFF2-40B4-BE49-F238E27FC236}">
                <a16:creationId xmlns:a16="http://schemas.microsoft.com/office/drawing/2014/main" id="{12A42C2D-4841-6727-835D-4A0A9D0DACE5}"/>
              </a:ext>
            </a:extLst>
          </p:cNvPr>
          <p:cNvPicPr preferRelativeResize="0"/>
          <p:nvPr userDrawn="1"/>
        </p:nvPicPr>
        <p:blipFill>
          <a:blip r:embed="rId5">
            <a:alphaModFix/>
          </a:blip>
          <a:stretch>
            <a:fillRect/>
          </a:stretch>
        </p:blipFill>
        <p:spPr>
          <a:xfrm>
            <a:off x="10980652" y="84890"/>
            <a:ext cx="933865" cy="447023"/>
          </a:xfrm>
          <a:prstGeom prst="rect">
            <a:avLst/>
          </a:prstGeom>
          <a:noFill/>
          <a:ln>
            <a:noFill/>
          </a:ln>
        </p:spPr>
      </p:pic>
      <p:sp>
        <p:nvSpPr>
          <p:cNvPr id="13" name="Rectángulo 12">
            <a:extLst>
              <a:ext uri="{FF2B5EF4-FFF2-40B4-BE49-F238E27FC236}">
                <a16:creationId xmlns:a16="http://schemas.microsoft.com/office/drawing/2014/main" id="{DBA91B47-EF01-6AB6-0C3C-9E98F142D8F3}"/>
              </a:ext>
            </a:extLst>
          </p:cNvPr>
          <p:cNvSpPr/>
          <p:nvPr userDrawn="1"/>
        </p:nvSpPr>
        <p:spPr>
          <a:xfrm>
            <a:off x="-1" y="0"/>
            <a:ext cx="81390" cy="6858000"/>
          </a:xfrm>
          <a:prstGeom prst="rect">
            <a:avLst/>
          </a:prstGeom>
          <a:solidFill>
            <a:srgbClr val="2123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262480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757614-F764-6590-AAF5-85E8017D9EE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9263BC90-A407-4637-D7C3-7ED53E136B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C7D18DA-F46D-B664-AC4B-73165A155DDC}"/>
              </a:ext>
            </a:extLst>
          </p:cNvPr>
          <p:cNvSpPr>
            <a:spLocks noGrp="1"/>
          </p:cNvSpPr>
          <p:nvPr>
            <p:ph type="dt" sz="half" idx="10"/>
          </p:nvPr>
        </p:nvSpPr>
        <p:spPr/>
        <p:txBody>
          <a:bodyPr/>
          <a:lstStyle/>
          <a:p>
            <a:fld id="{8C54A529-B978-4289-8FE0-5E99F28F422B}" type="datetime1">
              <a:rPr lang="es-CL" smtClean="0"/>
              <a:t>09-12-2025</a:t>
            </a:fld>
            <a:endParaRPr lang="es-CL"/>
          </a:p>
        </p:txBody>
      </p:sp>
      <p:sp>
        <p:nvSpPr>
          <p:cNvPr id="5" name="Marcador de pie de página 4">
            <a:extLst>
              <a:ext uri="{FF2B5EF4-FFF2-40B4-BE49-F238E27FC236}">
                <a16:creationId xmlns:a16="http://schemas.microsoft.com/office/drawing/2014/main" id="{8022A8DB-7F48-B79E-4720-62D39F927AD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28ED9EEA-F7B7-FC9F-0943-B772B63AB0F4}"/>
              </a:ext>
            </a:extLst>
          </p:cNvPr>
          <p:cNvSpPr>
            <a:spLocks noGrp="1"/>
          </p:cNvSpPr>
          <p:nvPr>
            <p:ph type="sldNum" sz="quarter" idx="12"/>
          </p:nvPr>
        </p:nvSpPr>
        <p:spPr/>
        <p:txBody>
          <a:bodyPr/>
          <a:lstStyle/>
          <a:p>
            <a:fld id="{E071700D-F75B-4806-A202-C90213CD62E7}" type="slidenum">
              <a:rPr lang="es-CL" smtClean="0"/>
              <a:t>‹Nº›</a:t>
            </a:fld>
            <a:endParaRPr lang="es-CL"/>
          </a:p>
        </p:txBody>
      </p:sp>
    </p:spTree>
    <p:extLst>
      <p:ext uri="{BB962C8B-B14F-4D97-AF65-F5344CB8AC3E}">
        <p14:creationId xmlns:p14="http://schemas.microsoft.com/office/powerpoint/2010/main" val="2940910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6FCAFA0B-D1FD-CB81-34EA-3FE250E873C8}"/>
              </a:ext>
            </a:extLst>
          </p:cNvPr>
          <p:cNvGraphicFramePr>
            <a:graphicFrameLocks noChangeAspect="1"/>
          </p:cNvGraphicFramePr>
          <p:nvPr userDrawn="1">
            <p:custDataLst>
              <p:tags r:id="rId1"/>
            </p:custDataLst>
            <p:extLst>
              <p:ext uri="{D42A27DB-BD31-4B8C-83A1-F6EECF244321}">
                <p14:modId xmlns:p14="http://schemas.microsoft.com/office/powerpoint/2010/main" val="1605215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3" imgW="405" imgH="405" progId="TCLayout.ActiveDocument.1">
                  <p:embed/>
                </p:oleObj>
              </mc:Choice>
              <mc:Fallback>
                <p:oleObj name="Diapositiva de think-cell" r:id="rId3" imgW="405" imgH="405" progId="TCLayout.ActiveDocument.1">
                  <p:embed/>
                  <p:pic>
                    <p:nvPicPr>
                      <p:cNvPr id="8" name="think-cell data - do not delete" hidden="1">
                        <a:extLst>
                          <a:ext uri="{FF2B5EF4-FFF2-40B4-BE49-F238E27FC236}">
                            <a16:creationId xmlns:a16="http://schemas.microsoft.com/office/drawing/2014/main" id="{6FCAFA0B-D1FD-CB81-34EA-3FE250E873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ángulo 8">
            <a:extLst>
              <a:ext uri="{FF2B5EF4-FFF2-40B4-BE49-F238E27FC236}">
                <a16:creationId xmlns:a16="http://schemas.microsoft.com/office/drawing/2014/main" id="{C738081F-EB58-8E4B-5D18-CF6CD6BA92E5}"/>
              </a:ext>
            </a:extLst>
          </p:cNvPr>
          <p:cNvSpPr/>
          <p:nvPr userDrawn="1"/>
        </p:nvSpPr>
        <p:spPr>
          <a:xfrm>
            <a:off x="-1" y="0"/>
            <a:ext cx="12191999" cy="6858000"/>
          </a:xfrm>
          <a:prstGeom prst="rect">
            <a:avLst/>
          </a:prstGeom>
          <a:solidFill>
            <a:srgbClr val="2123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77329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0AF6A1-9CAE-61CE-D1C7-7DF4611BD7B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2ED51C13-FB11-1DC7-D2C5-8E4A4614DC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C96F88E-8C44-AFA5-6DAB-88B0221A9CA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8CA4D965-A8BF-8293-1149-C22BCE1185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C9C8B97-DB6C-55E7-EAD9-E253B128CE4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C7D261E0-EC4A-4DE1-8AA4-9E0DF931796E}"/>
              </a:ext>
            </a:extLst>
          </p:cNvPr>
          <p:cNvSpPr>
            <a:spLocks noGrp="1"/>
          </p:cNvSpPr>
          <p:nvPr>
            <p:ph type="dt" sz="half" idx="10"/>
          </p:nvPr>
        </p:nvSpPr>
        <p:spPr/>
        <p:txBody>
          <a:bodyPr/>
          <a:lstStyle/>
          <a:p>
            <a:fld id="{25A81C3F-04B5-4C34-9FEE-3E278DDE74EA}" type="datetime1">
              <a:rPr lang="es-CL" smtClean="0"/>
              <a:t>09-12-2025</a:t>
            </a:fld>
            <a:endParaRPr lang="es-CL"/>
          </a:p>
        </p:txBody>
      </p:sp>
      <p:sp>
        <p:nvSpPr>
          <p:cNvPr id="8" name="Marcador de pie de página 7">
            <a:extLst>
              <a:ext uri="{FF2B5EF4-FFF2-40B4-BE49-F238E27FC236}">
                <a16:creationId xmlns:a16="http://schemas.microsoft.com/office/drawing/2014/main" id="{15A56A81-2A86-8B1E-9283-F6EACF2F0F2C}"/>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ECECDAA4-BC61-B5E1-F886-9F400DFB61E5}"/>
              </a:ext>
            </a:extLst>
          </p:cNvPr>
          <p:cNvSpPr>
            <a:spLocks noGrp="1"/>
          </p:cNvSpPr>
          <p:nvPr>
            <p:ph type="sldNum" sz="quarter" idx="12"/>
          </p:nvPr>
        </p:nvSpPr>
        <p:spPr/>
        <p:txBody>
          <a:bodyPr/>
          <a:lstStyle/>
          <a:p>
            <a:fld id="{E071700D-F75B-4806-A202-C90213CD62E7}" type="slidenum">
              <a:rPr lang="es-CL" smtClean="0"/>
              <a:t>‹Nº›</a:t>
            </a:fld>
            <a:endParaRPr lang="es-CL"/>
          </a:p>
        </p:txBody>
      </p:sp>
    </p:spTree>
    <p:extLst>
      <p:ext uri="{BB962C8B-B14F-4D97-AF65-F5344CB8AC3E}">
        <p14:creationId xmlns:p14="http://schemas.microsoft.com/office/powerpoint/2010/main" val="3355150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F2AECF-93D0-9BCD-45C2-B0B2907BB6B4}"/>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64785B55-20C5-FD7A-B101-E274ABA0CD47}"/>
              </a:ext>
            </a:extLst>
          </p:cNvPr>
          <p:cNvSpPr>
            <a:spLocks noGrp="1"/>
          </p:cNvSpPr>
          <p:nvPr>
            <p:ph type="dt" sz="half" idx="10"/>
          </p:nvPr>
        </p:nvSpPr>
        <p:spPr/>
        <p:txBody>
          <a:bodyPr/>
          <a:lstStyle/>
          <a:p>
            <a:fld id="{3A7788DA-D9EE-4AE7-9C3F-74C62CEC9E2E}" type="datetime1">
              <a:rPr lang="es-CL" smtClean="0"/>
              <a:t>09-12-2025</a:t>
            </a:fld>
            <a:endParaRPr lang="es-CL"/>
          </a:p>
        </p:txBody>
      </p:sp>
      <p:sp>
        <p:nvSpPr>
          <p:cNvPr id="4" name="Marcador de pie de página 3">
            <a:extLst>
              <a:ext uri="{FF2B5EF4-FFF2-40B4-BE49-F238E27FC236}">
                <a16:creationId xmlns:a16="http://schemas.microsoft.com/office/drawing/2014/main" id="{9001AE20-C16A-965D-F533-CE1D03E84D1E}"/>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62838095-2B81-1276-1EA1-C0E409ECFAB2}"/>
              </a:ext>
            </a:extLst>
          </p:cNvPr>
          <p:cNvSpPr>
            <a:spLocks noGrp="1"/>
          </p:cNvSpPr>
          <p:nvPr>
            <p:ph type="sldNum" sz="quarter" idx="12"/>
          </p:nvPr>
        </p:nvSpPr>
        <p:spPr/>
        <p:txBody>
          <a:bodyPr/>
          <a:lstStyle/>
          <a:p>
            <a:fld id="{E071700D-F75B-4806-A202-C90213CD62E7}" type="slidenum">
              <a:rPr lang="es-CL" smtClean="0"/>
              <a:t>‹Nº›</a:t>
            </a:fld>
            <a:endParaRPr lang="es-CL"/>
          </a:p>
        </p:txBody>
      </p:sp>
    </p:spTree>
    <p:extLst>
      <p:ext uri="{BB962C8B-B14F-4D97-AF65-F5344CB8AC3E}">
        <p14:creationId xmlns:p14="http://schemas.microsoft.com/office/powerpoint/2010/main" val="1262743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n">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04AC43B8-E5CE-5D83-FD0C-FA91766E3760}"/>
              </a:ext>
            </a:extLst>
          </p:cNvPr>
          <p:cNvSpPr>
            <a:spLocks noGrp="1"/>
          </p:cNvSpPr>
          <p:nvPr>
            <p:ph type="pic" sz="quarter" idx="13"/>
          </p:nvPr>
        </p:nvSpPr>
        <p:spPr>
          <a:xfrm>
            <a:off x="9763122" y="4733924"/>
            <a:ext cx="2428875" cy="2124075"/>
          </a:xfrm>
        </p:spPr>
        <p:txBody>
          <a:bodyPr/>
          <a:lstStyle/>
          <a:p>
            <a:endParaRPr lang="es-ES"/>
          </a:p>
        </p:txBody>
      </p:sp>
      <p:sp>
        <p:nvSpPr>
          <p:cNvPr id="7" name="Marcador de posición de imagen 5">
            <a:extLst>
              <a:ext uri="{FF2B5EF4-FFF2-40B4-BE49-F238E27FC236}">
                <a16:creationId xmlns:a16="http://schemas.microsoft.com/office/drawing/2014/main" id="{82143048-7E4E-6C6A-E2BA-8CE70B846E94}"/>
              </a:ext>
            </a:extLst>
          </p:cNvPr>
          <p:cNvSpPr>
            <a:spLocks noGrp="1"/>
          </p:cNvSpPr>
          <p:nvPr>
            <p:ph type="pic" sz="quarter" idx="14"/>
          </p:nvPr>
        </p:nvSpPr>
        <p:spPr>
          <a:xfrm>
            <a:off x="9763123" y="2381249"/>
            <a:ext cx="2428875" cy="2124075"/>
          </a:xfrm>
        </p:spPr>
        <p:txBody>
          <a:bodyPr/>
          <a:lstStyle/>
          <a:p>
            <a:endParaRPr lang="es-ES"/>
          </a:p>
        </p:txBody>
      </p:sp>
      <p:sp>
        <p:nvSpPr>
          <p:cNvPr id="8" name="Marcador de posición de imagen 5">
            <a:extLst>
              <a:ext uri="{FF2B5EF4-FFF2-40B4-BE49-F238E27FC236}">
                <a16:creationId xmlns:a16="http://schemas.microsoft.com/office/drawing/2014/main" id="{5A5B362B-8A5F-06CC-C448-44D74A54FDEA}"/>
              </a:ext>
            </a:extLst>
          </p:cNvPr>
          <p:cNvSpPr>
            <a:spLocks noGrp="1"/>
          </p:cNvSpPr>
          <p:nvPr>
            <p:ph type="pic" sz="quarter" idx="15"/>
          </p:nvPr>
        </p:nvSpPr>
        <p:spPr>
          <a:xfrm>
            <a:off x="9763124" y="28574"/>
            <a:ext cx="2428875" cy="2124075"/>
          </a:xfrm>
        </p:spPr>
        <p:txBody>
          <a:bodyPr/>
          <a:lstStyle/>
          <a:p>
            <a:endParaRPr lang="es-ES"/>
          </a:p>
        </p:txBody>
      </p:sp>
    </p:spTree>
    <p:extLst>
      <p:ext uri="{BB962C8B-B14F-4D97-AF65-F5344CB8AC3E}">
        <p14:creationId xmlns:p14="http://schemas.microsoft.com/office/powerpoint/2010/main" val="381024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9CF809-CA8D-F5F9-1749-8FAD392138C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8D52D45F-4D22-B152-7FE8-170A058F67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68927980-C63E-A27F-160D-7CC0C5ECF0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B17D725-91AC-C49B-FB17-1A4B30BECD95}"/>
              </a:ext>
            </a:extLst>
          </p:cNvPr>
          <p:cNvSpPr>
            <a:spLocks noGrp="1"/>
          </p:cNvSpPr>
          <p:nvPr>
            <p:ph type="dt" sz="half" idx="10"/>
          </p:nvPr>
        </p:nvSpPr>
        <p:spPr/>
        <p:txBody>
          <a:bodyPr/>
          <a:lstStyle/>
          <a:p>
            <a:fld id="{863BEA9F-5572-4235-968C-E7478CE2097D}" type="datetime1">
              <a:rPr lang="es-CL" smtClean="0"/>
              <a:t>09-12-2025</a:t>
            </a:fld>
            <a:endParaRPr lang="es-CL"/>
          </a:p>
        </p:txBody>
      </p:sp>
      <p:sp>
        <p:nvSpPr>
          <p:cNvPr id="6" name="Marcador de pie de página 5">
            <a:extLst>
              <a:ext uri="{FF2B5EF4-FFF2-40B4-BE49-F238E27FC236}">
                <a16:creationId xmlns:a16="http://schemas.microsoft.com/office/drawing/2014/main" id="{E9AA2169-D93F-A103-CBA3-C4A4EAC44829}"/>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00EF5E98-9A95-E71A-043D-E61731B3E372}"/>
              </a:ext>
            </a:extLst>
          </p:cNvPr>
          <p:cNvSpPr>
            <a:spLocks noGrp="1"/>
          </p:cNvSpPr>
          <p:nvPr>
            <p:ph type="sldNum" sz="quarter" idx="12"/>
          </p:nvPr>
        </p:nvSpPr>
        <p:spPr/>
        <p:txBody>
          <a:bodyPr/>
          <a:lstStyle/>
          <a:p>
            <a:fld id="{E071700D-F75B-4806-A202-C90213CD62E7}" type="slidenum">
              <a:rPr lang="es-CL" smtClean="0"/>
              <a:t>‹Nº›</a:t>
            </a:fld>
            <a:endParaRPr lang="es-CL"/>
          </a:p>
        </p:txBody>
      </p:sp>
    </p:spTree>
    <p:extLst>
      <p:ext uri="{BB962C8B-B14F-4D97-AF65-F5344CB8AC3E}">
        <p14:creationId xmlns:p14="http://schemas.microsoft.com/office/powerpoint/2010/main" val="2083306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D1F21F-C147-7225-F384-ADBD374BBD4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F26A89EC-DAA2-33C4-BECB-995A350616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7F11A128-79A7-9A67-EBA8-9411D3AF98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358891C-542C-9E7B-C9F3-D453BBEFCDDB}"/>
              </a:ext>
            </a:extLst>
          </p:cNvPr>
          <p:cNvSpPr>
            <a:spLocks noGrp="1"/>
          </p:cNvSpPr>
          <p:nvPr>
            <p:ph type="dt" sz="half" idx="10"/>
          </p:nvPr>
        </p:nvSpPr>
        <p:spPr/>
        <p:txBody>
          <a:bodyPr/>
          <a:lstStyle/>
          <a:p>
            <a:fld id="{0A3ACF4E-98E7-4D1C-A6BE-602BD04B28DD}" type="datetime1">
              <a:rPr lang="es-CL" smtClean="0"/>
              <a:t>09-12-2025</a:t>
            </a:fld>
            <a:endParaRPr lang="es-CL"/>
          </a:p>
        </p:txBody>
      </p:sp>
      <p:sp>
        <p:nvSpPr>
          <p:cNvPr id="6" name="Marcador de pie de página 5">
            <a:extLst>
              <a:ext uri="{FF2B5EF4-FFF2-40B4-BE49-F238E27FC236}">
                <a16:creationId xmlns:a16="http://schemas.microsoft.com/office/drawing/2014/main" id="{0DD165B3-4295-6B77-FF0B-0B4EBBA6F705}"/>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183E35FD-D11C-387B-514F-5DA95054C153}"/>
              </a:ext>
            </a:extLst>
          </p:cNvPr>
          <p:cNvSpPr>
            <a:spLocks noGrp="1"/>
          </p:cNvSpPr>
          <p:nvPr>
            <p:ph type="sldNum" sz="quarter" idx="12"/>
          </p:nvPr>
        </p:nvSpPr>
        <p:spPr/>
        <p:txBody>
          <a:bodyPr/>
          <a:lstStyle/>
          <a:p>
            <a:fld id="{E071700D-F75B-4806-A202-C90213CD62E7}" type="slidenum">
              <a:rPr lang="es-CL" smtClean="0"/>
              <a:t>‹Nº›</a:t>
            </a:fld>
            <a:endParaRPr lang="es-CL"/>
          </a:p>
        </p:txBody>
      </p:sp>
    </p:spTree>
    <p:extLst>
      <p:ext uri="{BB962C8B-B14F-4D97-AF65-F5344CB8AC3E}">
        <p14:creationId xmlns:p14="http://schemas.microsoft.com/office/powerpoint/2010/main" val="2436868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C029FEE-68D7-CB64-5C9A-C1A9CC8BAC50}"/>
              </a:ext>
            </a:extLst>
          </p:cNvPr>
          <p:cNvGraphicFramePr>
            <a:graphicFrameLocks noChangeAspect="1"/>
          </p:cNvGraphicFramePr>
          <p:nvPr userDrawn="1">
            <p:custDataLst>
              <p:tags r:id="rId14"/>
            </p:custDataLst>
            <p:extLst>
              <p:ext uri="{D42A27DB-BD31-4B8C-83A1-F6EECF244321}">
                <p14:modId xmlns:p14="http://schemas.microsoft.com/office/powerpoint/2010/main" val="24906332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15" imgW="405" imgH="405" progId="TCLayout.ActiveDocument.1">
                  <p:embed/>
                </p:oleObj>
              </mc:Choice>
              <mc:Fallback>
                <p:oleObj name="Diapositiva de think-cell" r:id="rId15" imgW="405" imgH="405" progId="TCLayout.ActiveDocument.1">
                  <p:embed/>
                  <p:pic>
                    <p:nvPicPr>
                      <p:cNvPr id="8" name="think-cell data - do not delete" hidden="1">
                        <a:extLst>
                          <a:ext uri="{FF2B5EF4-FFF2-40B4-BE49-F238E27FC236}">
                            <a16:creationId xmlns:a16="http://schemas.microsoft.com/office/drawing/2014/main" id="{EC029FEE-68D7-CB64-5C9A-C1A9CC8BAC50}"/>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Marcador de título 1">
            <a:extLst>
              <a:ext uri="{FF2B5EF4-FFF2-40B4-BE49-F238E27FC236}">
                <a16:creationId xmlns:a16="http://schemas.microsoft.com/office/drawing/2014/main" id="{481572A2-4E43-EC49-0313-E9B073C6CA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4BC09122-E66B-BB77-F4BE-0F4CD7126E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DC6D1C72-524C-EF75-7D13-0D218B10C2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97F430-DA38-4A97-9107-93B4F86D721A}" type="datetime1">
              <a:rPr lang="es-CL" smtClean="0"/>
              <a:t>09-12-2025</a:t>
            </a:fld>
            <a:endParaRPr lang="es-CL"/>
          </a:p>
        </p:txBody>
      </p:sp>
      <p:sp>
        <p:nvSpPr>
          <p:cNvPr id="5" name="Marcador de pie de página 4">
            <a:extLst>
              <a:ext uri="{FF2B5EF4-FFF2-40B4-BE49-F238E27FC236}">
                <a16:creationId xmlns:a16="http://schemas.microsoft.com/office/drawing/2014/main" id="{C900117A-DAF4-8F6B-763A-5C519F1E2C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4D121F04-1E9D-ADF6-1EB8-C17EF0855E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71700D-F75B-4806-A202-C90213CD62E7}" type="slidenum">
              <a:rPr lang="es-CL" smtClean="0"/>
              <a:t>‹Nº›</a:t>
            </a:fld>
            <a:endParaRPr lang="es-CL"/>
          </a:p>
        </p:txBody>
      </p:sp>
    </p:spTree>
    <p:extLst>
      <p:ext uri="{BB962C8B-B14F-4D97-AF65-F5344CB8AC3E}">
        <p14:creationId xmlns:p14="http://schemas.microsoft.com/office/powerpoint/2010/main" val="173923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1.png"/><Relationship Id="rId3" Type="http://schemas.openxmlformats.org/officeDocument/2006/relationships/oleObject" Target="../embeddings/oleObject11.bin"/><Relationship Id="rId21" Type="http://schemas.openxmlformats.org/officeDocument/2006/relationships/image" Target="../media/image94.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4.png"/><Relationship Id="rId2" Type="http://schemas.openxmlformats.org/officeDocument/2006/relationships/slideLayout" Target="../slideLayouts/slideLayout7.xml"/><Relationship Id="rId16" Type="http://schemas.openxmlformats.org/officeDocument/2006/relationships/image" Target="../media/image32.png"/><Relationship Id="rId20" Type="http://schemas.openxmlformats.org/officeDocument/2006/relationships/image" Target="../media/image93.png"/><Relationship Id="rId1" Type="http://schemas.openxmlformats.org/officeDocument/2006/relationships/tags" Target="../tags/tag13.xml"/><Relationship Id="rId6" Type="http://schemas.openxmlformats.org/officeDocument/2006/relationships/image" Target="../media/image81.png"/><Relationship Id="rId11" Type="http://schemas.openxmlformats.org/officeDocument/2006/relationships/image" Target="../media/image86.png"/><Relationship Id="rId24" Type="http://schemas.openxmlformats.org/officeDocument/2006/relationships/image" Target="../media/image97.jpeg"/><Relationship Id="rId5" Type="http://schemas.openxmlformats.org/officeDocument/2006/relationships/image" Target="../media/image5.png"/><Relationship Id="rId15" Type="http://schemas.openxmlformats.org/officeDocument/2006/relationships/image" Target="../media/image90.png"/><Relationship Id="rId23" Type="http://schemas.openxmlformats.org/officeDocument/2006/relationships/image" Target="../media/image96.jpeg"/><Relationship Id="rId10" Type="http://schemas.openxmlformats.org/officeDocument/2006/relationships/image" Target="../media/image85.png"/><Relationship Id="rId19" Type="http://schemas.openxmlformats.org/officeDocument/2006/relationships/image" Target="../media/image92.png"/><Relationship Id="rId4" Type="http://schemas.openxmlformats.org/officeDocument/2006/relationships/image" Target="../media/image1.emf"/><Relationship Id="rId9" Type="http://schemas.openxmlformats.org/officeDocument/2006/relationships/image" Target="../media/image84.png"/><Relationship Id="rId14" Type="http://schemas.openxmlformats.org/officeDocument/2006/relationships/image" Target="../media/image89.jpeg"/><Relationship Id="rId22" Type="http://schemas.openxmlformats.org/officeDocument/2006/relationships/image" Target="../media/image95.jpeg"/></Relationships>
</file>

<file path=ppt/slides/_rels/slide11.xml.rels><?xml version="1.0" encoding="UTF-8" standalone="yes"?>
<Relationships xmlns="http://schemas.openxmlformats.org/package/2006/relationships"><Relationship Id="rId8" Type="http://schemas.openxmlformats.org/officeDocument/2006/relationships/image" Target="../media/image99.emf"/><Relationship Id="rId3" Type="http://schemas.openxmlformats.org/officeDocument/2006/relationships/notesSlide" Target="../notesSlides/notesSlide7.xml"/><Relationship Id="rId7" Type="http://schemas.openxmlformats.org/officeDocument/2006/relationships/image" Target="../media/image98.png"/><Relationship Id="rId12" Type="http://schemas.openxmlformats.org/officeDocument/2006/relationships/image" Target="../media/image101.emf"/><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5.png"/><Relationship Id="rId11" Type="http://schemas.openxmlformats.org/officeDocument/2006/relationships/chart" Target="../charts/chart9.xml"/><Relationship Id="rId5" Type="http://schemas.openxmlformats.org/officeDocument/2006/relationships/image" Target="../media/image1.emf"/><Relationship Id="rId10" Type="http://schemas.openxmlformats.org/officeDocument/2006/relationships/image" Target="../media/image100.png"/><Relationship Id="rId4" Type="http://schemas.openxmlformats.org/officeDocument/2006/relationships/oleObject" Target="../embeddings/oleObject12.bin"/><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4.svg"/><Relationship Id="rId18" Type="http://schemas.openxmlformats.org/officeDocument/2006/relationships/chart" Target="../charts/chart10.xml"/><Relationship Id="rId3" Type="http://schemas.openxmlformats.org/officeDocument/2006/relationships/notesSlide" Target="../notesSlides/notesSlide8.xml"/><Relationship Id="rId7" Type="http://schemas.openxmlformats.org/officeDocument/2006/relationships/image" Target="../media/image32.png"/><Relationship Id="rId12" Type="http://schemas.openxmlformats.org/officeDocument/2006/relationships/image" Target="../media/image63.png"/><Relationship Id="rId17" Type="http://schemas.openxmlformats.org/officeDocument/2006/relationships/image" Target="../media/image104.png"/><Relationship Id="rId2" Type="http://schemas.openxmlformats.org/officeDocument/2006/relationships/slideLayout" Target="../slideLayouts/slideLayout7.xml"/><Relationship Id="rId16" Type="http://schemas.openxmlformats.org/officeDocument/2006/relationships/image" Target="../media/image22.png"/><Relationship Id="rId1" Type="http://schemas.openxmlformats.org/officeDocument/2006/relationships/tags" Target="../tags/tag15.xml"/><Relationship Id="rId6" Type="http://schemas.openxmlformats.org/officeDocument/2006/relationships/image" Target="../media/image5.png"/><Relationship Id="rId11" Type="http://schemas.openxmlformats.org/officeDocument/2006/relationships/image" Target="../media/image57.png"/><Relationship Id="rId5" Type="http://schemas.openxmlformats.org/officeDocument/2006/relationships/image" Target="../media/image1.emf"/><Relationship Id="rId15" Type="http://schemas.openxmlformats.org/officeDocument/2006/relationships/image" Target="../media/image65.png"/><Relationship Id="rId10" Type="http://schemas.openxmlformats.org/officeDocument/2006/relationships/image" Target="../media/image103.jpeg"/><Relationship Id="rId19" Type="http://schemas.openxmlformats.org/officeDocument/2006/relationships/image" Target="../media/image105.emf"/><Relationship Id="rId4" Type="http://schemas.openxmlformats.org/officeDocument/2006/relationships/oleObject" Target="../embeddings/oleObject13.bin"/><Relationship Id="rId9" Type="http://schemas.openxmlformats.org/officeDocument/2006/relationships/image" Target="../media/image102.png"/><Relationship Id="rId1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18" Type="http://schemas.openxmlformats.org/officeDocument/2006/relationships/image" Target="../media/image117.png"/><Relationship Id="rId26" Type="http://schemas.openxmlformats.org/officeDocument/2006/relationships/image" Target="../media/image59.svg"/><Relationship Id="rId3" Type="http://schemas.openxmlformats.org/officeDocument/2006/relationships/notesSlide" Target="../notesSlides/notesSlide9.xml"/><Relationship Id="rId21" Type="http://schemas.openxmlformats.org/officeDocument/2006/relationships/image" Target="../media/image20.png"/><Relationship Id="rId7" Type="http://schemas.openxmlformats.org/officeDocument/2006/relationships/image" Target="../media/image106.png"/><Relationship Id="rId12" Type="http://schemas.openxmlformats.org/officeDocument/2006/relationships/image" Target="../media/image111.png"/><Relationship Id="rId17" Type="http://schemas.openxmlformats.org/officeDocument/2006/relationships/image" Target="../media/image116.png"/><Relationship Id="rId25" Type="http://schemas.openxmlformats.org/officeDocument/2006/relationships/image" Target="../media/image58.png"/><Relationship Id="rId2" Type="http://schemas.openxmlformats.org/officeDocument/2006/relationships/slideLayout" Target="../slideLayouts/slideLayout7.xml"/><Relationship Id="rId16" Type="http://schemas.openxmlformats.org/officeDocument/2006/relationships/image" Target="../media/image115.png"/><Relationship Id="rId20" Type="http://schemas.openxmlformats.org/officeDocument/2006/relationships/image" Target="../media/image57.png"/><Relationship Id="rId1" Type="http://schemas.openxmlformats.org/officeDocument/2006/relationships/tags" Target="../tags/tag16.xml"/><Relationship Id="rId6" Type="http://schemas.openxmlformats.org/officeDocument/2006/relationships/image" Target="../media/image5.png"/><Relationship Id="rId11" Type="http://schemas.openxmlformats.org/officeDocument/2006/relationships/image" Target="../media/image110.png"/><Relationship Id="rId24" Type="http://schemas.openxmlformats.org/officeDocument/2006/relationships/image" Target="../media/image69.svg"/><Relationship Id="rId5" Type="http://schemas.openxmlformats.org/officeDocument/2006/relationships/image" Target="../media/image1.emf"/><Relationship Id="rId15" Type="http://schemas.openxmlformats.org/officeDocument/2006/relationships/image" Target="../media/image114.png"/><Relationship Id="rId23" Type="http://schemas.openxmlformats.org/officeDocument/2006/relationships/image" Target="../media/image68.png"/><Relationship Id="rId28" Type="http://schemas.openxmlformats.org/officeDocument/2006/relationships/chart" Target="../charts/chart11.xml"/><Relationship Id="rId10" Type="http://schemas.openxmlformats.org/officeDocument/2006/relationships/image" Target="../media/image109.png"/><Relationship Id="rId19" Type="http://schemas.openxmlformats.org/officeDocument/2006/relationships/image" Target="../media/image118.png"/><Relationship Id="rId4" Type="http://schemas.openxmlformats.org/officeDocument/2006/relationships/oleObject" Target="../embeddings/oleObject14.bin"/><Relationship Id="rId9" Type="http://schemas.openxmlformats.org/officeDocument/2006/relationships/image" Target="../media/image108.png"/><Relationship Id="rId14" Type="http://schemas.openxmlformats.org/officeDocument/2006/relationships/image" Target="../media/image113.png"/><Relationship Id="rId22" Type="http://schemas.openxmlformats.org/officeDocument/2006/relationships/image" Target="../media/image21.png"/><Relationship Id="rId27"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1.png"/><Relationship Id="rId3" Type="http://schemas.openxmlformats.org/officeDocument/2006/relationships/notesSlide" Target="../notesSlides/notesSlide10.xml"/><Relationship Id="rId7" Type="http://schemas.openxmlformats.org/officeDocument/2006/relationships/image" Target="../media/image57.png"/><Relationship Id="rId12" Type="http://schemas.openxmlformats.org/officeDocument/2006/relationships/image" Target="../media/image120.png"/><Relationship Id="rId2" Type="http://schemas.openxmlformats.org/officeDocument/2006/relationships/slideLayout" Target="../slideLayouts/slideLayout7.xml"/><Relationship Id="rId16" Type="http://schemas.openxmlformats.org/officeDocument/2006/relationships/chart" Target="../charts/chart12.xml"/><Relationship Id="rId1" Type="http://schemas.openxmlformats.org/officeDocument/2006/relationships/tags" Target="../tags/tag17.xml"/><Relationship Id="rId6" Type="http://schemas.openxmlformats.org/officeDocument/2006/relationships/image" Target="../media/image5.png"/><Relationship Id="rId11" Type="http://schemas.openxmlformats.org/officeDocument/2006/relationships/image" Target="../media/image119.png"/><Relationship Id="rId5" Type="http://schemas.openxmlformats.org/officeDocument/2006/relationships/image" Target="../media/image1.emf"/><Relationship Id="rId15" Type="http://schemas.openxmlformats.org/officeDocument/2006/relationships/image" Target="../media/image123.png"/><Relationship Id="rId10" Type="http://schemas.openxmlformats.org/officeDocument/2006/relationships/image" Target="../media/image67.svg"/><Relationship Id="rId4" Type="http://schemas.openxmlformats.org/officeDocument/2006/relationships/oleObject" Target="../embeddings/oleObject15.bin"/><Relationship Id="rId9" Type="http://schemas.openxmlformats.org/officeDocument/2006/relationships/image" Target="../media/image66.png"/><Relationship Id="rId14" Type="http://schemas.openxmlformats.org/officeDocument/2006/relationships/image" Target="../media/image122.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1.xml"/><Relationship Id="rId7" Type="http://schemas.openxmlformats.org/officeDocument/2006/relationships/image" Target="../media/image32.png"/><Relationship Id="rId12" Type="http://schemas.openxmlformats.org/officeDocument/2006/relationships/chart" Target="../charts/chart14.xml"/><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5.png"/><Relationship Id="rId11" Type="http://schemas.openxmlformats.org/officeDocument/2006/relationships/chart" Target="../charts/chart13.xml"/><Relationship Id="rId5" Type="http://schemas.openxmlformats.org/officeDocument/2006/relationships/image" Target="../media/image1.emf"/><Relationship Id="rId10" Type="http://schemas.openxmlformats.org/officeDocument/2006/relationships/image" Target="../media/image125.png"/><Relationship Id="rId4" Type="http://schemas.openxmlformats.org/officeDocument/2006/relationships/oleObject" Target="../embeddings/oleObject11.bin"/><Relationship Id="rId9" Type="http://schemas.openxmlformats.org/officeDocument/2006/relationships/image" Target="../media/image124.png"/></Relationships>
</file>

<file path=ppt/slides/_rels/slide16.xml.rels><?xml version="1.0" encoding="UTF-8" standalone="yes"?>
<Relationships xmlns="http://schemas.openxmlformats.org/package/2006/relationships"><Relationship Id="rId8" Type="http://schemas.openxmlformats.org/officeDocument/2006/relationships/chart" Target="../charts/chart17.xml"/><Relationship Id="rId3" Type="http://schemas.openxmlformats.org/officeDocument/2006/relationships/chart" Target="../charts/chart15.xml"/><Relationship Id="rId7" Type="http://schemas.openxmlformats.org/officeDocument/2006/relationships/chart" Target="../charts/chart16.xml"/><Relationship Id="rId2" Type="http://schemas.openxmlformats.org/officeDocument/2006/relationships/slideLayout" Target="../slideLayouts/slideLayout12.xml"/><Relationship Id="rId1" Type="http://schemas.openxmlformats.org/officeDocument/2006/relationships/tags" Target="../tags/tag19.xml"/><Relationship Id="rId6" Type="http://schemas.openxmlformats.org/officeDocument/2006/relationships/image" Target="../media/image32.png"/><Relationship Id="rId5" Type="http://schemas.openxmlformats.org/officeDocument/2006/relationships/image" Target="../media/image1.emf"/><Relationship Id="rId10" Type="http://schemas.openxmlformats.org/officeDocument/2006/relationships/chart" Target="../charts/chart19.xml"/><Relationship Id="rId4" Type="http://schemas.openxmlformats.org/officeDocument/2006/relationships/oleObject" Target="../embeddings/oleObject17.bin"/><Relationship Id="rId9" Type="http://schemas.openxmlformats.org/officeDocument/2006/relationships/chart" Target="../charts/chart18.xml"/></Relationships>
</file>

<file path=ppt/slides/_rels/slide17.xml.rels><?xml version="1.0" encoding="UTF-8" standalone="yes"?>
<Relationships xmlns="http://schemas.openxmlformats.org/package/2006/relationships"><Relationship Id="rId8" Type="http://schemas.openxmlformats.org/officeDocument/2006/relationships/chart" Target="../charts/chart22.xml"/><Relationship Id="rId3" Type="http://schemas.openxmlformats.org/officeDocument/2006/relationships/oleObject" Target="../embeddings/oleObject18.bin"/><Relationship Id="rId7" Type="http://schemas.openxmlformats.org/officeDocument/2006/relationships/chart" Target="../charts/chart21.xml"/><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chart" Target="../charts/chart20.xml"/><Relationship Id="rId5" Type="http://schemas.openxmlformats.org/officeDocument/2006/relationships/image" Target="../media/image32.png"/><Relationship Id="rId4" Type="http://schemas.openxmlformats.org/officeDocument/2006/relationships/image" Target="../media/image1.emf"/><Relationship Id="rId9" Type="http://schemas.openxmlformats.org/officeDocument/2006/relationships/chart" Target="../charts/char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notesSlide" Target="../notesSlides/notesSlide2.xml"/><Relationship Id="rId21" Type="http://schemas.openxmlformats.org/officeDocument/2006/relationships/image" Target="../media/image20.png"/><Relationship Id="rId34"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2.png"/><Relationship Id="rId2" Type="http://schemas.openxmlformats.org/officeDocument/2006/relationships/slideLayout" Target="../slideLayouts/slideLayout7.xml"/><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tags" Target="../tags/tag6.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32" Type="http://schemas.openxmlformats.org/officeDocument/2006/relationships/image" Target="../media/image31.png"/><Relationship Id="rId5" Type="http://schemas.openxmlformats.org/officeDocument/2006/relationships/image" Target="../media/image1.emf"/><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oleObject" Target="../embeddings/oleObject5.bin"/><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3.png"/><Relationship Id="rId8" Type="http://schemas.openxmlformats.org/officeDocument/2006/relationships/image" Target="../media/image7.sv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18" Type="http://schemas.openxmlformats.org/officeDocument/2006/relationships/image" Target="../media/image4.png"/><Relationship Id="rId3" Type="http://schemas.openxmlformats.org/officeDocument/2006/relationships/notesSlide" Target="../notesSlides/notesSlide3.xml"/><Relationship Id="rId7" Type="http://schemas.openxmlformats.org/officeDocument/2006/relationships/chart" Target="../charts/chart1.xml"/><Relationship Id="rId12" Type="http://schemas.openxmlformats.org/officeDocument/2006/relationships/image" Target="../media/image37.png"/><Relationship Id="rId17" Type="http://schemas.openxmlformats.org/officeDocument/2006/relationships/image" Target="../media/image32.png"/><Relationship Id="rId2" Type="http://schemas.openxmlformats.org/officeDocument/2006/relationships/slideLayout" Target="../slideLayouts/slideLayout7.xml"/><Relationship Id="rId16" Type="http://schemas.openxmlformats.org/officeDocument/2006/relationships/image" Target="../media/image21.png"/><Relationship Id="rId1" Type="http://schemas.openxmlformats.org/officeDocument/2006/relationships/tags" Target="../tags/tag7.xml"/><Relationship Id="rId6" Type="http://schemas.openxmlformats.org/officeDocument/2006/relationships/image" Target="../media/image5.png"/><Relationship Id="rId11" Type="http://schemas.openxmlformats.org/officeDocument/2006/relationships/image" Target="../media/image36.png"/><Relationship Id="rId5" Type="http://schemas.openxmlformats.org/officeDocument/2006/relationships/image" Target="../media/image1.emf"/><Relationship Id="rId15" Type="http://schemas.openxmlformats.org/officeDocument/2006/relationships/image" Target="../media/image11.png"/><Relationship Id="rId10" Type="http://schemas.openxmlformats.org/officeDocument/2006/relationships/image" Target="../media/image35.png"/><Relationship Id="rId19" Type="http://schemas.openxmlformats.org/officeDocument/2006/relationships/chart" Target="../charts/chart2.xml"/><Relationship Id="rId4" Type="http://schemas.openxmlformats.org/officeDocument/2006/relationships/oleObject" Target="../embeddings/oleObject6.bin"/><Relationship Id="rId9" Type="http://schemas.openxmlformats.org/officeDocument/2006/relationships/image" Target="../media/image13.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chart" Target="../charts/chart5.xml"/><Relationship Id="rId3" Type="http://schemas.openxmlformats.org/officeDocument/2006/relationships/notesSlide" Target="../notesSlides/notesSlide4.xml"/><Relationship Id="rId7" Type="http://schemas.openxmlformats.org/officeDocument/2006/relationships/image" Target="../media/image39.png"/><Relationship Id="rId12" Type="http://schemas.openxmlformats.org/officeDocument/2006/relationships/chart" Target="../charts/chart4.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5.png"/><Relationship Id="rId11" Type="http://schemas.openxmlformats.org/officeDocument/2006/relationships/image" Target="../media/image4.png"/><Relationship Id="rId5" Type="http://schemas.openxmlformats.org/officeDocument/2006/relationships/image" Target="../media/image1.emf"/><Relationship Id="rId10" Type="http://schemas.openxmlformats.org/officeDocument/2006/relationships/image" Target="../media/image32.png"/><Relationship Id="rId4" Type="http://schemas.openxmlformats.org/officeDocument/2006/relationships/oleObject" Target="../embeddings/oleObject6.bin"/><Relationship Id="rId9" Type="http://schemas.openxmlformats.org/officeDocument/2006/relationships/chart" Target="../charts/chart3.xml"/><Relationship Id="rId14" Type="http://schemas.openxmlformats.org/officeDocument/2006/relationships/chart" Target="../charts/chart6.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oleObject" Target="../embeddings/oleObject7.bin"/><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1.emf"/><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18" Type="http://schemas.openxmlformats.org/officeDocument/2006/relationships/image" Target="../media/image54.png"/><Relationship Id="rId3" Type="http://schemas.openxmlformats.org/officeDocument/2006/relationships/oleObject" Target="../embeddings/oleObject8.bin"/><Relationship Id="rId21" Type="http://schemas.openxmlformats.org/officeDocument/2006/relationships/image" Target="../media/image4.png"/><Relationship Id="rId7" Type="http://schemas.openxmlformats.org/officeDocument/2006/relationships/image" Target="../media/image43.svg"/><Relationship Id="rId12" Type="http://schemas.openxmlformats.org/officeDocument/2006/relationships/image" Target="../media/image48.png"/><Relationship Id="rId17" Type="http://schemas.openxmlformats.org/officeDocument/2006/relationships/image" Target="../media/image53.svg"/><Relationship Id="rId2" Type="http://schemas.openxmlformats.org/officeDocument/2006/relationships/slideLayout" Target="../slideLayouts/slideLayout7.xml"/><Relationship Id="rId16" Type="http://schemas.openxmlformats.org/officeDocument/2006/relationships/image" Target="../media/image52.png"/><Relationship Id="rId20" Type="http://schemas.openxmlformats.org/officeDocument/2006/relationships/image" Target="../media/image32.png"/><Relationship Id="rId1" Type="http://schemas.openxmlformats.org/officeDocument/2006/relationships/tags" Target="../tags/tag10.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5.png"/><Relationship Id="rId15" Type="http://schemas.openxmlformats.org/officeDocument/2006/relationships/image" Target="../media/image51.svg"/><Relationship Id="rId10" Type="http://schemas.openxmlformats.org/officeDocument/2006/relationships/image" Target="../media/image46.png"/><Relationship Id="rId19" Type="http://schemas.openxmlformats.org/officeDocument/2006/relationships/image" Target="../media/image55.svg"/><Relationship Id="rId4" Type="http://schemas.openxmlformats.org/officeDocument/2006/relationships/image" Target="../media/image1.emf"/><Relationship Id="rId9" Type="http://schemas.openxmlformats.org/officeDocument/2006/relationships/image" Target="../media/image45.svg"/><Relationship Id="rId14" Type="http://schemas.openxmlformats.org/officeDocument/2006/relationships/image" Target="../media/image50.png"/></Relationships>
</file>

<file path=ppt/slides/_rels/slide8.xml.rels><?xml version="1.0" encoding="UTF-8" standalone="yes"?>
<Relationships xmlns="http://schemas.openxmlformats.org/package/2006/relationships"><Relationship Id="rId13" Type="http://schemas.openxmlformats.org/officeDocument/2006/relationships/image" Target="../media/image60.png"/><Relationship Id="rId18" Type="http://schemas.openxmlformats.org/officeDocument/2006/relationships/image" Target="../media/image24.png"/><Relationship Id="rId26" Type="http://schemas.openxmlformats.org/officeDocument/2006/relationships/image" Target="../media/image68.png"/><Relationship Id="rId21" Type="http://schemas.openxmlformats.org/officeDocument/2006/relationships/image" Target="../media/image21.png"/><Relationship Id="rId34" Type="http://schemas.openxmlformats.org/officeDocument/2006/relationships/image" Target="../media/image18.png"/><Relationship Id="rId7" Type="http://schemas.openxmlformats.org/officeDocument/2006/relationships/image" Target="../media/image5.png"/><Relationship Id="rId12" Type="http://schemas.openxmlformats.org/officeDocument/2006/relationships/image" Target="../media/image20.png"/><Relationship Id="rId17" Type="http://schemas.openxmlformats.org/officeDocument/2006/relationships/image" Target="../media/image64.svg"/><Relationship Id="rId25" Type="http://schemas.openxmlformats.org/officeDocument/2006/relationships/image" Target="../media/image4.png"/><Relationship Id="rId33" Type="http://schemas.openxmlformats.org/officeDocument/2006/relationships/image" Target="../media/image17.png"/><Relationship Id="rId2" Type="http://schemas.openxmlformats.org/officeDocument/2006/relationships/slideLayout" Target="../slideLayouts/slideLayout7.xml"/><Relationship Id="rId16" Type="http://schemas.openxmlformats.org/officeDocument/2006/relationships/image" Target="../media/image63.png"/><Relationship Id="rId20" Type="http://schemas.openxmlformats.org/officeDocument/2006/relationships/image" Target="../media/image22.png"/><Relationship Id="rId29" Type="http://schemas.openxmlformats.org/officeDocument/2006/relationships/image" Target="../media/image71.png"/><Relationship Id="rId1" Type="http://schemas.openxmlformats.org/officeDocument/2006/relationships/tags" Target="../tags/tag11.xml"/><Relationship Id="rId6" Type="http://schemas.openxmlformats.org/officeDocument/2006/relationships/image" Target="../media/image56.png"/><Relationship Id="rId11" Type="http://schemas.openxmlformats.org/officeDocument/2006/relationships/image" Target="../media/image11.png"/><Relationship Id="rId24" Type="http://schemas.openxmlformats.org/officeDocument/2006/relationships/image" Target="../media/image32.png"/><Relationship Id="rId32" Type="http://schemas.openxmlformats.org/officeDocument/2006/relationships/image" Target="../media/image16.png"/><Relationship Id="rId37" Type="http://schemas.openxmlformats.org/officeDocument/2006/relationships/image" Target="../media/image13.png"/><Relationship Id="rId5" Type="http://schemas.openxmlformats.org/officeDocument/2006/relationships/image" Target="../media/image1.emf"/><Relationship Id="rId15" Type="http://schemas.openxmlformats.org/officeDocument/2006/relationships/image" Target="../media/image62.png"/><Relationship Id="rId23" Type="http://schemas.openxmlformats.org/officeDocument/2006/relationships/image" Target="../media/image67.svg"/><Relationship Id="rId28" Type="http://schemas.openxmlformats.org/officeDocument/2006/relationships/image" Target="../media/image70.png"/><Relationship Id="rId36" Type="http://schemas.openxmlformats.org/officeDocument/2006/relationships/image" Target="../media/image14.png"/><Relationship Id="rId10" Type="http://schemas.openxmlformats.org/officeDocument/2006/relationships/image" Target="../media/image59.svg"/><Relationship Id="rId19" Type="http://schemas.openxmlformats.org/officeDocument/2006/relationships/image" Target="../media/image65.png"/><Relationship Id="rId31" Type="http://schemas.openxmlformats.org/officeDocument/2006/relationships/image" Target="../media/image35.png"/><Relationship Id="rId4" Type="http://schemas.openxmlformats.org/officeDocument/2006/relationships/oleObject" Target="../embeddings/oleObject9.bin"/><Relationship Id="rId9" Type="http://schemas.openxmlformats.org/officeDocument/2006/relationships/image" Target="../media/image58.png"/><Relationship Id="rId14" Type="http://schemas.openxmlformats.org/officeDocument/2006/relationships/image" Target="../media/image61.png"/><Relationship Id="rId22" Type="http://schemas.openxmlformats.org/officeDocument/2006/relationships/image" Target="../media/image66.png"/><Relationship Id="rId27" Type="http://schemas.openxmlformats.org/officeDocument/2006/relationships/image" Target="../media/image69.svg"/><Relationship Id="rId30" Type="http://schemas.openxmlformats.org/officeDocument/2006/relationships/image" Target="../media/image72.svg"/><Relationship Id="rId35" Type="http://schemas.openxmlformats.org/officeDocument/2006/relationships/image" Target="../media/image15.png"/><Relationship Id="rId8" Type="http://schemas.openxmlformats.org/officeDocument/2006/relationships/image" Target="../media/image57.png"/><Relationship Id="rId3"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8.png"/><Relationship Id="rId18" Type="http://schemas.openxmlformats.org/officeDocument/2006/relationships/chart" Target="../charts/chart8.xml"/><Relationship Id="rId3" Type="http://schemas.openxmlformats.org/officeDocument/2006/relationships/notesSlide" Target="../notesSlides/notesSlide6.xml"/><Relationship Id="rId7" Type="http://schemas.openxmlformats.org/officeDocument/2006/relationships/image" Target="../media/image73.png"/><Relationship Id="rId12" Type="http://schemas.openxmlformats.org/officeDocument/2006/relationships/image" Target="../media/image77.png"/><Relationship Id="rId17" Type="http://schemas.openxmlformats.org/officeDocument/2006/relationships/chart" Target="../charts/chart7.xml"/><Relationship Id="rId2" Type="http://schemas.openxmlformats.org/officeDocument/2006/relationships/slideLayout" Target="../slideLayouts/slideLayout7.xml"/><Relationship Id="rId16" Type="http://schemas.openxmlformats.org/officeDocument/2006/relationships/image" Target="../media/image21.png"/><Relationship Id="rId1" Type="http://schemas.openxmlformats.org/officeDocument/2006/relationships/tags" Target="../tags/tag12.xml"/><Relationship Id="rId6" Type="http://schemas.openxmlformats.org/officeDocument/2006/relationships/image" Target="../media/image5.png"/><Relationship Id="rId11" Type="http://schemas.openxmlformats.org/officeDocument/2006/relationships/image" Target="../media/image76.png"/><Relationship Id="rId5" Type="http://schemas.openxmlformats.org/officeDocument/2006/relationships/image" Target="../media/image1.emf"/><Relationship Id="rId15" Type="http://schemas.openxmlformats.org/officeDocument/2006/relationships/image" Target="../media/image80.png"/><Relationship Id="rId10" Type="http://schemas.openxmlformats.org/officeDocument/2006/relationships/image" Target="../media/image75.png"/><Relationship Id="rId4" Type="http://schemas.openxmlformats.org/officeDocument/2006/relationships/oleObject" Target="../embeddings/oleObject10.bin"/><Relationship Id="rId9" Type="http://schemas.openxmlformats.org/officeDocument/2006/relationships/image" Target="../media/image32.png"/><Relationship Id="rId14"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7" name="Imagen 6" descr="Un barco en el agua&#10;&#10;Descripción generada automáticamente">
            <a:extLst>
              <a:ext uri="{FF2B5EF4-FFF2-40B4-BE49-F238E27FC236}">
                <a16:creationId xmlns:a16="http://schemas.microsoft.com/office/drawing/2014/main" id="{DC4EF5DB-B499-D795-9B48-1204F181C8BB}"/>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t="5883" b="5883"/>
          <a:stretch/>
        </p:blipFill>
        <p:spPr>
          <a:xfrm>
            <a:off x="-812800" y="-118817"/>
            <a:ext cx="13817600" cy="6858001"/>
          </a:xfrm>
          <a:prstGeom prst="rect">
            <a:avLst/>
          </a:prstGeom>
        </p:spPr>
      </p:pic>
      <p:pic>
        <p:nvPicPr>
          <p:cNvPr id="488" name="Google Shape;488;p23"/>
          <p:cNvPicPr preferRelativeResize="0"/>
          <p:nvPr/>
        </p:nvPicPr>
        <p:blipFill>
          <a:blip r:embed="rId5">
            <a:alphaModFix/>
          </a:blip>
          <a:stretch>
            <a:fillRect/>
          </a:stretch>
        </p:blipFill>
        <p:spPr>
          <a:xfrm>
            <a:off x="1509524" y="2118614"/>
            <a:ext cx="3442616" cy="1750084"/>
          </a:xfrm>
          <a:prstGeom prst="rect">
            <a:avLst/>
          </a:prstGeom>
          <a:noFill/>
          <a:ln>
            <a:noFill/>
          </a:ln>
        </p:spPr>
      </p:pic>
      <p:sp>
        <p:nvSpPr>
          <p:cNvPr id="489" name="Google Shape;489;p23"/>
          <p:cNvSpPr txBox="1"/>
          <p:nvPr/>
        </p:nvSpPr>
        <p:spPr>
          <a:xfrm>
            <a:off x="5953104" y="2694631"/>
            <a:ext cx="6492276" cy="615553"/>
          </a:xfrm>
          <a:prstGeom prst="rect">
            <a:avLst/>
          </a:prstGeom>
          <a:noFill/>
          <a:ln>
            <a:noFill/>
          </a:ln>
        </p:spPr>
        <p:txBody>
          <a:bodyPr spcFirstLastPara="1" wrap="square" lIns="0" tIns="0" rIns="0" bIns="0" anchor="t" anchorCtr="0">
            <a:spAutoFit/>
          </a:bodyPr>
          <a:lstStyle/>
          <a:p>
            <a:r>
              <a:rPr lang="es" sz="4000" b="1">
                <a:solidFill>
                  <a:schemeClr val="lt1"/>
                </a:solidFill>
                <a:latin typeface="Mulish"/>
                <a:ea typeface="Mulish"/>
                <a:cs typeface="Mulish"/>
                <a:sym typeface="Mulish"/>
              </a:rPr>
              <a:t>COMPANY OVERVIEW</a:t>
            </a:r>
          </a:p>
        </p:txBody>
      </p:sp>
      <p:sp>
        <p:nvSpPr>
          <p:cNvPr id="2" name="Google Shape;489;p23">
            <a:extLst>
              <a:ext uri="{FF2B5EF4-FFF2-40B4-BE49-F238E27FC236}">
                <a16:creationId xmlns:a16="http://schemas.microsoft.com/office/drawing/2014/main" id="{F3CF9D84-496B-55AD-95AA-16CB909E2889}"/>
              </a:ext>
            </a:extLst>
          </p:cNvPr>
          <p:cNvSpPr txBox="1"/>
          <p:nvPr/>
        </p:nvSpPr>
        <p:spPr>
          <a:xfrm>
            <a:off x="5953104" y="3314700"/>
            <a:ext cx="5938982" cy="553998"/>
          </a:xfrm>
          <a:prstGeom prst="rect">
            <a:avLst/>
          </a:prstGeom>
          <a:noFill/>
          <a:ln>
            <a:noFill/>
          </a:ln>
        </p:spPr>
        <p:txBody>
          <a:bodyPr spcFirstLastPara="1" wrap="square" lIns="0" tIns="0" rIns="0" bIns="0" anchor="t" anchorCtr="0">
            <a:spAutoFit/>
          </a:bodyPr>
          <a:lstStyle/>
          <a:p>
            <a:r>
              <a:rPr lang="es" sz="3600" b="1">
                <a:solidFill>
                  <a:schemeClr val="lt1"/>
                </a:solidFill>
                <a:latin typeface="Mulish"/>
                <a:ea typeface="Mulish"/>
                <a:cs typeface="Mulish"/>
                <a:sym typeface="Mulish"/>
              </a:rPr>
              <a:t>December 2024</a:t>
            </a:r>
          </a:p>
        </p:txBody>
      </p:sp>
      <p:cxnSp>
        <p:nvCxnSpPr>
          <p:cNvPr id="9" name="Conector recto 8">
            <a:extLst>
              <a:ext uri="{FF2B5EF4-FFF2-40B4-BE49-F238E27FC236}">
                <a16:creationId xmlns:a16="http://schemas.microsoft.com/office/drawing/2014/main" id="{B439A7A5-513A-34BB-FD4C-25FE5ADD33E5}"/>
              </a:ext>
            </a:extLst>
          </p:cNvPr>
          <p:cNvCxnSpPr/>
          <p:nvPr/>
        </p:nvCxnSpPr>
        <p:spPr>
          <a:xfrm>
            <a:off x="5399809" y="2069279"/>
            <a:ext cx="0" cy="222143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5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E8660-70D5-86B0-519B-DDDF4A6E09D8}"/>
            </a:ext>
          </a:extLst>
        </p:cNvPr>
        <p:cNvGrpSpPr/>
        <p:nvPr/>
      </p:nvGrpSpPr>
      <p:grpSpPr>
        <a:xfrm>
          <a:off x="0" y="0"/>
          <a:ext cx="0" cy="0"/>
          <a:chOff x="0" y="0"/>
          <a:chExt cx="0" cy="0"/>
        </a:xfrm>
      </p:grpSpPr>
      <p:graphicFrame>
        <p:nvGraphicFramePr>
          <p:cNvPr id="56" name="think-cell data - do not delete" hidden="1">
            <a:extLst>
              <a:ext uri="{FF2B5EF4-FFF2-40B4-BE49-F238E27FC236}">
                <a16:creationId xmlns:a16="http://schemas.microsoft.com/office/drawing/2014/main" id="{2335EB40-1E47-3570-311D-2881242617D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3" imgW="405" imgH="405" progId="TCLayout.ActiveDocument.1">
                  <p:embed/>
                </p:oleObj>
              </mc:Choice>
              <mc:Fallback>
                <p:oleObj name="Diapositiva de think-cell" r:id="rId3" imgW="405" imgH="405" progId="TCLayout.ActiveDocument.1">
                  <p:embed/>
                  <p:pic>
                    <p:nvPicPr>
                      <p:cNvPr id="56" name="think-cell data - do not delete" hidden="1">
                        <a:extLst>
                          <a:ext uri="{FF2B5EF4-FFF2-40B4-BE49-F238E27FC236}">
                            <a16:creationId xmlns:a16="http://schemas.microsoft.com/office/drawing/2014/main" id="{2335EB40-1E47-3570-311D-2881242617D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Imagen 2">
            <a:extLst>
              <a:ext uri="{FF2B5EF4-FFF2-40B4-BE49-F238E27FC236}">
                <a16:creationId xmlns:a16="http://schemas.microsoft.com/office/drawing/2014/main" id="{1A9A56E9-9204-6DBC-422D-1639AEBD6F23}"/>
              </a:ext>
            </a:extLst>
          </p:cNvPr>
          <p:cNvPicPr>
            <a:picLocks noChangeAspect="1"/>
          </p:cNvPicPr>
          <p:nvPr/>
        </p:nvPicPr>
        <p:blipFill>
          <a:blip r:embed="rId5"/>
          <a:stretch>
            <a:fillRect/>
          </a:stretch>
        </p:blipFill>
        <p:spPr>
          <a:xfrm>
            <a:off x="-45172" y="-3065"/>
            <a:ext cx="984607" cy="6861065"/>
          </a:xfrm>
          <a:prstGeom prst="rect">
            <a:avLst/>
          </a:prstGeom>
        </p:spPr>
      </p:pic>
      <p:sp>
        <p:nvSpPr>
          <p:cNvPr id="8" name="CuadroTexto 7">
            <a:extLst>
              <a:ext uri="{FF2B5EF4-FFF2-40B4-BE49-F238E27FC236}">
                <a16:creationId xmlns:a16="http://schemas.microsoft.com/office/drawing/2014/main" id="{491C2397-8947-F51C-C971-78F87C5F0991}"/>
              </a:ext>
            </a:extLst>
          </p:cNvPr>
          <p:cNvSpPr txBox="1"/>
          <p:nvPr/>
        </p:nvSpPr>
        <p:spPr>
          <a:xfrm>
            <a:off x="158865" y="6523957"/>
            <a:ext cx="281275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lumMod val="65000"/>
                  </a:schemeClr>
                </a:solidFill>
                <a:effectLst/>
                <a:uLnTx/>
                <a:uFillTx/>
                <a:latin typeface="Mulish"/>
              </a:rPr>
              <a:t>COMPANY OVERVIEW | </a:t>
            </a:r>
            <a:r>
              <a:rPr lang="es-ES" sz="1200">
                <a:solidFill>
                  <a:schemeClr val="bg1">
                    <a:lumMod val="65000"/>
                  </a:schemeClr>
                </a:solidFill>
                <a:latin typeface="Mulish"/>
              </a:rPr>
              <a:t>DECE</a:t>
            </a:r>
            <a:r>
              <a:rPr kumimoji="0" lang="es-ES" sz="1200" b="0" i="0" u="none" strike="noStrike" kern="1200" cap="none" spc="0" normalizeH="0" baseline="0" noProof="0">
                <a:ln>
                  <a:noFill/>
                </a:ln>
                <a:solidFill>
                  <a:schemeClr val="bg1">
                    <a:lumMod val="65000"/>
                  </a:schemeClr>
                </a:solidFill>
                <a:effectLst/>
                <a:uLnTx/>
                <a:uFillTx/>
                <a:latin typeface="Mulish"/>
              </a:rPr>
              <a:t>EMBER 2024</a:t>
            </a:r>
          </a:p>
        </p:txBody>
      </p:sp>
      <p:grpSp>
        <p:nvGrpSpPr>
          <p:cNvPr id="69" name="Grupo 68">
            <a:extLst>
              <a:ext uri="{FF2B5EF4-FFF2-40B4-BE49-F238E27FC236}">
                <a16:creationId xmlns:a16="http://schemas.microsoft.com/office/drawing/2014/main" id="{B948C18D-2FE1-7817-B391-407DD463126A}"/>
              </a:ext>
            </a:extLst>
          </p:cNvPr>
          <p:cNvGrpSpPr/>
          <p:nvPr/>
        </p:nvGrpSpPr>
        <p:grpSpPr>
          <a:xfrm>
            <a:off x="607537" y="195543"/>
            <a:ext cx="7153338" cy="193014"/>
            <a:chOff x="748030" y="5789099"/>
            <a:chExt cx="6466765" cy="252000"/>
          </a:xfrm>
        </p:grpSpPr>
        <p:sp>
          <p:nvSpPr>
            <p:cNvPr id="70" name="Rectángulo 69">
              <a:extLst>
                <a:ext uri="{FF2B5EF4-FFF2-40B4-BE49-F238E27FC236}">
                  <a16:creationId xmlns:a16="http://schemas.microsoft.com/office/drawing/2014/main" id="{BFB4B4D6-FA45-F771-29B2-3D7A373152B2}"/>
                </a:ext>
              </a:extLst>
            </p:cNvPr>
            <p:cNvSpPr/>
            <p:nvPr/>
          </p:nvSpPr>
          <p:spPr>
            <a:xfrm>
              <a:off x="748030"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b="1">
                  <a:solidFill>
                    <a:schemeClr val="bg1"/>
                  </a:solidFill>
                </a:rPr>
                <a:t>DISCLAIMER</a:t>
              </a:r>
            </a:p>
          </p:txBody>
        </p:sp>
        <p:sp>
          <p:nvSpPr>
            <p:cNvPr id="71" name="Rectángulo 70">
              <a:extLst>
                <a:ext uri="{FF2B5EF4-FFF2-40B4-BE49-F238E27FC236}">
                  <a16:creationId xmlns:a16="http://schemas.microsoft.com/office/drawing/2014/main" id="{2B0C9B84-F287-CF2B-20BF-11A4436ED772}"/>
                </a:ext>
              </a:extLst>
            </p:cNvPr>
            <p:cNvSpPr/>
            <p:nvPr/>
          </p:nvSpPr>
          <p:spPr>
            <a:xfrm>
              <a:off x="1839783"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ONE PAGER</a:t>
              </a:r>
            </a:p>
          </p:txBody>
        </p:sp>
        <p:sp>
          <p:nvSpPr>
            <p:cNvPr id="72" name="Rectángulo 71">
              <a:extLst>
                <a:ext uri="{FF2B5EF4-FFF2-40B4-BE49-F238E27FC236}">
                  <a16:creationId xmlns:a16="http://schemas.microsoft.com/office/drawing/2014/main" id="{C3A2A456-9D06-75BC-4CFA-00218A21CBED}"/>
                </a:ext>
              </a:extLst>
            </p:cNvPr>
            <p:cNvSpPr/>
            <p:nvPr/>
          </p:nvSpPr>
          <p:spPr>
            <a:xfrm>
              <a:off x="2931536"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GENERAL OVERVIEW</a:t>
              </a:r>
            </a:p>
          </p:txBody>
        </p:sp>
        <p:sp>
          <p:nvSpPr>
            <p:cNvPr id="74" name="Rectángulo 73">
              <a:extLst>
                <a:ext uri="{FF2B5EF4-FFF2-40B4-BE49-F238E27FC236}">
                  <a16:creationId xmlns:a16="http://schemas.microsoft.com/office/drawing/2014/main" id="{910C0E3B-8FA7-9FA8-B70E-4D174F377083}"/>
                </a:ext>
              </a:extLst>
            </p:cNvPr>
            <p:cNvSpPr/>
            <p:nvPr/>
          </p:nvSpPr>
          <p:spPr>
            <a:xfrm>
              <a:off x="6206795"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800"/>
                <a:t>FINANCIAL OVERVIEW</a:t>
              </a:r>
              <a:endParaRPr lang="es-ES_tradnl" sz="800">
                <a:solidFill>
                  <a:schemeClr val="bg1"/>
                </a:solidFill>
              </a:endParaRPr>
            </a:p>
          </p:txBody>
        </p:sp>
        <p:sp>
          <p:nvSpPr>
            <p:cNvPr id="75" name="Rectángulo 74">
              <a:extLst>
                <a:ext uri="{FF2B5EF4-FFF2-40B4-BE49-F238E27FC236}">
                  <a16:creationId xmlns:a16="http://schemas.microsoft.com/office/drawing/2014/main" id="{CC7BB800-0AA3-C8F7-4483-33105FE62387}"/>
                </a:ext>
              </a:extLst>
            </p:cNvPr>
            <p:cNvSpPr/>
            <p:nvPr/>
          </p:nvSpPr>
          <p:spPr>
            <a:xfrm>
              <a:off x="5115042" y="5789099"/>
              <a:ext cx="1008000" cy="252000"/>
            </a:xfrm>
            <a:prstGeom prst="rect">
              <a:avLst/>
            </a:prstGeom>
            <a:solidFill>
              <a:srgbClr val="E52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800">
                  <a:solidFill>
                    <a:schemeClr val="bg1"/>
                  </a:solidFill>
                </a:rPr>
                <a:t>CORE BUSINESSES</a:t>
              </a:r>
              <a:endParaRPr lang="es-ES_tradnl" sz="800">
                <a:solidFill>
                  <a:schemeClr val="bg1"/>
                </a:solidFill>
              </a:endParaRPr>
            </a:p>
          </p:txBody>
        </p:sp>
        <p:sp>
          <p:nvSpPr>
            <p:cNvPr id="76" name="Rectángulo 75">
              <a:extLst>
                <a:ext uri="{FF2B5EF4-FFF2-40B4-BE49-F238E27FC236}">
                  <a16:creationId xmlns:a16="http://schemas.microsoft.com/office/drawing/2014/main" id="{950E5AF7-1234-8AB7-4BF8-4A76C7AE0897}"/>
                </a:ext>
              </a:extLst>
            </p:cNvPr>
            <p:cNvSpPr/>
            <p:nvPr/>
          </p:nvSpPr>
          <p:spPr>
            <a:xfrm>
              <a:off x="4023289"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STRENGHTS</a:t>
              </a:r>
            </a:p>
          </p:txBody>
        </p:sp>
      </p:grpSp>
      <p:sp>
        <p:nvSpPr>
          <p:cNvPr id="67" name="Título 3">
            <a:extLst>
              <a:ext uri="{FF2B5EF4-FFF2-40B4-BE49-F238E27FC236}">
                <a16:creationId xmlns:a16="http://schemas.microsoft.com/office/drawing/2014/main" id="{C0C08C65-06D9-A8AE-6EC9-F3E9CEC33436}"/>
              </a:ext>
            </a:extLst>
          </p:cNvPr>
          <p:cNvSpPr txBox="1">
            <a:spLocks/>
          </p:cNvSpPr>
          <p:nvPr/>
        </p:nvSpPr>
        <p:spPr>
          <a:xfrm>
            <a:off x="153595" y="626979"/>
            <a:ext cx="3621115" cy="5289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2800">
                <a:solidFill>
                  <a:schemeClr val="bg1"/>
                </a:solidFill>
                <a:latin typeface="Mulish"/>
              </a:rPr>
              <a:t>CMC </a:t>
            </a:r>
            <a:r>
              <a:rPr lang="es-CL" sz="2800">
                <a:latin typeface="Mulish"/>
              </a:rPr>
              <a:t>VESSELS</a:t>
            </a:r>
          </a:p>
        </p:txBody>
      </p:sp>
      <p:sp>
        <p:nvSpPr>
          <p:cNvPr id="79" name="Rectángulo 78">
            <a:extLst>
              <a:ext uri="{FF2B5EF4-FFF2-40B4-BE49-F238E27FC236}">
                <a16:creationId xmlns:a16="http://schemas.microsoft.com/office/drawing/2014/main" id="{75A2C265-D8DA-68EC-E0FA-FCD317E85C0A}"/>
              </a:ext>
            </a:extLst>
          </p:cNvPr>
          <p:cNvSpPr/>
          <p:nvPr/>
        </p:nvSpPr>
        <p:spPr>
          <a:xfrm>
            <a:off x="264385" y="1059718"/>
            <a:ext cx="982901" cy="45719"/>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 name="Grupo 1">
            <a:extLst>
              <a:ext uri="{FF2B5EF4-FFF2-40B4-BE49-F238E27FC236}">
                <a16:creationId xmlns:a16="http://schemas.microsoft.com/office/drawing/2014/main" id="{D1FF11FC-C529-595A-62D0-825C9BAD2DD5}"/>
              </a:ext>
            </a:extLst>
          </p:cNvPr>
          <p:cNvGrpSpPr/>
          <p:nvPr/>
        </p:nvGrpSpPr>
        <p:grpSpPr>
          <a:xfrm>
            <a:off x="950025" y="901482"/>
            <a:ext cx="10948166" cy="5496391"/>
            <a:chOff x="909313" y="781912"/>
            <a:chExt cx="10948166" cy="5496391"/>
          </a:xfrm>
        </p:grpSpPr>
        <p:cxnSp>
          <p:nvCxnSpPr>
            <p:cNvPr id="4" name="Conector recto 3">
              <a:extLst>
                <a:ext uri="{FF2B5EF4-FFF2-40B4-BE49-F238E27FC236}">
                  <a16:creationId xmlns:a16="http://schemas.microsoft.com/office/drawing/2014/main" id="{4F0FAA1C-5C97-CCB5-1257-ECEDC37F935B}"/>
                </a:ext>
              </a:extLst>
            </p:cNvPr>
            <p:cNvCxnSpPr>
              <a:cxnSpLocks/>
            </p:cNvCxnSpPr>
            <p:nvPr/>
          </p:nvCxnSpPr>
          <p:spPr>
            <a:xfrm>
              <a:off x="9547488" y="4909545"/>
              <a:ext cx="2051444" cy="0"/>
            </a:xfrm>
            <a:prstGeom prst="line">
              <a:avLst/>
            </a:prstGeom>
            <a:ln w="0">
              <a:solidFill>
                <a:srgbClr val="003D6A"/>
              </a:solidFill>
            </a:ln>
          </p:spPr>
          <p:style>
            <a:lnRef idx="1">
              <a:schemeClr val="accent1"/>
            </a:lnRef>
            <a:fillRef idx="0">
              <a:schemeClr val="accent1"/>
            </a:fillRef>
            <a:effectRef idx="0">
              <a:schemeClr val="accent1"/>
            </a:effectRef>
            <a:fontRef idx="minor">
              <a:schemeClr val="tx1"/>
            </a:fontRef>
          </p:style>
        </p:cxnSp>
        <p:grpSp>
          <p:nvGrpSpPr>
            <p:cNvPr id="5" name="Grupo 4">
              <a:extLst>
                <a:ext uri="{FF2B5EF4-FFF2-40B4-BE49-F238E27FC236}">
                  <a16:creationId xmlns:a16="http://schemas.microsoft.com/office/drawing/2014/main" id="{BB03223C-A977-E379-BF41-5237DF6AD12C}"/>
                </a:ext>
              </a:extLst>
            </p:cNvPr>
            <p:cNvGrpSpPr/>
            <p:nvPr/>
          </p:nvGrpSpPr>
          <p:grpSpPr>
            <a:xfrm>
              <a:off x="909313" y="781912"/>
              <a:ext cx="10948166" cy="5496391"/>
              <a:chOff x="909313" y="781912"/>
              <a:chExt cx="10948166" cy="5496391"/>
            </a:xfrm>
          </p:grpSpPr>
          <p:cxnSp>
            <p:nvCxnSpPr>
              <p:cNvPr id="6" name="Conector recto 5">
                <a:extLst>
                  <a:ext uri="{FF2B5EF4-FFF2-40B4-BE49-F238E27FC236}">
                    <a16:creationId xmlns:a16="http://schemas.microsoft.com/office/drawing/2014/main" id="{837585A3-F611-F858-39F7-3C8A707E1B29}"/>
                  </a:ext>
                </a:extLst>
              </p:cNvPr>
              <p:cNvCxnSpPr>
                <a:cxnSpLocks/>
              </p:cNvCxnSpPr>
              <p:nvPr/>
            </p:nvCxnSpPr>
            <p:spPr>
              <a:xfrm>
                <a:off x="6931185" y="4909545"/>
                <a:ext cx="2148025" cy="0"/>
              </a:xfrm>
              <a:prstGeom prst="line">
                <a:avLst/>
              </a:prstGeom>
              <a:ln w="0">
                <a:solidFill>
                  <a:srgbClr val="003D6A"/>
                </a:solidFill>
              </a:ln>
            </p:spPr>
            <p:style>
              <a:lnRef idx="1">
                <a:schemeClr val="accent1"/>
              </a:lnRef>
              <a:fillRef idx="0">
                <a:schemeClr val="accent1"/>
              </a:fillRef>
              <a:effectRef idx="0">
                <a:schemeClr val="accent1"/>
              </a:effectRef>
              <a:fontRef idx="minor">
                <a:schemeClr val="tx1"/>
              </a:fontRef>
            </p:style>
          </p:cxnSp>
          <p:grpSp>
            <p:nvGrpSpPr>
              <p:cNvPr id="9" name="Grupo 8">
                <a:extLst>
                  <a:ext uri="{FF2B5EF4-FFF2-40B4-BE49-F238E27FC236}">
                    <a16:creationId xmlns:a16="http://schemas.microsoft.com/office/drawing/2014/main" id="{C1F1B741-BAA4-36FA-BEDB-40F5810E01AE}"/>
                  </a:ext>
                </a:extLst>
              </p:cNvPr>
              <p:cNvGrpSpPr/>
              <p:nvPr/>
            </p:nvGrpSpPr>
            <p:grpSpPr>
              <a:xfrm>
                <a:off x="909313" y="781912"/>
                <a:ext cx="10948166" cy="5496391"/>
                <a:chOff x="909313" y="781912"/>
                <a:chExt cx="10948166" cy="5496391"/>
              </a:xfrm>
            </p:grpSpPr>
            <p:grpSp>
              <p:nvGrpSpPr>
                <p:cNvPr id="10" name="Grupo 9">
                  <a:extLst>
                    <a:ext uri="{FF2B5EF4-FFF2-40B4-BE49-F238E27FC236}">
                      <a16:creationId xmlns:a16="http://schemas.microsoft.com/office/drawing/2014/main" id="{01752527-4B20-A3D0-69B8-2DE1B5A28A9F}"/>
                    </a:ext>
                  </a:extLst>
                </p:cNvPr>
                <p:cNvGrpSpPr/>
                <p:nvPr/>
              </p:nvGrpSpPr>
              <p:grpSpPr>
                <a:xfrm>
                  <a:off x="909313" y="781912"/>
                  <a:ext cx="10948166" cy="5496391"/>
                  <a:chOff x="1046664" y="769555"/>
                  <a:chExt cx="10948166" cy="5496391"/>
                </a:xfrm>
              </p:grpSpPr>
              <p:sp>
                <p:nvSpPr>
                  <p:cNvPr id="17" name="CuadroTexto 16">
                    <a:extLst>
                      <a:ext uri="{FF2B5EF4-FFF2-40B4-BE49-F238E27FC236}">
                        <a16:creationId xmlns:a16="http://schemas.microsoft.com/office/drawing/2014/main" id="{1BCDC922-0C20-31D8-0EBE-A0EC8335AE91}"/>
                      </a:ext>
                    </a:extLst>
                  </p:cNvPr>
                  <p:cNvSpPr txBox="1"/>
                  <p:nvPr/>
                </p:nvSpPr>
                <p:spPr>
                  <a:xfrm>
                    <a:off x="7068536" y="2915397"/>
                    <a:ext cx="2149158" cy="1866805"/>
                  </a:xfrm>
                  <a:prstGeom prst="rect">
                    <a:avLst/>
                  </a:prstGeom>
                  <a:solidFill>
                    <a:srgbClr val="19416A"/>
                  </a:solidFill>
                  <a:ln>
                    <a:noFill/>
                  </a:ln>
                </p:spPr>
                <p:txBody>
                  <a:bodyPr wrap="none" rtlCol="0">
                    <a:noAutofit/>
                  </a:bodyPr>
                  <a:lstStyle/>
                  <a:p>
                    <a:pPr algn="ctr"/>
                    <a:endParaRPr lang="es-CL">
                      <a:solidFill>
                        <a:schemeClr val="bg1"/>
                      </a:solidFill>
                    </a:endParaRPr>
                  </a:p>
                </p:txBody>
              </p:sp>
              <p:sp>
                <p:nvSpPr>
                  <p:cNvPr id="19" name="CuadroTexto 18">
                    <a:extLst>
                      <a:ext uri="{FF2B5EF4-FFF2-40B4-BE49-F238E27FC236}">
                        <a16:creationId xmlns:a16="http://schemas.microsoft.com/office/drawing/2014/main" id="{16CB76C7-F89E-8846-F3F4-BD263E6F98AB}"/>
                      </a:ext>
                    </a:extLst>
                  </p:cNvPr>
                  <p:cNvSpPr txBox="1"/>
                  <p:nvPr/>
                </p:nvSpPr>
                <p:spPr>
                  <a:xfrm>
                    <a:off x="9677595" y="2915397"/>
                    <a:ext cx="2058688" cy="1866805"/>
                  </a:xfrm>
                  <a:prstGeom prst="rect">
                    <a:avLst/>
                  </a:prstGeom>
                  <a:solidFill>
                    <a:srgbClr val="19416A"/>
                  </a:solidFill>
                  <a:ln>
                    <a:noFill/>
                  </a:ln>
                </p:spPr>
                <p:txBody>
                  <a:bodyPr wrap="none" rtlCol="0">
                    <a:noAutofit/>
                  </a:bodyPr>
                  <a:lstStyle/>
                  <a:p>
                    <a:pPr algn="ctr"/>
                    <a:endParaRPr lang="es-CL">
                      <a:solidFill>
                        <a:schemeClr val="bg1"/>
                      </a:solidFill>
                    </a:endParaRPr>
                  </a:p>
                </p:txBody>
              </p:sp>
              <p:sp>
                <p:nvSpPr>
                  <p:cNvPr id="20" name="CuadroTexto 19">
                    <a:extLst>
                      <a:ext uri="{FF2B5EF4-FFF2-40B4-BE49-F238E27FC236}">
                        <a16:creationId xmlns:a16="http://schemas.microsoft.com/office/drawing/2014/main" id="{F83A7EF4-4E4F-8BCC-F3D6-24D9F864E9BB}"/>
                      </a:ext>
                    </a:extLst>
                  </p:cNvPr>
                  <p:cNvSpPr txBox="1"/>
                  <p:nvPr/>
                </p:nvSpPr>
                <p:spPr>
                  <a:xfrm>
                    <a:off x="2198536" y="2913103"/>
                    <a:ext cx="4319007" cy="1866805"/>
                  </a:xfrm>
                  <a:prstGeom prst="rect">
                    <a:avLst/>
                  </a:prstGeom>
                  <a:solidFill>
                    <a:srgbClr val="19416A"/>
                  </a:solidFill>
                  <a:ln>
                    <a:noFill/>
                  </a:ln>
                </p:spPr>
                <p:txBody>
                  <a:bodyPr wrap="none" rtlCol="0">
                    <a:noAutofit/>
                  </a:bodyPr>
                  <a:lstStyle/>
                  <a:p>
                    <a:pPr algn="ctr"/>
                    <a:endParaRPr lang="es-CL">
                      <a:solidFill>
                        <a:schemeClr val="bg1"/>
                      </a:solidFill>
                    </a:endParaRPr>
                  </a:p>
                </p:txBody>
              </p:sp>
              <p:sp>
                <p:nvSpPr>
                  <p:cNvPr id="21" name="Rectángulo 20">
                    <a:extLst>
                      <a:ext uri="{FF2B5EF4-FFF2-40B4-BE49-F238E27FC236}">
                        <a16:creationId xmlns:a16="http://schemas.microsoft.com/office/drawing/2014/main" id="{A530ACD6-C124-F727-ECE5-7CEBADBB78BA}"/>
                      </a:ext>
                    </a:extLst>
                  </p:cNvPr>
                  <p:cNvSpPr/>
                  <p:nvPr/>
                </p:nvSpPr>
                <p:spPr>
                  <a:xfrm>
                    <a:off x="10696572" y="6038039"/>
                    <a:ext cx="1298258" cy="227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CL" sz="600" i="1" err="1">
                        <a:solidFill>
                          <a:schemeClr val="tx1"/>
                        </a:solidFill>
                      </a:rPr>
                      <a:t>Source</a:t>
                    </a:r>
                    <a:r>
                      <a:rPr lang="es-CL" sz="600" i="1">
                        <a:solidFill>
                          <a:schemeClr val="tx1"/>
                        </a:solidFill>
                      </a:rPr>
                      <a:t>: Company </a:t>
                    </a:r>
                    <a:r>
                      <a:rPr lang="es-CL" sz="600" i="1" err="1">
                        <a:solidFill>
                          <a:schemeClr val="tx1"/>
                        </a:solidFill>
                      </a:rPr>
                      <a:t>Information</a:t>
                    </a:r>
                    <a:endParaRPr lang="es-CL" sz="600" i="1">
                      <a:solidFill>
                        <a:schemeClr val="tx1"/>
                      </a:solidFill>
                    </a:endParaRPr>
                  </a:p>
                  <a:p>
                    <a:pPr marL="228600" indent="-228600">
                      <a:buAutoNum type="arabicParenBoth"/>
                    </a:pPr>
                    <a:endParaRPr lang="es-CL" sz="600" i="1">
                      <a:solidFill>
                        <a:schemeClr val="tx1"/>
                      </a:solidFill>
                    </a:endParaRPr>
                  </a:p>
                  <a:p>
                    <a:pPr marL="228600" indent="-228600">
                      <a:buAutoNum type="arabicParenBoth"/>
                    </a:pPr>
                    <a:endParaRPr lang="es-CL" sz="600" i="1">
                      <a:solidFill>
                        <a:schemeClr val="tx1"/>
                      </a:solidFill>
                    </a:endParaRPr>
                  </a:p>
                  <a:p>
                    <a:endParaRPr lang="es-CL" sz="600">
                      <a:solidFill>
                        <a:schemeClr val="tx1"/>
                      </a:solidFill>
                    </a:endParaRPr>
                  </a:p>
                </p:txBody>
              </p:sp>
              <p:pic>
                <p:nvPicPr>
                  <p:cNvPr id="23" name="Imagen 22">
                    <a:extLst>
                      <a:ext uri="{FF2B5EF4-FFF2-40B4-BE49-F238E27FC236}">
                        <a16:creationId xmlns:a16="http://schemas.microsoft.com/office/drawing/2014/main" id="{A69E20D5-C98A-8549-143E-6AF855D68A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72202" y="1297289"/>
                    <a:ext cx="2145491" cy="1548000"/>
                  </a:xfrm>
                  <a:prstGeom prst="rect">
                    <a:avLst/>
                  </a:prstGeom>
                </p:spPr>
              </p:pic>
              <p:sp>
                <p:nvSpPr>
                  <p:cNvPr id="25" name="Rectangle 23">
                    <a:extLst>
                      <a:ext uri="{FF2B5EF4-FFF2-40B4-BE49-F238E27FC236}">
                        <a16:creationId xmlns:a16="http://schemas.microsoft.com/office/drawing/2014/main" id="{0D4F3582-586A-EEE4-BA23-1493A38CBEDC}"/>
                      </a:ext>
                    </a:extLst>
                  </p:cNvPr>
                  <p:cNvSpPr>
                    <a:spLocks noChangeArrowheads="1"/>
                  </p:cNvSpPr>
                  <p:nvPr/>
                </p:nvSpPr>
                <p:spPr bwMode="auto">
                  <a:xfrm>
                    <a:off x="7672453" y="3018232"/>
                    <a:ext cx="8223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es-CL" sz="1000">
                        <a:solidFill>
                          <a:schemeClr val="bg1"/>
                        </a:solidFill>
                        <a:latin typeface="Calibri" panose="020F0502020204030204" pitchFamily="34" charset="0"/>
                      </a:rPr>
                      <a:t>6</a:t>
                    </a:r>
                    <a:r>
                      <a:rPr kumimoji="0" lang="es-CL" sz="1000" b="0" i="0" u="none" strike="noStrike" cap="none" normalizeH="0" baseline="0">
                        <a:ln>
                          <a:noFill/>
                        </a:ln>
                        <a:solidFill>
                          <a:schemeClr val="bg1"/>
                        </a:solidFill>
                        <a:effectLst/>
                        <a:latin typeface="Calibri" panose="020F0502020204030204" pitchFamily="34" charset="0"/>
                      </a:rPr>
                      <a:t> x 52.000 </a:t>
                    </a:r>
                    <a:r>
                      <a:rPr kumimoji="0" lang="es-CL" sz="1000" b="0" i="0" u="none" strike="noStrike" cap="none" normalizeH="0" baseline="0" err="1">
                        <a:ln>
                          <a:noFill/>
                        </a:ln>
                        <a:solidFill>
                          <a:schemeClr val="bg1"/>
                        </a:solidFill>
                        <a:effectLst/>
                        <a:latin typeface="Calibri" panose="020F0502020204030204" pitchFamily="34" charset="0"/>
                      </a:rPr>
                      <a:t>cbm</a:t>
                    </a:r>
                    <a:r>
                      <a:rPr kumimoji="0" lang="es-CL" sz="1000" b="0" i="0" u="none" strike="noStrike" cap="none" normalizeH="0" baseline="0">
                        <a:ln>
                          <a:noFill/>
                        </a:ln>
                        <a:solidFill>
                          <a:schemeClr val="bg1"/>
                        </a:solidFill>
                        <a:effectLst/>
                        <a:latin typeface="Calibri" panose="020F0502020204030204" pitchFamily="34" charset="0"/>
                      </a:rPr>
                      <a:t> </a:t>
                    </a:r>
                  </a:p>
                  <a:p>
                    <a:pPr marL="0" marR="0" lvl="0" indent="0" defTabSz="914400" rtl="0" eaLnBrk="0" fontAlgn="base" latinLnBrk="0" hangingPunct="0">
                      <a:lnSpc>
                        <a:spcPct val="100000"/>
                      </a:lnSpc>
                      <a:spcBef>
                        <a:spcPct val="0"/>
                      </a:spcBef>
                      <a:spcAft>
                        <a:spcPct val="0"/>
                      </a:spcAft>
                      <a:buClrTx/>
                      <a:buSzTx/>
                      <a:buFontTx/>
                      <a:buNone/>
                      <a:tabLst/>
                    </a:pPr>
                    <a:r>
                      <a:rPr lang="es-CL" sz="1000">
                        <a:solidFill>
                          <a:schemeClr val="bg1"/>
                        </a:solidFill>
                        <a:latin typeface="Calibri" panose="020F0502020204030204" pitchFamily="34" charset="0"/>
                      </a:rPr>
                      <a:t>1 x 13.000 </a:t>
                    </a:r>
                    <a:r>
                      <a:rPr lang="es-CL" sz="1000" err="1">
                        <a:solidFill>
                          <a:schemeClr val="bg1"/>
                        </a:solidFill>
                        <a:latin typeface="Calibri" panose="020F0502020204030204" pitchFamily="34" charset="0"/>
                      </a:rPr>
                      <a:t>cbm</a:t>
                    </a:r>
                    <a:endParaRPr kumimoji="0" lang="es-CL" sz="1000" b="0" i="0" u="none" strike="noStrike" cap="none" normalizeH="0" baseline="0">
                      <a:ln>
                        <a:noFill/>
                      </a:ln>
                      <a:solidFill>
                        <a:schemeClr val="bg1"/>
                      </a:solidFill>
                      <a:effectLst/>
                    </a:endParaRPr>
                  </a:p>
                </p:txBody>
              </p:sp>
              <p:sp>
                <p:nvSpPr>
                  <p:cNvPr id="26" name="Rectangle 26">
                    <a:extLst>
                      <a:ext uri="{FF2B5EF4-FFF2-40B4-BE49-F238E27FC236}">
                        <a16:creationId xmlns:a16="http://schemas.microsoft.com/office/drawing/2014/main" id="{2B59288F-7954-C39A-E4F2-10404A36423A}"/>
                      </a:ext>
                    </a:extLst>
                  </p:cNvPr>
                  <p:cNvSpPr>
                    <a:spLocks noChangeArrowheads="1"/>
                  </p:cNvSpPr>
                  <p:nvPr/>
                </p:nvSpPr>
                <p:spPr bwMode="auto">
                  <a:xfrm>
                    <a:off x="1046664" y="5441969"/>
                    <a:ext cx="105484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lang="en-US" sz="1200">
                        <a:solidFill>
                          <a:srgbClr val="19416A"/>
                        </a:solidFill>
                        <a:latin typeface="Calibri" panose="020F0502020204030204" pitchFamily="34" charset="0"/>
                      </a:rPr>
                      <a:t>Technical Administration </a:t>
                    </a:r>
                  </a:p>
                  <a:p>
                    <a:pPr marL="0" marR="0" lvl="0" indent="0" algn="r" defTabSz="914400" rtl="0" eaLnBrk="0" fontAlgn="base" latinLnBrk="0" hangingPunct="0">
                      <a:lnSpc>
                        <a:spcPct val="100000"/>
                      </a:lnSpc>
                      <a:spcBef>
                        <a:spcPct val="0"/>
                      </a:spcBef>
                      <a:spcAft>
                        <a:spcPct val="0"/>
                      </a:spcAft>
                      <a:buClrTx/>
                      <a:buSzTx/>
                      <a:buFontTx/>
                      <a:buNone/>
                      <a:tabLst/>
                    </a:pPr>
                    <a:r>
                      <a:rPr lang="en-US" sz="1200">
                        <a:solidFill>
                          <a:srgbClr val="19416A"/>
                        </a:solidFill>
                        <a:latin typeface="Calibri" panose="020F0502020204030204" pitchFamily="34" charset="0"/>
                      </a:rPr>
                      <a:t>/ Partner</a:t>
                    </a:r>
                    <a:endParaRPr kumimoji="0" lang="en-US" sz="1200" i="0" u="none" strike="noStrike" cap="none" normalizeH="0" baseline="0">
                      <a:ln>
                        <a:noFill/>
                      </a:ln>
                      <a:solidFill>
                        <a:srgbClr val="19416A"/>
                      </a:solidFill>
                      <a:effectLst/>
                    </a:endParaRPr>
                  </a:p>
                </p:txBody>
              </p:sp>
              <p:sp>
                <p:nvSpPr>
                  <p:cNvPr id="27" name="Rectangle 30">
                    <a:extLst>
                      <a:ext uri="{FF2B5EF4-FFF2-40B4-BE49-F238E27FC236}">
                        <a16:creationId xmlns:a16="http://schemas.microsoft.com/office/drawing/2014/main" id="{6F8095B0-D8E7-FB51-65AA-70BBB5EEE0D5}"/>
                      </a:ext>
                    </a:extLst>
                  </p:cNvPr>
                  <p:cNvSpPr>
                    <a:spLocks noChangeArrowheads="1"/>
                  </p:cNvSpPr>
                  <p:nvPr/>
                </p:nvSpPr>
                <p:spPr bwMode="auto">
                  <a:xfrm>
                    <a:off x="1354846" y="2981825"/>
                    <a:ext cx="67704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a:ln>
                          <a:noFill/>
                        </a:ln>
                        <a:solidFill>
                          <a:srgbClr val="19416A"/>
                        </a:solidFill>
                        <a:effectLst/>
                        <a:latin typeface="Calibri" panose="020F0502020204030204" pitchFamily="34" charset="0"/>
                      </a:rPr>
                      <a:t>Ownership</a:t>
                    </a:r>
                    <a:endParaRPr kumimoji="0" lang="en-US" sz="1200" i="0" u="none" strike="noStrike" cap="none" normalizeH="0" baseline="0">
                      <a:ln>
                        <a:noFill/>
                      </a:ln>
                      <a:solidFill>
                        <a:srgbClr val="19416A"/>
                      </a:solidFill>
                      <a:effectLst/>
                    </a:endParaRPr>
                  </a:p>
                </p:txBody>
              </p:sp>
              <p:sp>
                <p:nvSpPr>
                  <p:cNvPr id="29" name="Rectangle 32">
                    <a:extLst>
                      <a:ext uri="{FF2B5EF4-FFF2-40B4-BE49-F238E27FC236}">
                        <a16:creationId xmlns:a16="http://schemas.microsoft.com/office/drawing/2014/main" id="{5149912C-63B1-6AC0-04C7-384B88213165}"/>
                      </a:ext>
                    </a:extLst>
                  </p:cNvPr>
                  <p:cNvSpPr>
                    <a:spLocks noChangeArrowheads="1"/>
                  </p:cNvSpPr>
                  <p:nvPr/>
                </p:nvSpPr>
                <p:spPr bwMode="auto">
                  <a:xfrm>
                    <a:off x="4775433" y="5611361"/>
                    <a:ext cx="712937" cy="18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L" sz="1100" b="0" i="0" u="none" strike="noStrike" cap="none" normalizeH="0" baseline="0">
                        <a:ln>
                          <a:noFill/>
                        </a:ln>
                        <a:solidFill>
                          <a:srgbClr val="002060"/>
                        </a:solidFill>
                        <a:effectLst/>
                        <a:latin typeface="Calibri" panose="020F0502020204030204" pitchFamily="34" charset="0"/>
                      </a:rPr>
                      <a:t>Peter </a:t>
                    </a:r>
                    <a:r>
                      <a:rPr kumimoji="0" lang="es-CL" sz="1100" b="0" i="0" u="none" strike="noStrike" cap="none" normalizeH="0" baseline="0" err="1">
                        <a:ln>
                          <a:noFill/>
                        </a:ln>
                        <a:solidFill>
                          <a:srgbClr val="002060"/>
                        </a:solidFill>
                        <a:effectLst/>
                        <a:latin typeface="Calibri" panose="020F0502020204030204" pitchFamily="34" charset="0"/>
                      </a:rPr>
                      <a:t>Dohle</a:t>
                    </a:r>
                    <a:endParaRPr kumimoji="0" lang="es-CL" sz="1600" b="0" i="0" u="none" strike="noStrike" cap="none" normalizeH="0" baseline="0">
                      <a:ln>
                        <a:noFill/>
                      </a:ln>
                      <a:solidFill>
                        <a:schemeClr val="tx1"/>
                      </a:solidFill>
                      <a:effectLst/>
                      <a:latin typeface="Arial" panose="020B0604020202020204" pitchFamily="34" charset="0"/>
                    </a:endParaRPr>
                  </a:p>
                </p:txBody>
              </p:sp>
              <p:sp>
                <p:nvSpPr>
                  <p:cNvPr id="30" name="Rectangle 33">
                    <a:extLst>
                      <a:ext uri="{FF2B5EF4-FFF2-40B4-BE49-F238E27FC236}">
                        <a16:creationId xmlns:a16="http://schemas.microsoft.com/office/drawing/2014/main" id="{38B38DE1-8794-2FE9-77EC-E33ED25088DF}"/>
                      </a:ext>
                    </a:extLst>
                  </p:cNvPr>
                  <p:cNvSpPr>
                    <a:spLocks noChangeArrowheads="1"/>
                  </p:cNvSpPr>
                  <p:nvPr/>
                </p:nvSpPr>
                <p:spPr bwMode="auto">
                  <a:xfrm>
                    <a:off x="7159559" y="3009481"/>
                    <a:ext cx="2885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L" sz="1000" b="0" i="0" u="none" strike="noStrike" cap="none" normalizeH="0" baseline="0">
                        <a:ln>
                          <a:noFill/>
                        </a:ln>
                        <a:solidFill>
                          <a:schemeClr val="bg1"/>
                        </a:solidFill>
                        <a:effectLst/>
                        <a:latin typeface="Calibri" panose="020F0502020204030204" pitchFamily="34" charset="0"/>
                      </a:rPr>
                      <a:t>100%</a:t>
                    </a:r>
                  </a:p>
                  <a:p>
                    <a:pPr eaLnBrk="0" fontAlgn="base" hangingPunct="0">
                      <a:spcBef>
                        <a:spcPct val="0"/>
                      </a:spcBef>
                      <a:spcAft>
                        <a:spcPct val="0"/>
                      </a:spcAft>
                    </a:pPr>
                    <a:r>
                      <a:rPr kumimoji="0" lang="es-CL" sz="1000" b="0" i="0" u="none" strike="noStrike" cap="none" normalizeH="0" baseline="0">
                        <a:ln>
                          <a:noFill/>
                        </a:ln>
                        <a:solidFill>
                          <a:schemeClr val="bg1"/>
                        </a:solidFill>
                        <a:effectLst/>
                        <a:latin typeface="Calibri" panose="020F0502020204030204" pitchFamily="34" charset="0"/>
                      </a:rPr>
                      <a:t>100%</a:t>
                    </a:r>
                    <a:endParaRPr kumimoji="0" lang="es-CL" sz="1000" b="0" i="0" u="none" strike="noStrike" cap="none" normalizeH="0" baseline="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L" sz="1000" b="0" i="0" u="none" strike="noStrike" cap="none" normalizeH="0" baseline="0">
                      <a:ln>
                        <a:noFill/>
                      </a:ln>
                      <a:solidFill>
                        <a:schemeClr val="bg1"/>
                      </a:solidFill>
                      <a:effectLst/>
                    </a:endParaRPr>
                  </a:p>
                </p:txBody>
              </p:sp>
              <p:sp>
                <p:nvSpPr>
                  <p:cNvPr id="45" name="Rectangle 37">
                    <a:extLst>
                      <a:ext uri="{FF2B5EF4-FFF2-40B4-BE49-F238E27FC236}">
                        <a16:creationId xmlns:a16="http://schemas.microsoft.com/office/drawing/2014/main" id="{D6EA4E7D-50A3-229E-333E-E5440DDF57C9}"/>
                      </a:ext>
                    </a:extLst>
                  </p:cNvPr>
                  <p:cNvSpPr>
                    <a:spLocks noChangeArrowheads="1"/>
                  </p:cNvSpPr>
                  <p:nvPr/>
                </p:nvSpPr>
                <p:spPr bwMode="auto">
                  <a:xfrm>
                    <a:off x="2275986" y="3031143"/>
                    <a:ext cx="10740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L" sz="1000" b="0" i="0" u="none" strike="noStrike" cap="none" normalizeH="0" baseline="0">
                        <a:ln>
                          <a:noFill/>
                        </a:ln>
                        <a:solidFill>
                          <a:schemeClr val="bg1"/>
                        </a:solidFill>
                        <a:effectLst/>
                        <a:latin typeface="Calibri" panose="020F0502020204030204" pitchFamily="34" charset="0"/>
                      </a:rPr>
                      <a:t>  90%    2 x 9,000 </a:t>
                    </a:r>
                    <a:r>
                      <a:rPr kumimoji="0" lang="es-CL" sz="1000" b="0" i="0" u="none" strike="noStrike" cap="none" normalizeH="0" baseline="0" err="1">
                        <a:ln>
                          <a:noFill/>
                        </a:ln>
                        <a:solidFill>
                          <a:schemeClr val="bg1"/>
                        </a:solidFill>
                        <a:effectLst/>
                        <a:latin typeface="Calibri" panose="020F0502020204030204" pitchFamily="34" charset="0"/>
                      </a:rPr>
                      <a:t>teu</a:t>
                    </a:r>
                    <a:endParaRPr kumimoji="0" lang="es-CL" sz="1000" b="0" i="0" u="none" strike="noStrike" cap="none" normalizeH="0" baseline="0">
                      <a:ln>
                        <a:noFill/>
                      </a:ln>
                      <a:solidFill>
                        <a:schemeClr val="bg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CL" sz="1000" b="0" i="0" u="none" strike="noStrike" cap="none" normalizeH="0" baseline="0">
                        <a:ln>
                          <a:noFill/>
                        </a:ln>
                        <a:solidFill>
                          <a:schemeClr val="bg1"/>
                        </a:solidFill>
                        <a:effectLst/>
                        <a:latin typeface="Calibri" panose="020F0502020204030204" pitchFamily="34" charset="0"/>
                      </a:rPr>
                      <a:t>  55%    2 x 9.000 </a:t>
                    </a:r>
                    <a:r>
                      <a:rPr kumimoji="0" lang="es-CL" sz="1000" b="0" i="0" u="none" strike="noStrike" cap="none" normalizeH="0" baseline="0" err="1">
                        <a:ln>
                          <a:noFill/>
                        </a:ln>
                        <a:solidFill>
                          <a:schemeClr val="bg1"/>
                        </a:solidFill>
                        <a:effectLst/>
                        <a:latin typeface="Calibri" panose="020F0502020204030204" pitchFamily="34" charset="0"/>
                      </a:rPr>
                      <a:t>teu</a:t>
                    </a:r>
                    <a:endParaRPr kumimoji="0" lang="es-CL" sz="1000" b="0" i="0" u="none" strike="noStrike" cap="none" normalizeH="0" baseline="0">
                      <a:ln>
                        <a:noFill/>
                      </a:ln>
                      <a:solidFill>
                        <a:schemeClr val="bg1"/>
                      </a:solidFill>
                      <a:effectLst/>
                      <a:latin typeface="Calibri" panose="020F0502020204030204" pitchFamily="34" charset="0"/>
                    </a:endParaRPr>
                  </a:p>
                </p:txBody>
              </p:sp>
              <p:pic>
                <p:nvPicPr>
                  <p:cNvPr id="47" name="Picture 38">
                    <a:extLst>
                      <a:ext uri="{FF2B5EF4-FFF2-40B4-BE49-F238E27FC236}">
                        <a16:creationId xmlns:a16="http://schemas.microsoft.com/office/drawing/2014/main" id="{BD429F3C-94B8-B283-5B08-137BC233B9C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662218" y="5535950"/>
                    <a:ext cx="348167" cy="37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39">
                    <a:extLst>
                      <a:ext uri="{FF2B5EF4-FFF2-40B4-BE49-F238E27FC236}">
                        <a16:creationId xmlns:a16="http://schemas.microsoft.com/office/drawing/2014/main" id="{6146BE39-4793-066E-1CAF-E85A95F5BDF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635136" y="5572426"/>
                    <a:ext cx="648358" cy="28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42">
                    <a:extLst>
                      <a:ext uri="{FF2B5EF4-FFF2-40B4-BE49-F238E27FC236}">
                        <a16:creationId xmlns:a16="http://schemas.microsoft.com/office/drawing/2014/main" id="{CE1FA30A-A798-57D2-63CF-DD2B8B3AC0B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636168" y="5011854"/>
                    <a:ext cx="721169" cy="219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Rectangle 19">
                    <a:extLst>
                      <a:ext uri="{FF2B5EF4-FFF2-40B4-BE49-F238E27FC236}">
                        <a16:creationId xmlns:a16="http://schemas.microsoft.com/office/drawing/2014/main" id="{6B37BADD-DB68-A082-7FDF-85C104598AC4}"/>
                      </a:ext>
                    </a:extLst>
                  </p:cNvPr>
                  <p:cNvSpPr>
                    <a:spLocks noChangeArrowheads="1"/>
                  </p:cNvSpPr>
                  <p:nvPr/>
                </p:nvSpPr>
                <p:spPr bwMode="auto">
                  <a:xfrm>
                    <a:off x="1248343" y="3760815"/>
                    <a:ext cx="78354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lang="en-US" sz="1200">
                        <a:solidFill>
                          <a:srgbClr val="19416A"/>
                        </a:solidFill>
                        <a:latin typeface="Calibri" panose="020F0502020204030204" pitchFamily="34" charset="0"/>
                      </a:rPr>
                      <a:t>Trading Area</a:t>
                    </a:r>
                    <a:endParaRPr kumimoji="0" lang="en-US" sz="1200" i="0" u="none" strike="noStrike" cap="none" normalizeH="0" baseline="0">
                      <a:ln>
                        <a:noFill/>
                      </a:ln>
                      <a:solidFill>
                        <a:srgbClr val="19416A"/>
                      </a:solidFill>
                      <a:effectLst/>
                    </a:endParaRPr>
                  </a:p>
                </p:txBody>
              </p:sp>
              <p:sp>
                <p:nvSpPr>
                  <p:cNvPr id="77" name="Rectangle 37">
                    <a:extLst>
                      <a:ext uri="{FF2B5EF4-FFF2-40B4-BE49-F238E27FC236}">
                        <a16:creationId xmlns:a16="http://schemas.microsoft.com/office/drawing/2014/main" id="{4CE54521-B07A-3EC7-E4F2-6BED13FD2828}"/>
                      </a:ext>
                    </a:extLst>
                  </p:cNvPr>
                  <p:cNvSpPr>
                    <a:spLocks noChangeArrowheads="1"/>
                  </p:cNvSpPr>
                  <p:nvPr/>
                </p:nvSpPr>
                <p:spPr bwMode="auto">
                  <a:xfrm>
                    <a:off x="4570818" y="2996341"/>
                    <a:ext cx="10451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L" sz="1000" b="0" i="0" u="none" strike="noStrike" cap="none" normalizeH="0" baseline="0">
                        <a:ln>
                          <a:noFill/>
                        </a:ln>
                        <a:solidFill>
                          <a:schemeClr val="bg1"/>
                        </a:solidFill>
                        <a:effectLst/>
                        <a:latin typeface="Calibri" panose="020F0502020204030204" pitchFamily="34" charset="0"/>
                      </a:rPr>
                      <a:t>100%  1 x 3.100 </a:t>
                    </a:r>
                    <a:r>
                      <a:rPr kumimoji="0" lang="es-CL" sz="1000" b="0" i="0" u="none" strike="noStrike" cap="none" normalizeH="0" baseline="0" err="1">
                        <a:ln>
                          <a:noFill/>
                        </a:ln>
                        <a:solidFill>
                          <a:schemeClr val="bg1"/>
                        </a:solidFill>
                        <a:effectLst/>
                        <a:latin typeface="Calibri" panose="020F0502020204030204" pitchFamily="34" charset="0"/>
                      </a:rPr>
                      <a:t>teu</a:t>
                    </a:r>
                    <a:endParaRPr kumimoji="0" lang="es-CL" sz="1000" b="0" i="0" u="none" strike="noStrike" cap="none" normalizeH="0" baseline="0">
                      <a:ln>
                        <a:noFill/>
                      </a:ln>
                      <a:solidFill>
                        <a:schemeClr val="bg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s-CL" sz="1000">
                        <a:solidFill>
                          <a:schemeClr val="bg1"/>
                        </a:solidFill>
                        <a:latin typeface="Calibri" panose="020F0502020204030204" pitchFamily="34" charset="0"/>
                      </a:rPr>
                      <a:t>50%    1 x 3.100 </a:t>
                    </a:r>
                    <a:r>
                      <a:rPr lang="es-CL" sz="1000" err="1">
                        <a:solidFill>
                          <a:schemeClr val="bg1"/>
                        </a:solidFill>
                        <a:latin typeface="Calibri" panose="020F0502020204030204" pitchFamily="34" charset="0"/>
                      </a:rPr>
                      <a:t>teu</a:t>
                    </a:r>
                    <a:r>
                      <a:rPr kumimoji="0" lang="es-CL" sz="1000" b="0" i="0" u="none" strike="noStrike" cap="none" normalizeH="0" baseline="0">
                        <a:ln>
                          <a:noFill/>
                        </a:ln>
                        <a:solidFill>
                          <a:schemeClr val="bg1"/>
                        </a:solidFill>
                        <a:effectLst/>
                        <a:latin typeface="Calibri" panose="020F0502020204030204" pitchFamily="34" charset="0"/>
                      </a:rPr>
                      <a:t> </a:t>
                    </a:r>
                    <a:endParaRPr kumimoji="0" lang="es-CL" sz="1000" b="0" i="0" u="none" strike="noStrike" cap="none" normalizeH="0" baseline="0">
                      <a:ln>
                        <a:noFill/>
                      </a:ln>
                      <a:solidFill>
                        <a:schemeClr val="bg1"/>
                      </a:solidFill>
                      <a:effectLst/>
                    </a:endParaRPr>
                  </a:p>
                </p:txBody>
              </p:sp>
              <p:sp>
                <p:nvSpPr>
                  <p:cNvPr id="78" name="Rectangle 30">
                    <a:extLst>
                      <a:ext uri="{FF2B5EF4-FFF2-40B4-BE49-F238E27FC236}">
                        <a16:creationId xmlns:a16="http://schemas.microsoft.com/office/drawing/2014/main" id="{A3BC63FE-BAC5-088E-F7FC-40997386A58C}"/>
                      </a:ext>
                    </a:extLst>
                  </p:cNvPr>
                  <p:cNvSpPr>
                    <a:spLocks noChangeArrowheads="1"/>
                  </p:cNvSpPr>
                  <p:nvPr/>
                </p:nvSpPr>
                <p:spPr bwMode="auto">
                  <a:xfrm>
                    <a:off x="1313945" y="5028759"/>
                    <a:ext cx="7067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lang="en-US" sz="1200">
                        <a:solidFill>
                          <a:srgbClr val="19416A"/>
                        </a:solidFill>
                        <a:latin typeface="Calibri" panose="020F0502020204030204" pitchFamily="34" charset="0"/>
                      </a:rPr>
                      <a:t>Clients</a:t>
                    </a:r>
                    <a:endParaRPr kumimoji="0" lang="en-US" sz="1200" i="0" u="none" strike="noStrike" cap="none" normalizeH="0" baseline="0">
                      <a:ln>
                        <a:noFill/>
                      </a:ln>
                      <a:solidFill>
                        <a:srgbClr val="19416A"/>
                      </a:solidFill>
                      <a:effectLst/>
                    </a:endParaRPr>
                  </a:p>
                </p:txBody>
              </p:sp>
              <p:sp>
                <p:nvSpPr>
                  <p:cNvPr id="80" name="Rectangle 37">
                    <a:extLst>
                      <a:ext uri="{FF2B5EF4-FFF2-40B4-BE49-F238E27FC236}">
                        <a16:creationId xmlns:a16="http://schemas.microsoft.com/office/drawing/2014/main" id="{41CD88DF-1295-1A0F-863F-2A8F0B0628B9}"/>
                      </a:ext>
                    </a:extLst>
                  </p:cNvPr>
                  <p:cNvSpPr>
                    <a:spLocks noChangeArrowheads="1"/>
                  </p:cNvSpPr>
                  <p:nvPr/>
                </p:nvSpPr>
                <p:spPr bwMode="auto">
                  <a:xfrm>
                    <a:off x="2342794" y="4534770"/>
                    <a:ext cx="13320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Calibri" panose="020F0502020204030204" pitchFamily="34" charset="0"/>
                      </a:rPr>
                      <a:t>Time Charter </a:t>
                    </a:r>
                    <a:r>
                      <a:rPr lang="en-US" sz="1000">
                        <a:solidFill>
                          <a:schemeClr val="bg1"/>
                        </a:solidFill>
                        <a:latin typeface="Calibri" panose="020F0502020204030204" pitchFamily="34" charset="0"/>
                      </a:rPr>
                      <a:t>2027/</a:t>
                    </a:r>
                    <a:r>
                      <a:rPr kumimoji="0" lang="en-US" sz="1000" b="0" i="0" u="none" strike="noStrike" cap="none" normalizeH="0" baseline="0">
                        <a:ln>
                          <a:noFill/>
                        </a:ln>
                        <a:solidFill>
                          <a:schemeClr val="bg1"/>
                        </a:solidFill>
                        <a:effectLst/>
                        <a:latin typeface="Calibri" panose="020F0502020204030204" pitchFamily="34" charset="0"/>
                      </a:rPr>
                      <a:t> 2028 </a:t>
                    </a:r>
                  </a:p>
                </p:txBody>
              </p:sp>
              <p:pic>
                <p:nvPicPr>
                  <p:cNvPr id="81" name="Imagen 80">
                    <a:extLst>
                      <a:ext uri="{FF2B5EF4-FFF2-40B4-BE49-F238E27FC236}">
                        <a16:creationId xmlns:a16="http://schemas.microsoft.com/office/drawing/2014/main" id="{CEABDF5F-D12B-EE2B-96A3-E6D499DEFFF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602154" y="5015875"/>
                    <a:ext cx="560077" cy="258791"/>
                  </a:xfrm>
                  <a:prstGeom prst="rect">
                    <a:avLst/>
                  </a:prstGeom>
                </p:spPr>
              </p:pic>
              <p:pic>
                <p:nvPicPr>
                  <p:cNvPr id="82" name="Imagen 81">
                    <a:extLst>
                      <a:ext uri="{FF2B5EF4-FFF2-40B4-BE49-F238E27FC236}">
                        <a16:creationId xmlns:a16="http://schemas.microsoft.com/office/drawing/2014/main" id="{7158ABFD-7AE8-B34A-4EBA-0EC5C860781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775433" y="4945750"/>
                    <a:ext cx="534704" cy="403063"/>
                  </a:xfrm>
                  <a:prstGeom prst="rect">
                    <a:avLst/>
                  </a:prstGeom>
                </p:spPr>
              </p:pic>
              <p:pic>
                <p:nvPicPr>
                  <p:cNvPr id="83" name="Imagen 82">
                    <a:extLst>
                      <a:ext uri="{FF2B5EF4-FFF2-40B4-BE49-F238E27FC236}">
                        <a16:creationId xmlns:a16="http://schemas.microsoft.com/office/drawing/2014/main" id="{DFC0A232-C327-4187-0065-72A17D9796F9}"/>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t="-564" r="-5373"/>
                  <a:stretch/>
                </p:blipFill>
                <p:spPr>
                  <a:xfrm>
                    <a:off x="9673583" y="1297289"/>
                    <a:ext cx="2063899" cy="1546231"/>
                  </a:xfrm>
                  <a:prstGeom prst="rect">
                    <a:avLst/>
                  </a:prstGeom>
                  <a:solidFill>
                    <a:srgbClr val="1D1D1F"/>
                  </a:solidFill>
                </p:spPr>
              </p:pic>
              <p:sp>
                <p:nvSpPr>
                  <p:cNvPr id="84" name="Rectangle 23">
                    <a:extLst>
                      <a:ext uri="{FF2B5EF4-FFF2-40B4-BE49-F238E27FC236}">
                        <a16:creationId xmlns:a16="http://schemas.microsoft.com/office/drawing/2014/main" id="{46ED3000-1A8A-B802-0E6E-9C36D8740725}"/>
                      </a:ext>
                    </a:extLst>
                  </p:cNvPr>
                  <p:cNvSpPr>
                    <a:spLocks noChangeArrowheads="1"/>
                  </p:cNvSpPr>
                  <p:nvPr/>
                </p:nvSpPr>
                <p:spPr bwMode="auto">
                  <a:xfrm>
                    <a:off x="10256719" y="3004749"/>
                    <a:ext cx="7277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L" sz="1000" b="0" i="0" u="none" strike="noStrike" cap="none" normalizeH="0" baseline="0">
                        <a:ln>
                          <a:noFill/>
                        </a:ln>
                        <a:solidFill>
                          <a:schemeClr val="bg1"/>
                        </a:solidFill>
                        <a:effectLst/>
                        <a:latin typeface="Calibri" panose="020F0502020204030204" pitchFamily="34" charset="0"/>
                      </a:rPr>
                      <a:t>1 x 5,000 </a:t>
                    </a:r>
                    <a:r>
                      <a:rPr kumimoji="0" lang="es-CL" sz="1000" b="0" i="0" u="none" strike="noStrike" cap="none" normalizeH="0" baseline="0" err="1">
                        <a:ln>
                          <a:noFill/>
                        </a:ln>
                        <a:solidFill>
                          <a:schemeClr val="bg1"/>
                        </a:solidFill>
                        <a:effectLst/>
                        <a:latin typeface="Calibri" panose="020F0502020204030204" pitchFamily="34" charset="0"/>
                      </a:rPr>
                      <a:t>cbm</a:t>
                    </a:r>
                    <a:endParaRPr kumimoji="0" lang="es-CL" sz="1000" b="0" i="0" u="none" strike="noStrike" cap="none" normalizeH="0" baseline="0">
                      <a:ln>
                        <a:noFill/>
                      </a:ln>
                      <a:solidFill>
                        <a:schemeClr val="bg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s-CL" sz="1000">
                        <a:solidFill>
                          <a:schemeClr val="bg1"/>
                        </a:solidFill>
                        <a:latin typeface="Calibri" panose="020F0502020204030204" pitchFamily="34" charset="0"/>
                      </a:rPr>
                      <a:t>1 x 2.440 </a:t>
                    </a:r>
                    <a:r>
                      <a:rPr lang="es-CL" sz="1000" err="1">
                        <a:solidFill>
                          <a:schemeClr val="bg1"/>
                        </a:solidFill>
                        <a:latin typeface="Calibri" panose="020F0502020204030204" pitchFamily="34" charset="0"/>
                      </a:rPr>
                      <a:t>cbm</a:t>
                    </a:r>
                    <a:endParaRPr kumimoji="0" lang="es-CL" sz="1000" b="0" i="0" u="none" strike="noStrike" cap="none" normalizeH="0" baseline="0">
                      <a:ln>
                        <a:noFill/>
                      </a:ln>
                      <a:solidFill>
                        <a:schemeClr val="bg1"/>
                      </a:solidFill>
                      <a:effectLst/>
                    </a:endParaRPr>
                  </a:p>
                </p:txBody>
              </p:sp>
              <p:pic>
                <p:nvPicPr>
                  <p:cNvPr id="85" name="Imagen 84">
                    <a:extLst>
                      <a:ext uri="{FF2B5EF4-FFF2-40B4-BE49-F238E27FC236}">
                        <a16:creationId xmlns:a16="http://schemas.microsoft.com/office/drawing/2014/main" id="{EF92EEEB-7E6B-C21D-4000-BA2A7136050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784535" y="5038309"/>
                    <a:ext cx="661491" cy="205894"/>
                  </a:xfrm>
                  <a:prstGeom prst="rect">
                    <a:avLst/>
                  </a:prstGeom>
                </p:spPr>
              </p:pic>
              <p:sp>
                <p:nvSpPr>
                  <p:cNvPr id="86" name="Rectangle 37">
                    <a:extLst>
                      <a:ext uri="{FF2B5EF4-FFF2-40B4-BE49-F238E27FC236}">
                        <a16:creationId xmlns:a16="http://schemas.microsoft.com/office/drawing/2014/main" id="{93C4DB60-677F-870A-C2BC-833B86048822}"/>
                      </a:ext>
                    </a:extLst>
                  </p:cNvPr>
                  <p:cNvSpPr>
                    <a:spLocks noChangeArrowheads="1"/>
                  </p:cNvSpPr>
                  <p:nvPr/>
                </p:nvSpPr>
                <p:spPr bwMode="auto">
                  <a:xfrm>
                    <a:off x="4544720" y="4534770"/>
                    <a:ext cx="12663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Calibri" panose="020F0502020204030204" pitchFamily="34" charset="0"/>
                      </a:rPr>
                      <a:t>Time Charter until 2027 </a:t>
                    </a:r>
                  </a:p>
                </p:txBody>
              </p:sp>
              <p:pic>
                <p:nvPicPr>
                  <p:cNvPr id="87" name="Picture 39">
                    <a:extLst>
                      <a:ext uri="{FF2B5EF4-FFF2-40B4-BE49-F238E27FC236}">
                        <a16:creationId xmlns:a16="http://schemas.microsoft.com/office/drawing/2014/main" id="{E9CF5A74-6C0E-5BA3-7BCC-6ADF3BA1E71F}"/>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033474" y="5581203"/>
                    <a:ext cx="648358" cy="28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39">
                    <a:extLst>
                      <a:ext uri="{FF2B5EF4-FFF2-40B4-BE49-F238E27FC236}">
                        <a16:creationId xmlns:a16="http://schemas.microsoft.com/office/drawing/2014/main" id="{EE68EA00-D00D-66EB-4EB2-8E4236A1EA8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306566" y="5556940"/>
                    <a:ext cx="648358" cy="28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 name="Rectangle 37">
                    <a:extLst>
                      <a:ext uri="{FF2B5EF4-FFF2-40B4-BE49-F238E27FC236}">
                        <a16:creationId xmlns:a16="http://schemas.microsoft.com/office/drawing/2014/main" id="{6BD8C17E-02CA-AE9B-77CB-F03C4163C1F5}"/>
                      </a:ext>
                    </a:extLst>
                  </p:cNvPr>
                  <p:cNvSpPr>
                    <a:spLocks noChangeArrowheads="1"/>
                  </p:cNvSpPr>
                  <p:nvPr/>
                </p:nvSpPr>
                <p:spPr bwMode="auto">
                  <a:xfrm>
                    <a:off x="2335424" y="3530693"/>
                    <a:ext cx="170078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s-CL" sz="1000" b="1" i="0" u="none" strike="noStrike" cap="none" normalizeH="0" baseline="0">
                        <a:ln>
                          <a:noFill/>
                        </a:ln>
                        <a:solidFill>
                          <a:schemeClr val="bg1"/>
                        </a:solidFill>
                        <a:effectLst/>
                        <a:latin typeface="Calibri" panose="020F0502020204030204" pitchFamily="34" charset="0"/>
                      </a:rPr>
                      <a:t>MV Arauco: </a:t>
                    </a:r>
                    <a:r>
                      <a:rPr kumimoji="0" lang="es-CL" sz="1000" b="0" i="0" u="none" strike="noStrike" cap="none" normalizeH="0" baseline="0">
                        <a:ln>
                          <a:noFill/>
                        </a:ln>
                        <a:solidFill>
                          <a:schemeClr val="bg1"/>
                        </a:solidFill>
                        <a:effectLst/>
                        <a:latin typeface="Calibri" panose="020F0502020204030204" pitchFamily="34" charset="0"/>
                      </a:rPr>
                      <a:t>East Asia / South &amp; </a:t>
                    </a:r>
                    <a:br>
                      <a:rPr kumimoji="0" lang="es-CL" sz="1000" b="0" i="0" u="none" strike="noStrike" cap="none" normalizeH="0" baseline="0">
                        <a:ln>
                          <a:noFill/>
                        </a:ln>
                        <a:solidFill>
                          <a:schemeClr val="bg1"/>
                        </a:solidFill>
                        <a:effectLst/>
                        <a:latin typeface="Calibri" panose="020F0502020204030204" pitchFamily="34" charset="0"/>
                      </a:rPr>
                    </a:br>
                    <a:r>
                      <a:rPr kumimoji="0" lang="es-CL" sz="1000" b="0" i="0" u="none" strike="noStrike" cap="none" normalizeH="0" baseline="0">
                        <a:ln>
                          <a:noFill/>
                        </a:ln>
                        <a:solidFill>
                          <a:schemeClr val="bg1"/>
                        </a:solidFill>
                        <a:effectLst/>
                        <a:latin typeface="Calibri" panose="020F0502020204030204" pitchFamily="34" charset="0"/>
                      </a:rPr>
                      <a:t>                                        East </a:t>
                    </a:r>
                    <a:r>
                      <a:rPr kumimoji="0" lang="es-CL" sz="1000" b="0" i="0" u="none" strike="noStrike" cap="none" normalizeH="0" baseline="0" err="1">
                        <a:ln>
                          <a:noFill/>
                        </a:ln>
                        <a:solidFill>
                          <a:schemeClr val="bg1"/>
                        </a:solidFill>
                        <a:effectLst/>
                        <a:latin typeface="Calibri" panose="020F0502020204030204" pitchFamily="34" charset="0"/>
                      </a:rPr>
                      <a:t>Africa</a:t>
                    </a:r>
                    <a:endParaRPr kumimoji="0" lang="es-CL" sz="1000" b="0" i="0" u="none" strike="noStrike" cap="none" normalizeH="0" baseline="0">
                      <a:ln>
                        <a:noFill/>
                      </a:ln>
                      <a:solidFill>
                        <a:schemeClr val="bg1"/>
                      </a:solidFill>
                      <a:effectLst/>
                      <a:latin typeface="Calibri" panose="020F0502020204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s-CL" sz="1000" b="1" i="0" u="none" strike="noStrike" cap="none" normalizeH="0" baseline="0">
                        <a:ln>
                          <a:noFill/>
                        </a:ln>
                        <a:solidFill>
                          <a:schemeClr val="bg1"/>
                        </a:solidFill>
                        <a:effectLst/>
                        <a:latin typeface="Calibri" panose="020F0502020204030204" pitchFamily="34" charset="0"/>
                      </a:rPr>
                      <a:t>MV Angol</a:t>
                    </a:r>
                    <a:r>
                      <a:rPr kumimoji="0" lang="es-CL" sz="1000" b="0" i="0" u="none" strike="noStrike" cap="none" normalizeH="0" baseline="0">
                        <a:ln>
                          <a:noFill/>
                        </a:ln>
                        <a:solidFill>
                          <a:schemeClr val="bg1"/>
                        </a:solidFill>
                        <a:effectLst/>
                        <a:latin typeface="Calibri" panose="020F0502020204030204" pitchFamily="34" charset="0"/>
                      </a:rPr>
                      <a:t>: Asia </a:t>
                    </a:r>
                    <a:r>
                      <a:rPr lang="es-CL" sz="1000">
                        <a:solidFill>
                          <a:schemeClr val="bg1"/>
                        </a:solidFill>
                        <a:latin typeface="Calibri" panose="020F0502020204030204" pitchFamily="34" charset="0"/>
                      </a:rPr>
                      <a:t>- </a:t>
                    </a:r>
                    <a:r>
                      <a:rPr kumimoji="0" lang="es-CL" sz="1000" b="0" i="0" u="none" strike="noStrike" cap="none" normalizeH="0" baseline="0">
                        <a:ln>
                          <a:noFill/>
                        </a:ln>
                        <a:solidFill>
                          <a:schemeClr val="bg1"/>
                        </a:solidFill>
                        <a:effectLst/>
                        <a:latin typeface="Calibri" panose="020F0502020204030204" pitchFamily="34" charset="0"/>
                      </a:rPr>
                      <a:t>USEC</a:t>
                    </a:r>
                  </a:p>
                  <a:p>
                    <a:pPr marL="0" marR="0" lvl="0" indent="0" defTabSz="914400" rtl="0" eaLnBrk="0" fontAlgn="base" latinLnBrk="0" hangingPunct="0">
                      <a:lnSpc>
                        <a:spcPct val="100000"/>
                      </a:lnSpc>
                      <a:spcBef>
                        <a:spcPct val="0"/>
                      </a:spcBef>
                      <a:spcAft>
                        <a:spcPct val="0"/>
                      </a:spcAft>
                      <a:buClrTx/>
                      <a:buSzTx/>
                      <a:buFontTx/>
                      <a:buNone/>
                      <a:tabLst/>
                    </a:pPr>
                    <a:r>
                      <a:rPr lang="es-CL" sz="1000" b="1">
                        <a:solidFill>
                          <a:schemeClr val="bg1"/>
                        </a:solidFill>
                        <a:latin typeface="Calibri" panose="020F0502020204030204" pitchFamily="34" charset="0"/>
                      </a:rPr>
                      <a:t>MV Andes</a:t>
                    </a:r>
                    <a:r>
                      <a:rPr lang="es-CL" sz="1000">
                        <a:solidFill>
                          <a:schemeClr val="bg1"/>
                        </a:solidFill>
                        <a:latin typeface="Calibri" panose="020F0502020204030204" pitchFamily="34" charset="0"/>
                      </a:rPr>
                      <a:t>: Asia - USEC</a:t>
                    </a:r>
                  </a:p>
                  <a:p>
                    <a:pPr marL="0" marR="0" lvl="0" indent="0" defTabSz="914400" rtl="0" eaLnBrk="0" fontAlgn="base" latinLnBrk="0" hangingPunct="0">
                      <a:lnSpc>
                        <a:spcPct val="100000"/>
                      </a:lnSpc>
                      <a:spcBef>
                        <a:spcPct val="0"/>
                      </a:spcBef>
                      <a:spcAft>
                        <a:spcPct val="0"/>
                      </a:spcAft>
                      <a:buClrTx/>
                      <a:buSzTx/>
                      <a:buFontTx/>
                      <a:buNone/>
                      <a:tabLst/>
                    </a:pPr>
                    <a:r>
                      <a:rPr kumimoji="0" lang="es-CL" sz="1000" b="1" i="0" u="none" strike="noStrike" cap="none" normalizeH="0" baseline="0">
                        <a:ln>
                          <a:noFill/>
                        </a:ln>
                        <a:solidFill>
                          <a:schemeClr val="bg1"/>
                        </a:solidFill>
                        <a:effectLst/>
                        <a:latin typeface="Calibri" panose="020F0502020204030204" pitchFamily="34" charset="0"/>
                      </a:rPr>
                      <a:t>MV Atacama</a:t>
                    </a:r>
                    <a:r>
                      <a:rPr kumimoji="0" lang="es-CL" sz="1000" b="0" i="0" u="none" strike="noStrike" cap="none" normalizeH="0" baseline="0">
                        <a:ln>
                          <a:noFill/>
                        </a:ln>
                        <a:solidFill>
                          <a:schemeClr val="bg1"/>
                        </a:solidFill>
                        <a:effectLst/>
                        <a:latin typeface="Calibri" panose="020F0502020204030204" pitchFamily="34" charset="0"/>
                      </a:rPr>
                      <a:t>: Asia - ECSA-NCSA</a:t>
                    </a:r>
                  </a:p>
                </p:txBody>
              </p:sp>
              <p:sp>
                <p:nvSpPr>
                  <p:cNvPr id="90" name="Rectangle 37">
                    <a:extLst>
                      <a:ext uri="{FF2B5EF4-FFF2-40B4-BE49-F238E27FC236}">
                        <a16:creationId xmlns:a16="http://schemas.microsoft.com/office/drawing/2014/main" id="{AE90773D-0F4B-00F8-F87F-9ECFD23AF4EA}"/>
                      </a:ext>
                    </a:extLst>
                  </p:cNvPr>
                  <p:cNvSpPr>
                    <a:spLocks noChangeArrowheads="1"/>
                  </p:cNvSpPr>
                  <p:nvPr/>
                </p:nvSpPr>
                <p:spPr bwMode="auto">
                  <a:xfrm>
                    <a:off x="7159559" y="3420564"/>
                    <a:ext cx="15757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es-ES" sz="1000" b="1">
                        <a:solidFill>
                          <a:schemeClr val="bg1"/>
                        </a:solidFill>
                        <a:latin typeface="Calibri" panose="020F0502020204030204" pitchFamily="34" charset="0"/>
                      </a:rPr>
                      <a:t>B</a:t>
                    </a:r>
                    <a:r>
                      <a:rPr lang="es-CL" sz="1000" b="1">
                        <a:solidFill>
                          <a:schemeClr val="bg1"/>
                        </a:solidFill>
                        <a:latin typeface="Calibri" panose="020F0502020204030204" pitchFamily="34" charset="0"/>
                      </a:rPr>
                      <a:t>T Arica: </a:t>
                    </a:r>
                    <a:r>
                      <a:rPr lang="es-CL" sz="1000">
                        <a:solidFill>
                          <a:schemeClr val="bg1"/>
                        </a:solidFill>
                        <a:latin typeface="Calibri" panose="020F0502020204030204" pitchFamily="34" charset="0"/>
                      </a:rPr>
                      <a:t>Chile </a:t>
                    </a:r>
                    <a:r>
                      <a:rPr lang="es-CL" sz="800">
                        <a:solidFill>
                          <a:schemeClr val="bg1"/>
                        </a:solidFill>
                        <a:latin typeface="Calibri" panose="020F0502020204030204" pitchFamily="34" charset="0"/>
                      </a:rPr>
                      <a:t>(</a:t>
                    </a:r>
                    <a:r>
                      <a:rPr lang="en-US" sz="800">
                        <a:solidFill>
                          <a:schemeClr val="bg1"/>
                        </a:solidFill>
                        <a:latin typeface="Calibri" panose="020F0502020204030204" pitchFamily="34" charset="0"/>
                      </a:rPr>
                      <a:t>North</a:t>
                    </a:r>
                    <a:r>
                      <a:rPr lang="es-CL" sz="800">
                        <a:solidFill>
                          <a:schemeClr val="bg1"/>
                        </a:solidFill>
                        <a:latin typeface="Calibri" panose="020F0502020204030204" pitchFamily="34" charset="0"/>
                      </a:rPr>
                      <a:t> &amp; Central)</a:t>
                    </a:r>
                  </a:p>
                  <a:p>
                    <a:pPr marL="0" marR="0" lvl="0" indent="0" defTabSz="914400" rtl="0" eaLnBrk="0" fontAlgn="base" latinLnBrk="0" hangingPunct="0">
                      <a:lnSpc>
                        <a:spcPct val="100000"/>
                      </a:lnSpc>
                      <a:spcBef>
                        <a:spcPct val="0"/>
                      </a:spcBef>
                      <a:spcAft>
                        <a:spcPct val="0"/>
                      </a:spcAft>
                      <a:buClrTx/>
                      <a:buSzTx/>
                      <a:buFontTx/>
                      <a:buNone/>
                      <a:tabLst/>
                    </a:pPr>
                    <a:r>
                      <a:rPr kumimoji="0" lang="es-CL" sz="1000" b="1" i="0" u="none" strike="noStrike" cap="none" normalizeH="0" baseline="0">
                        <a:ln>
                          <a:noFill/>
                        </a:ln>
                        <a:solidFill>
                          <a:schemeClr val="bg1"/>
                        </a:solidFill>
                        <a:effectLst/>
                        <a:latin typeface="Calibri" panose="020F0502020204030204" pitchFamily="34" charset="0"/>
                      </a:rPr>
                      <a:t>BT Antofagasta</a:t>
                    </a:r>
                    <a:r>
                      <a:rPr kumimoji="0" lang="es-CL" sz="1000" b="0" i="0" u="none" strike="noStrike" cap="none" normalizeH="0" baseline="0">
                        <a:ln>
                          <a:noFill/>
                        </a:ln>
                        <a:solidFill>
                          <a:schemeClr val="bg1"/>
                        </a:solidFill>
                        <a:effectLst/>
                        <a:latin typeface="Calibri" panose="020F0502020204030204" pitchFamily="34" charset="0"/>
                      </a:rPr>
                      <a:t>: Chile </a:t>
                    </a:r>
                    <a:r>
                      <a:rPr kumimoji="0" lang="es-CL" sz="800" b="0" i="0" u="none" strike="noStrike" cap="none" normalizeH="0" baseline="0">
                        <a:ln>
                          <a:noFill/>
                        </a:ln>
                        <a:solidFill>
                          <a:schemeClr val="bg1"/>
                        </a:solidFill>
                        <a:effectLst/>
                        <a:latin typeface="Calibri" panose="020F0502020204030204" pitchFamily="34" charset="0"/>
                      </a:rPr>
                      <a:t>(South) </a:t>
                    </a:r>
                  </a:p>
                  <a:p>
                    <a:pPr marL="0" marR="0" lvl="0" indent="0" defTabSz="914400" rtl="0" eaLnBrk="0" fontAlgn="base" latinLnBrk="0" hangingPunct="0">
                      <a:lnSpc>
                        <a:spcPct val="100000"/>
                      </a:lnSpc>
                      <a:spcBef>
                        <a:spcPct val="0"/>
                      </a:spcBef>
                      <a:spcAft>
                        <a:spcPct val="0"/>
                      </a:spcAft>
                      <a:buClrTx/>
                      <a:buSzTx/>
                      <a:buFontTx/>
                      <a:buNone/>
                      <a:tabLst/>
                    </a:pPr>
                    <a:r>
                      <a:rPr lang="es-CL" sz="1000" b="1">
                        <a:solidFill>
                          <a:schemeClr val="bg1"/>
                        </a:solidFill>
                        <a:latin typeface="Calibri" panose="020F0502020204030204" pitchFamily="34" charset="0"/>
                      </a:rPr>
                      <a:t>BT </a:t>
                    </a:r>
                    <a:r>
                      <a:rPr lang="es-CL" sz="1000" b="1" err="1">
                        <a:solidFill>
                          <a:schemeClr val="bg1"/>
                        </a:solidFill>
                        <a:latin typeface="Calibri" panose="020F0502020204030204" pitchFamily="34" charset="0"/>
                      </a:rPr>
                      <a:t>Brio</a:t>
                    </a:r>
                    <a:r>
                      <a:rPr lang="es-CL" sz="1000">
                        <a:solidFill>
                          <a:schemeClr val="bg1"/>
                        </a:solidFill>
                        <a:latin typeface="Calibri" panose="020F0502020204030204" pitchFamily="34" charset="0"/>
                      </a:rPr>
                      <a:t>: Chile </a:t>
                    </a:r>
                    <a:r>
                      <a:rPr lang="es-CL" sz="800">
                        <a:solidFill>
                          <a:schemeClr val="bg1"/>
                        </a:solidFill>
                        <a:latin typeface="Calibri" panose="020F0502020204030204" pitchFamily="34" charset="0"/>
                      </a:rPr>
                      <a:t>(North &amp; Central)</a:t>
                    </a:r>
                  </a:p>
                  <a:p>
                    <a:pPr marL="0" marR="0" lvl="0" indent="0" defTabSz="914400" rtl="0" eaLnBrk="0" fontAlgn="base" latinLnBrk="0" hangingPunct="0">
                      <a:lnSpc>
                        <a:spcPct val="100000"/>
                      </a:lnSpc>
                      <a:spcBef>
                        <a:spcPct val="0"/>
                      </a:spcBef>
                      <a:spcAft>
                        <a:spcPct val="0"/>
                      </a:spcAft>
                      <a:buClrTx/>
                      <a:buSzTx/>
                      <a:buFontTx/>
                      <a:buNone/>
                      <a:tabLst/>
                    </a:pPr>
                    <a:r>
                      <a:rPr kumimoji="0" lang="es-CL" sz="1000" b="1" i="0" u="none" strike="noStrike" cap="none" normalizeH="0" baseline="0">
                        <a:ln>
                          <a:noFill/>
                        </a:ln>
                        <a:solidFill>
                          <a:schemeClr val="bg1"/>
                        </a:solidFill>
                        <a:effectLst/>
                        <a:latin typeface="Calibri" panose="020F0502020204030204" pitchFamily="34" charset="0"/>
                      </a:rPr>
                      <a:t>BT Pioneros: </a:t>
                    </a:r>
                    <a:r>
                      <a:rPr kumimoji="0" lang="es-CL" sz="1000" b="0" i="0" u="none" strike="noStrike" cap="none" normalizeH="0" baseline="0">
                        <a:ln>
                          <a:noFill/>
                        </a:ln>
                        <a:solidFill>
                          <a:schemeClr val="bg1"/>
                        </a:solidFill>
                        <a:effectLst/>
                        <a:latin typeface="Calibri" panose="020F0502020204030204" pitchFamily="34" charset="0"/>
                      </a:rPr>
                      <a:t>Chile </a:t>
                    </a:r>
                    <a:r>
                      <a:rPr kumimoji="0" lang="es-CL" sz="800" b="0" i="0" u="none" strike="noStrike" cap="none" normalizeH="0" baseline="0">
                        <a:ln>
                          <a:noFill/>
                        </a:ln>
                        <a:solidFill>
                          <a:schemeClr val="bg1"/>
                        </a:solidFill>
                        <a:effectLst/>
                        <a:latin typeface="Calibri" panose="020F0502020204030204" pitchFamily="34" charset="0"/>
                      </a:rPr>
                      <a:t>(South)</a:t>
                    </a:r>
                  </a:p>
                  <a:p>
                    <a:pPr marL="0" marR="0" lvl="0" indent="0" defTabSz="914400" rtl="0" eaLnBrk="0" fontAlgn="base" latinLnBrk="0" hangingPunct="0">
                      <a:lnSpc>
                        <a:spcPct val="100000"/>
                      </a:lnSpc>
                      <a:spcBef>
                        <a:spcPct val="0"/>
                      </a:spcBef>
                      <a:spcAft>
                        <a:spcPct val="0"/>
                      </a:spcAft>
                      <a:buClrTx/>
                      <a:buSzTx/>
                      <a:buFontTx/>
                      <a:buNone/>
                      <a:tabLst/>
                    </a:pPr>
                    <a:r>
                      <a:rPr lang="es-CL" sz="1000" b="1">
                        <a:solidFill>
                          <a:schemeClr val="bg1"/>
                        </a:solidFill>
                        <a:latin typeface="Calibri" panose="020F0502020204030204" pitchFamily="34" charset="0"/>
                      </a:rPr>
                      <a:t>BT Puerto </a:t>
                    </a:r>
                    <a:r>
                      <a:rPr lang="es-CL" sz="1000" b="1" err="1">
                        <a:solidFill>
                          <a:schemeClr val="bg1"/>
                        </a:solidFill>
                        <a:latin typeface="Calibri" panose="020F0502020204030204" pitchFamily="34" charset="0"/>
                      </a:rPr>
                      <a:t>Aysen</a:t>
                    </a:r>
                    <a:r>
                      <a:rPr lang="es-CL" sz="1000" b="1">
                        <a:solidFill>
                          <a:schemeClr val="bg1"/>
                        </a:solidFill>
                        <a:latin typeface="Calibri" panose="020F0502020204030204" pitchFamily="34" charset="0"/>
                      </a:rPr>
                      <a:t> </a:t>
                    </a:r>
                    <a:r>
                      <a:rPr lang="es-CL" sz="1000">
                        <a:solidFill>
                          <a:schemeClr val="bg1"/>
                        </a:solidFill>
                        <a:latin typeface="Calibri" panose="020F0502020204030204" pitchFamily="34" charset="0"/>
                      </a:rPr>
                      <a:t>Chile </a:t>
                    </a:r>
                    <a:r>
                      <a:rPr lang="es-CL" sz="800">
                        <a:solidFill>
                          <a:schemeClr val="bg1"/>
                        </a:solidFill>
                        <a:latin typeface="Calibri" panose="020F0502020204030204" pitchFamily="34" charset="0"/>
                      </a:rPr>
                      <a:t>(South)</a:t>
                    </a:r>
                  </a:p>
                  <a:p>
                    <a:pPr eaLnBrk="0" fontAlgn="base" hangingPunct="0">
                      <a:spcBef>
                        <a:spcPct val="0"/>
                      </a:spcBef>
                      <a:spcAft>
                        <a:spcPct val="0"/>
                      </a:spcAft>
                    </a:pPr>
                    <a:r>
                      <a:rPr lang="es-CL" sz="1000" b="1">
                        <a:solidFill>
                          <a:schemeClr val="bg1"/>
                        </a:solidFill>
                        <a:latin typeface="Calibri" panose="020F0502020204030204" pitchFamily="34" charset="0"/>
                      </a:rPr>
                      <a:t>BT Antillanca </a:t>
                    </a:r>
                    <a:r>
                      <a:rPr lang="es-CL" sz="800">
                        <a:solidFill>
                          <a:schemeClr val="bg1"/>
                        </a:solidFill>
                        <a:latin typeface="Calibri" panose="020F0502020204030204" pitchFamily="34" charset="0"/>
                      </a:rPr>
                      <a:t>(International Pool)</a:t>
                    </a:r>
                  </a:p>
                  <a:p>
                    <a:pPr eaLnBrk="0" fontAlgn="base" hangingPunct="0">
                      <a:spcBef>
                        <a:spcPct val="0"/>
                      </a:spcBef>
                      <a:spcAft>
                        <a:spcPct val="0"/>
                      </a:spcAft>
                    </a:pPr>
                    <a:r>
                      <a:rPr lang="es-CL" sz="1000" b="1">
                        <a:solidFill>
                          <a:schemeClr val="bg1"/>
                        </a:solidFill>
                        <a:latin typeface="Calibri" panose="020F0502020204030204" pitchFamily="34" charset="0"/>
                      </a:rPr>
                      <a:t>BT Ancud </a:t>
                    </a:r>
                    <a:r>
                      <a:rPr lang="es-CL" sz="800">
                        <a:solidFill>
                          <a:schemeClr val="bg1"/>
                        </a:solidFill>
                        <a:latin typeface="Calibri" panose="020F0502020204030204" pitchFamily="34" charset="0"/>
                      </a:rPr>
                      <a:t>(International Pool)</a:t>
                    </a:r>
                  </a:p>
                </p:txBody>
              </p:sp>
              <p:sp>
                <p:nvSpPr>
                  <p:cNvPr id="91" name="Rectangle 37">
                    <a:extLst>
                      <a:ext uri="{FF2B5EF4-FFF2-40B4-BE49-F238E27FC236}">
                        <a16:creationId xmlns:a16="http://schemas.microsoft.com/office/drawing/2014/main" id="{FFCBE675-162F-1A8F-E90E-E970618F3B2F}"/>
                      </a:ext>
                    </a:extLst>
                  </p:cNvPr>
                  <p:cNvSpPr>
                    <a:spLocks noChangeArrowheads="1"/>
                  </p:cNvSpPr>
                  <p:nvPr/>
                </p:nvSpPr>
                <p:spPr bwMode="auto">
                  <a:xfrm>
                    <a:off x="4541267" y="3506967"/>
                    <a:ext cx="190917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en-US" sz="1000" b="1">
                        <a:solidFill>
                          <a:schemeClr val="bg1"/>
                        </a:solidFill>
                        <a:latin typeface="Calibri" panose="020F0502020204030204" pitchFamily="34" charset="0"/>
                      </a:rPr>
                      <a:t>MV Leto</a:t>
                    </a:r>
                    <a:r>
                      <a:rPr lang="en-US" sz="1000">
                        <a:solidFill>
                          <a:schemeClr val="bg1"/>
                        </a:solidFill>
                        <a:latin typeface="Calibri" panose="020F0502020204030204" pitchFamily="34" charset="0"/>
                      </a:rPr>
                      <a:t>:  Europe / West Africa</a:t>
                    </a:r>
                  </a:p>
                  <a:p>
                    <a:pPr marL="0" marR="0" lvl="0" indent="0"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bg1"/>
                      </a:solidFill>
                      <a:effectLst/>
                      <a:latin typeface="Calibri" panose="020F0502020204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a:ln>
                          <a:noFill/>
                        </a:ln>
                        <a:solidFill>
                          <a:schemeClr val="bg1"/>
                        </a:solidFill>
                        <a:effectLst/>
                        <a:latin typeface="Calibri" panose="020F0502020204030204" pitchFamily="34" charset="0"/>
                      </a:rPr>
                      <a:t>MV Daphne</a:t>
                    </a:r>
                    <a:r>
                      <a:rPr kumimoji="0" lang="en-US" sz="1000" b="0" i="0" u="none" strike="noStrike" cap="none" normalizeH="0" baseline="0">
                        <a:ln>
                          <a:noFill/>
                        </a:ln>
                        <a:solidFill>
                          <a:schemeClr val="bg1"/>
                        </a:solidFill>
                        <a:effectLst/>
                        <a:latin typeface="Calibri" panose="020F0502020204030204" pitchFamily="34" charset="0"/>
                      </a:rPr>
                      <a:t>: Far East / Indian </a:t>
                    </a:r>
                    <a:br>
                      <a:rPr kumimoji="0" lang="en-US" sz="1000" b="0" i="0" u="none" strike="noStrike" cap="none" normalizeH="0" baseline="0">
                        <a:ln>
                          <a:noFill/>
                        </a:ln>
                        <a:solidFill>
                          <a:schemeClr val="bg1"/>
                        </a:solidFill>
                        <a:effectLst/>
                        <a:latin typeface="Calibri" panose="020F0502020204030204" pitchFamily="34" charset="0"/>
                      </a:rPr>
                    </a:br>
                    <a:r>
                      <a:rPr kumimoji="0" lang="en-US" sz="1000" b="0" i="0" u="none" strike="noStrike" cap="none" normalizeH="0" baseline="0">
                        <a:ln>
                          <a:noFill/>
                        </a:ln>
                        <a:solidFill>
                          <a:schemeClr val="bg1"/>
                        </a:solidFill>
                        <a:effectLst/>
                        <a:latin typeface="Calibri" panose="020F0502020204030204" pitchFamily="34" charset="0"/>
                      </a:rPr>
                      <a:t>              	          Subcontinent</a:t>
                    </a:r>
                  </a:p>
                </p:txBody>
              </p:sp>
              <p:sp>
                <p:nvSpPr>
                  <p:cNvPr id="92" name="Rectangle 37">
                    <a:extLst>
                      <a:ext uri="{FF2B5EF4-FFF2-40B4-BE49-F238E27FC236}">
                        <a16:creationId xmlns:a16="http://schemas.microsoft.com/office/drawing/2014/main" id="{13B4DE36-0541-59DD-BCAC-203CC97C1534}"/>
                      </a:ext>
                    </a:extLst>
                  </p:cNvPr>
                  <p:cNvSpPr>
                    <a:spLocks noChangeArrowheads="1"/>
                  </p:cNvSpPr>
                  <p:nvPr/>
                </p:nvSpPr>
                <p:spPr bwMode="auto">
                  <a:xfrm>
                    <a:off x="9762758" y="3553552"/>
                    <a:ext cx="15853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s-ES" sz="1000" b="1" i="0" u="none" strike="noStrike" cap="none" normalizeH="0" baseline="0">
                        <a:ln>
                          <a:noFill/>
                        </a:ln>
                        <a:solidFill>
                          <a:schemeClr val="bg1"/>
                        </a:solidFill>
                        <a:effectLst/>
                        <a:latin typeface="Calibri" panose="020F0502020204030204" pitchFamily="34" charset="0"/>
                      </a:rPr>
                      <a:t>BT Don Pancho II (Intra Chile) </a:t>
                    </a:r>
                  </a:p>
                  <a:p>
                    <a:pPr marL="0" marR="0" lvl="0" indent="0" defTabSz="914400" rtl="0" eaLnBrk="0" fontAlgn="base" latinLnBrk="0" hangingPunct="0">
                      <a:lnSpc>
                        <a:spcPct val="100000"/>
                      </a:lnSpc>
                      <a:spcBef>
                        <a:spcPct val="0"/>
                      </a:spcBef>
                      <a:spcAft>
                        <a:spcPct val="0"/>
                      </a:spcAft>
                      <a:buClrTx/>
                      <a:buSzTx/>
                      <a:buFontTx/>
                      <a:buNone/>
                      <a:tabLst/>
                    </a:pPr>
                    <a:r>
                      <a:rPr lang="es-ES" sz="1000" b="1">
                        <a:solidFill>
                          <a:schemeClr val="bg1"/>
                        </a:solidFill>
                        <a:latin typeface="Calibri" panose="020F0502020204030204" pitchFamily="34" charset="0"/>
                      </a:rPr>
                      <a:t>BT A. Capella (Uruguay)</a:t>
                    </a:r>
                    <a:endParaRPr kumimoji="0" lang="es-ES" sz="1000" b="1" i="0" u="none" strike="noStrike" cap="none" normalizeH="0" baseline="0">
                      <a:ln>
                        <a:noFill/>
                      </a:ln>
                      <a:solidFill>
                        <a:schemeClr val="bg1"/>
                      </a:solidFill>
                      <a:effectLst/>
                      <a:latin typeface="Calibri" panose="020F0502020204030204" pitchFamily="34" charset="0"/>
                    </a:endParaRPr>
                  </a:p>
                </p:txBody>
              </p:sp>
              <p:sp>
                <p:nvSpPr>
                  <p:cNvPr id="93" name="Rectangle 37">
                    <a:extLst>
                      <a:ext uri="{FF2B5EF4-FFF2-40B4-BE49-F238E27FC236}">
                        <a16:creationId xmlns:a16="http://schemas.microsoft.com/office/drawing/2014/main" id="{D68C5301-3E75-40DF-5DAD-7E4520294140}"/>
                      </a:ext>
                    </a:extLst>
                  </p:cNvPr>
                  <p:cNvSpPr>
                    <a:spLocks noChangeArrowheads="1"/>
                  </p:cNvSpPr>
                  <p:nvPr/>
                </p:nvSpPr>
                <p:spPr bwMode="auto">
                  <a:xfrm>
                    <a:off x="7196154" y="4623143"/>
                    <a:ext cx="162063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Calibri" panose="020F0502020204030204" pitchFamily="34" charset="0"/>
                      </a:rPr>
                      <a:t>Time Charter until 2027 (</a:t>
                    </a:r>
                    <a:r>
                      <a:rPr kumimoji="0" lang="en-US" sz="1000" b="0" i="0" u="none" strike="noStrike" cap="none" normalizeH="0" baseline="0" err="1">
                        <a:ln>
                          <a:noFill/>
                        </a:ln>
                        <a:solidFill>
                          <a:schemeClr val="bg1"/>
                        </a:solidFill>
                        <a:effectLst/>
                        <a:latin typeface="Calibri" panose="020F0502020204030204" pitchFamily="34" charset="0"/>
                      </a:rPr>
                      <a:t>Enap</a:t>
                    </a:r>
                    <a:r>
                      <a:rPr lang="en-US" sz="1000">
                        <a:solidFill>
                          <a:schemeClr val="bg1"/>
                        </a:solidFill>
                        <a:latin typeface="Calibri" panose="020F0502020204030204" pitchFamily="34" charset="0"/>
                      </a:rPr>
                      <a:t>)</a:t>
                    </a:r>
                    <a:r>
                      <a:rPr kumimoji="0" lang="en-US" sz="1000" b="0" i="0" u="none" strike="noStrike" cap="none" normalizeH="0" baseline="0">
                        <a:ln>
                          <a:noFill/>
                        </a:ln>
                        <a:solidFill>
                          <a:schemeClr val="bg1"/>
                        </a:solidFill>
                        <a:effectLst/>
                        <a:latin typeface="Calibri" panose="020F0502020204030204" pitchFamily="34" charset="0"/>
                      </a:rPr>
                      <a:t> </a:t>
                    </a:r>
                  </a:p>
                </p:txBody>
              </p:sp>
              <p:sp>
                <p:nvSpPr>
                  <p:cNvPr id="94" name="Rectangle 37">
                    <a:extLst>
                      <a:ext uri="{FF2B5EF4-FFF2-40B4-BE49-F238E27FC236}">
                        <a16:creationId xmlns:a16="http://schemas.microsoft.com/office/drawing/2014/main" id="{6DD6F26A-2D69-70C2-FB2A-2ECFA6A32591}"/>
                      </a:ext>
                    </a:extLst>
                  </p:cNvPr>
                  <p:cNvSpPr>
                    <a:spLocks noChangeArrowheads="1"/>
                  </p:cNvSpPr>
                  <p:nvPr/>
                </p:nvSpPr>
                <p:spPr bwMode="auto">
                  <a:xfrm>
                    <a:off x="9769312" y="4534770"/>
                    <a:ext cx="12663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Calibri" panose="020F0502020204030204" pitchFamily="34" charset="0"/>
                      </a:rPr>
                      <a:t>Time Charter until 2025 </a:t>
                    </a:r>
                  </a:p>
                </p:txBody>
              </p:sp>
              <p:pic>
                <p:nvPicPr>
                  <p:cNvPr id="95" name="Picture 2" descr="enap-logo - Corporación Ciudad Accesible">
                    <a:extLst>
                      <a:ext uri="{FF2B5EF4-FFF2-40B4-BE49-F238E27FC236}">
                        <a16:creationId xmlns:a16="http://schemas.microsoft.com/office/drawing/2014/main" id="{B8033944-B1B9-BC5D-DFB1-601D0EA4156E}"/>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7139230" y="5089922"/>
                    <a:ext cx="835883" cy="287044"/>
                  </a:xfrm>
                  <a:prstGeom prst="rect">
                    <a:avLst/>
                  </a:prstGeom>
                  <a:noFill/>
                  <a:extLst>
                    <a:ext uri="{909E8E84-426E-40DD-AFC4-6F175D3DCCD1}">
                      <a14:hiddenFill xmlns:a14="http://schemas.microsoft.com/office/drawing/2010/main">
                        <a:solidFill>
                          <a:srgbClr val="FFFFFF"/>
                        </a:solidFill>
                      </a14:hiddenFill>
                    </a:ext>
                  </a:extLst>
                </p:spPr>
              </p:pic>
              <p:sp>
                <p:nvSpPr>
                  <p:cNvPr id="96" name="Rectangle 26">
                    <a:extLst>
                      <a:ext uri="{FF2B5EF4-FFF2-40B4-BE49-F238E27FC236}">
                        <a16:creationId xmlns:a16="http://schemas.microsoft.com/office/drawing/2014/main" id="{8BCFC11F-425C-EC30-D3C8-0A51E24FA1BB}"/>
                      </a:ext>
                    </a:extLst>
                  </p:cNvPr>
                  <p:cNvSpPr>
                    <a:spLocks noChangeArrowheads="1"/>
                  </p:cNvSpPr>
                  <p:nvPr/>
                </p:nvSpPr>
                <p:spPr bwMode="auto">
                  <a:xfrm>
                    <a:off x="1354845" y="4502537"/>
                    <a:ext cx="6770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a:ln>
                          <a:noFill/>
                        </a:ln>
                        <a:solidFill>
                          <a:srgbClr val="19416A"/>
                        </a:solidFill>
                        <a:effectLst/>
                        <a:latin typeface="+mn-lt"/>
                      </a:rPr>
                      <a:t>Charter due date</a:t>
                    </a:r>
                  </a:p>
                </p:txBody>
              </p:sp>
              <p:sp>
                <p:nvSpPr>
                  <p:cNvPr id="97" name="CuadroTexto 96">
                    <a:extLst>
                      <a:ext uri="{FF2B5EF4-FFF2-40B4-BE49-F238E27FC236}">
                        <a16:creationId xmlns:a16="http://schemas.microsoft.com/office/drawing/2014/main" id="{3FE1F7C0-C193-B252-9412-B4E87718462D}"/>
                      </a:ext>
                    </a:extLst>
                  </p:cNvPr>
                  <p:cNvSpPr txBox="1"/>
                  <p:nvPr/>
                </p:nvSpPr>
                <p:spPr>
                  <a:xfrm>
                    <a:off x="2198537" y="1128417"/>
                    <a:ext cx="4319007" cy="99412"/>
                  </a:xfrm>
                  <a:prstGeom prst="rect">
                    <a:avLst/>
                  </a:prstGeom>
                  <a:solidFill>
                    <a:srgbClr val="19416A"/>
                  </a:solidFill>
                  <a:ln>
                    <a:noFill/>
                  </a:ln>
                </p:spPr>
                <p:txBody>
                  <a:bodyPr wrap="none" rtlCol="0">
                    <a:noAutofit/>
                  </a:bodyPr>
                  <a:lstStyle/>
                  <a:p>
                    <a:pPr algn="ctr"/>
                    <a:endParaRPr lang="es-CL">
                      <a:solidFill>
                        <a:schemeClr val="bg1"/>
                      </a:solidFill>
                    </a:endParaRPr>
                  </a:p>
                </p:txBody>
              </p:sp>
              <p:sp>
                <p:nvSpPr>
                  <p:cNvPr id="98" name="CuadroTexto 97">
                    <a:extLst>
                      <a:ext uri="{FF2B5EF4-FFF2-40B4-BE49-F238E27FC236}">
                        <a16:creationId xmlns:a16="http://schemas.microsoft.com/office/drawing/2014/main" id="{E134DE78-0350-C09A-756B-DD29A3FFBE41}"/>
                      </a:ext>
                    </a:extLst>
                  </p:cNvPr>
                  <p:cNvSpPr txBox="1"/>
                  <p:nvPr/>
                </p:nvSpPr>
                <p:spPr>
                  <a:xfrm>
                    <a:off x="7071070" y="1124301"/>
                    <a:ext cx="2145491" cy="99412"/>
                  </a:xfrm>
                  <a:prstGeom prst="rect">
                    <a:avLst/>
                  </a:prstGeom>
                  <a:solidFill>
                    <a:srgbClr val="19416A"/>
                  </a:solidFill>
                  <a:ln>
                    <a:noFill/>
                  </a:ln>
                </p:spPr>
                <p:txBody>
                  <a:bodyPr wrap="none" rtlCol="0">
                    <a:noAutofit/>
                  </a:bodyPr>
                  <a:lstStyle/>
                  <a:p>
                    <a:pPr algn="ctr"/>
                    <a:endParaRPr lang="es-CL">
                      <a:solidFill>
                        <a:schemeClr val="bg1"/>
                      </a:solidFill>
                    </a:endParaRPr>
                  </a:p>
                </p:txBody>
              </p:sp>
              <p:cxnSp>
                <p:nvCxnSpPr>
                  <p:cNvPr id="99" name="Conector recto 98">
                    <a:extLst>
                      <a:ext uri="{FF2B5EF4-FFF2-40B4-BE49-F238E27FC236}">
                        <a16:creationId xmlns:a16="http://schemas.microsoft.com/office/drawing/2014/main" id="{65ED9041-4293-C093-5772-136E8EC4F1F0}"/>
                      </a:ext>
                    </a:extLst>
                  </p:cNvPr>
                  <p:cNvCxnSpPr>
                    <a:cxnSpLocks/>
                  </p:cNvCxnSpPr>
                  <p:nvPr/>
                </p:nvCxnSpPr>
                <p:spPr>
                  <a:xfrm>
                    <a:off x="2198536" y="4897188"/>
                    <a:ext cx="4319007" cy="0"/>
                  </a:xfrm>
                  <a:prstGeom prst="line">
                    <a:avLst/>
                  </a:prstGeom>
                  <a:ln w="0">
                    <a:solidFill>
                      <a:srgbClr val="003D6A"/>
                    </a:solidFill>
                  </a:ln>
                </p:spPr>
                <p:style>
                  <a:lnRef idx="1">
                    <a:schemeClr val="accent1"/>
                  </a:lnRef>
                  <a:fillRef idx="0">
                    <a:schemeClr val="accent1"/>
                  </a:fillRef>
                  <a:effectRef idx="0">
                    <a:schemeClr val="accent1"/>
                  </a:effectRef>
                  <a:fontRef idx="minor">
                    <a:schemeClr val="tx1"/>
                  </a:fontRef>
                </p:style>
              </p:cxnSp>
              <p:cxnSp>
                <p:nvCxnSpPr>
                  <p:cNvPr id="100" name="Conector recto 99">
                    <a:extLst>
                      <a:ext uri="{FF2B5EF4-FFF2-40B4-BE49-F238E27FC236}">
                        <a16:creationId xmlns:a16="http://schemas.microsoft.com/office/drawing/2014/main" id="{291F0862-69E1-88D7-856E-D903C4580189}"/>
                      </a:ext>
                    </a:extLst>
                  </p:cNvPr>
                  <p:cNvCxnSpPr>
                    <a:cxnSpLocks/>
                  </p:cNvCxnSpPr>
                  <p:nvPr/>
                </p:nvCxnSpPr>
                <p:spPr>
                  <a:xfrm>
                    <a:off x="2249888" y="3374273"/>
                    <a:ext cx="420646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1" name="Imagen 78">
                    <a:extLst>
                      <a:ext uri="{FF2B5EF4-FFF2-40B4-BE49-F238E27FC236}">
                        <a16:creationId xmlns:a16="http://schemas.microsoft.com/office/drawing/2014/main" id="{F7619C5C-9A9D-7C47-4C79-D37AB81DC52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640091" y="4645286"/>
                    <a:ext cx="1022387" cy="1026288"/>
                  </a:xfrm>
                  <a:prstGeom prst="rect">
                    <a:avLst/>
                  </a:prstGeom>
                </p:spPr>
              </p:pic>
              <p:sp>
                <p:nvSpPr>
                  <p:cNvPr id="102" name="CuadroTexto 101">
                    <a:extLst>
                      <a:ext uri="{FF2B5EF4-FFF2-40B4-BE49-F238E27FC236}">
                        <a16:creationId xmlns:a16="http://schemas.microsoft.com/office/drawing/2014/main" id="{27E63A10-39B2-8B35-CE08-AC09BEE3CA4A}"/>
                      </a:ext>
                    </a:extLst>
                  </p:cNvPr>
                  <p:cNvSpPr txBox="1"/>
                  <p:nvPr/>
                </p:nvSpPr>
                <p:spPr>
                  <a:xfrm>
                    <a:off x="7179797" y="6047129"/>
                    <a:ext cx="1635384" cy="184666"/>
                  </a:xfrm>
                  <a:prstGeom prst="rect">
                    <a:avLst/>
                  </a:prstGeom>
                  <a:noFill/>
                </p:spPr>
                <p:txBody>
                  <a:bodyPr wrap="none" rtlCol="0">
                    <a:spAutoFit/>
                  </a:bodyPr>
                  <a:lstStyle/>
                  <a:p>
                    <a:r>
                      <a:rPr lang="es-MX" sz="600" i="1"/>
                      <a:t>*  ENAP </a:t>
                    </a:r>
                    <a:r>
                      <a:rPr lang="es-MX" sz="600" i="1" err="1"/>
                      <a:t>is</a:t>
                    </a:r>
                    <a:r>
                      <a:rPr lang="es-MX" sz="600" i="1"/>
                      <a:t> a </a:t>
                    </a:r>
                    <a:r>
                      <a:rPr lang="es-MX" sz="600" i="1" err="1"/>
                      <a:t>Chilean</a:t>
                    </a:r>
                    <a:r>
                      <a:rPr lang="es-MX" sz="600" i="1"/>
                      <a:t> </a:t>
                    </a:r>
                    <a:r>
                      <a:rPr lang="es-MX" sz="600" i="1" err="1"/>
                      <a:t>Oil&amp;Gas</a:t>
                    </a:r>
                    <a:r>
                      <a:rPr lang="es-MX" sz="600" i="1"/>
                      <a:t> </a:t>
                    </a:r>
                    <a:r>
                      <a:rPr lang="es-MX" sz="600" i="1" err="1"/>
                      <a:t>state-owned</a:t>
                    </a:r>
                    <a:r>
                      <a:rPr lang="es-MX" sz="600" i="1"/>
                      <a:t> </a:t>
                    </a:r>
                    <a:r>
                      <a:rPr lang="es-MX" sz="600" i="1" err="1"/>
                      <a:t>firm</a:t>
                    </a:r>
                    <a:endParaRPr lang="es-CL" sz="600" i="1"/>
                  </a:p>
                </p:txBody>
              </p:sp>
              <p:sp>
                <p:nvSpPr>
                  <p:cNvPr id="103" name="CuadroTexto 102">
                    <a:extLst>
                      <a:ext uri="{FF2B5EF4-FFF2-40B4-BE49-F238E27FC236}">
                        <a16:creationId xmlns:a16="http://schemas.microsoft.com/office/drawing/2014/main" id="{DE94D9DF-720E-4259-A496-BE9AD2501D1D}"/>
                      </a:ext>
                    </a:extLst>
                  </p:cNvPr>
                  <p:cNvSpPr txBox="1"/>
                  <p:nvPr/>
                </p:nvSpPr>
                <p:spPr>
                  <a:xfrm>
                    <a:off x="2198536" y="772823"/>
                    <a:ext cx="4319007" cy="369332"/>
                  </a:xfrm>
                  <a:prstGeom prst="rect">
                    <a:avLst/>
                  </a:prstGeom>
                  <a:noFill/>
                </p:spPr>
                <p:txBody>
                  <a:bodyPr wrap="square">
                    <a:spAutoFit/>
                  </a:bodyPr>
                  <a:lstStyle/>
                  <a:p>
                    <a:pPr algn="ctr"/>
                    <a:r>
                      <a:rPr lang="es-ES">
                        <a:solidFill>
                          <a:srgbClr val="19416A"/>
                        </a:solidFill>
                        <a:latin typeface="Mulish"/>
                      </a:rPr>
                      <a:t>6 </a:t>
                    </a:r>
                    <a:r>
                      <a:rPr lang="es-ES" err="1">
                        <a:solidFill>
                          <a:srgbClr val="19416A"/>
                        </a:solidFill>
                        <a:latin typeface="Mulish"/>
                      </a:rPr>
                      <a:t>Containers</a:t>
                    </a:r>
                    <a:endParaRPr lang="es-CL">
                      <a:solidFill>
                        <a:srgbClr val="19416A"/>
                      </a:solidFill>
                      <a:latin typeface="Mulish"/>
                    </a:endParaRPr>
                  </a:p>
                </p:txBody>
              </p:sp>
              <p:sp>
                <p:nvSpPr>
                  <p:cNvPr id="104" name="CuadroTexto 103">
                    <a:extLst>
                      <a:ext uri="{FF2B5EF4-FFF2-40B4-BE49-F238E27FC236}">
                        <a16:creationId xmlns:a16="http://schemas.microsoft.com/office/drawing/2014/main" id="{BB3C7EC4-D60C-F291-0E2D-6FA7D396533B}"/>
                      </a:ext>
                    </a:extLst>
                  </p:cNvPr>
                  <p:cNvSpPr txBox="1"/>
                  <p:nvPr/>
                </p:nvSpPr>
                <p:spPr>
                  <a:xfrm>
                    <a:off x="7071070" y="769555"/>
                    <a:ext cx="2145491" cy="369332"/>
                  </a:xfrm>
                  <a:prstGeom prst="rect">
                    <a:avLst/>
                  </a:prstGeom>
                  <a:noFill/>
                </p:spPr>
                <p:txBody>
                  <a:bodyPr wrap="square">
                    <a:spAutoFit/>
                  </a:bodyPr>
                  <a:lstStyle/>
                  <a:p>
                    <a:pPr algn="ctr"/>
                    <a:r>
                      <a:rPr lang="es-ES">
                        <a:solidFill>
                          <a:srgbClr val="19416A"/>
                        </a:solidFill>
                        <a:latin typeface="Mulish"/>
                      </a:rPr>
                      <a:t>7 </a:t>
                    </a:r>
                    <a:r>
                      <a:rPr lang="es-ES" err="1">
                        <a:solidFill>
                          <a:srgbClr val="19416A"/>
                        </a:solidFill>
                        <a:latin typeface="Mulish"/>
                      </a:rPr>
                      <a:t>Tankers</a:t>
                    </a:r>
                    <a:endParaRPr lang="es-CL">
                      <a:solidFill>
                        <a:srgbClr val="19416A"/>
                      </a:solidFill>
                      <a:latin typeface="Mulish"/>
                    </a:endParaRPr>
                  </a:p>
                </p:txBody>
              </p:sp>
              <p:sp>
                <p:nvSpPr>
                  <p:cNvPr id="105" name="CuadroTexto 104">
                    <a:extLst>
                      <a:ext uri="{FF2B5EF4-FFF2-40B4-BE49-F238E27FC236}">
                        <a16:creationId xmlns:a16="http://schemas.microsoft.com/office/drawing/2014/main" id="{AA2551BB-BCFF-C8EC-A1FB-5A3635AD65BB}"/>
                      </a:ext>
                    </a:extLst>
                  </p:cNvPr>
                  <p:cNvSpPr txBox="1"/>
                  <p:nvPr/>
                </p:nvSpPr>
                <p:spPr>
                  <a:xfrm>
                    <a:off x="9684839" y="772823"/>
                    <a:ext cx="2051444" cy="369332"/>
                  </a:xfrm>
                  <a:prstGeom prst="rect">
                    <a:avLst/>
                  </a:prstGeom>
                  <a:noFill/>
                </p:spPr>
                <p:txBody>
                  <a:bodyPr wrap="square">
                    <a:spAutoFit/>
                  </a:bodyPr>
                  <a:lstStyle/>
                  <a:p>
                    <a:pPr algn="ctr"/>
                    <a:r>
                      <a:rPr lang="es-ES">
                        <a:solidFill>
                          <a:srgbClr val="19416A"/>
                        </a:solidFill>
                        <a:latin typeface="Mulish"/>
                      </a:rPr>
                      <a:t>2 </a:t>
                    </a:r>
                    <a:r>
                      <a:rPr lang="es-ES" err="1">
                        <a:solidFill>
                          <a:srgbClr val="19416A"/>
                        </a:solidFill>
                        <a:latin typeface="Mulish"/>
                      </a:rPr>
                      <a:t>Bunkering</a:t>
                    </a:r>
                    <a:endParaRPr lang="es-CL">
                      <a:solidFill>
                        <a:srgbClr val="19416A"/>
                      </a:solidFill>
                      <a:latin typeface="Mulish"/>
                    </a:endParaRPr>
                  </a:p>
                </p:txBody>
              </p:sp>
              <p:sp>
                <p:nvSpPr>
                  <p:cNvPr id="106" name="CuadroTexto 105">
                    <a:extLst>
                      <a:ext uri="{FF2B5EF4-FFF2-40B4-BE49-F238E27FC236}">
                        <a16:creationId xmlns:a16="http://schemas.microsoft.com/office/drawing/2014/main" id="{179C10DF-12AB-7A66-2D56-E20995D5BEA7}"/>
                      </a:ext>
                    </a:extLst>
                  </p:cNvPr>
                  <p:cNvSpPr txBox="1"/>
                  <p:nvPr/>
                </p:nvSpPr>
                <p:spPr>
                  <a:xfrm>
                    <a:off x="9679669" y="1135835"/>
                    <a:ext cx="2057814" cy="99412"/>
                  </a:xfrm>
                  <a:prstGeom prst="rect">
                    <a:avLst/>
                  </a:prstGeom>
                  <a:solidFill>
                    <a:srgbClr val="19416A"/>
                  </a:solidFill>
                  <a:ln>
                    <a:noFill/>
                  </a:ln>
                </p:spPr>
                <p:txBody>
                  <a:bodyPr wrap="none" rtlCol="0">
                    <a:noAutofit/>
                  </a:bodyPr>
                  <a:lstStyle/>
                  <a:p>
                    <a:pPr algn="ctr"/>
                    <a:endParaRPr lang="es-CL">
                      <a:solidFill>
                        <a:schemeClr val="bg1"/>
                      </a:solidFill>
                    </a:endParaRPr>
                  </a:p>
                </p:txBody>
              </p:sp>
              <p:sp>
                <p:nvSpPr>
                  <p:cNvPr id="107" name="Rectangle 33">
                    <a:extLst>
                      <a:ext uri="{FF2B5EF4-FFF2-40B4-BE49-F238E27FC236}">
                        <a16:creationId xmlns:a16="http://schemas.microsoft.com/office/drawing/2014/main" id="{A63720F8-73D5-A39A-9878-01681CBFD676}"/>
                      </a:ext>
                    </a:extLst>
                  </p:cNvPr>
                  <p:cNvSpPr>
                    <a:spLocks noChangeArrowheads="1"/>
                  </p:cNvSpPr>
                  <p:nvPr/>
                </p:nvSpPr>
                <p:spPr bwMode="auto">
                  <a:xfrm>
                    <a:off x="9796056" y="3025280"/>
                    <a:ext cx="2885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L" sz="1000" b="0" i="0" u="none" strike="noStrike" cap="none" normalizeH="0" baseline="0">
                        <a:ln>
                          <a:noFill/>
                        </a:ln>
                        <a:solidFill>
                          <a:schemeClr val="bg1"/>
                        </a:solidFill>
                        <a:effectLst/>
                        <a:latin typeface="Calibri" panose="020F0502020204030204" pitchFamily="34" charset="0"/>
                      </a:rPr>
                      <a:t>100%</a:t>
                    </a:r>
                  </a:p>
                  <a:p>
                    <a:pPr eaLnBrk="0" fontAlgn="base" hangingPunct="0">
                      <a:spcBef>
                        <a:spcPct val="0"/>
                      </a:spcBef>
                      <a:spcAft>
                        <a:spcPct val="0"/>
                      </a:spcAft>
                    </a:pPr>
                    <a:r>
                      <a:rPr kumimoji="0" lang="es-CL" sz="1000" b="0" i="0" u="none" strike="noStrike" cap="none" normalizeH="0" baseline="0">
                        <a:ln>
                          <a:noFill/>
                        </a:ln>
                        <a:solidFill>
                          <a:schemeClr val="bg1"/>
                        </a:solidFill>
                        <a:effectLst/>
                        <a:latin typeface="Calibri" panose="020F0502020204030204" pitchFamily="34" charset="0"/>
                      </a:rPr>
                      <a:t>100%</a:t>
                    </a:r>
                    <a:endParaRPr kumimoji="0" lang="es-CL" sz="1000" b="0" i="0" u="none" strike="noStrike" cap="none" normalizeH="0" baseline="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L" sz="1000" b="0" i="0" u="none" strike="noStrike" cap="none" normalizeH="0" baseline="0">
                      <a:ln>
                        <a:noFill/>
                      </a:ln>
                      <a:solidFill>
                        <a:schemeClr val="bg1"/>
                      </a:solidFill>
                      <a:effectLst/>
                    </a:endParaRPr>
                  </a:p>
                </p:txBody>
              </p:sp>
              <p:cxnSp>
                <p:nvCxnSpPr>
                  <p:cNvPr id="108" name="Conector recto 107">
                    <a:extLst>
                      <a:ext uri="{FF2B5EF4-FFF2-40B4-BE49-F238E27FC236}">
                        <a16:creationId xmlns:a16="http://schemas.microsoft.com/office/drawing/2014/main" id="{695D72D2-20C2-C781-3E9B-ABE415B4C741}"/>
                      </a:ext>
                    </a:extLst>
                  </p:cNvPr>
                  <p:cNvCxnSpPr>
                    <a:cxnSpLocks/>
                  </p:cNvCxnSpPr>
                  <p:nvPr/>
                </p:nvCxnSpPr>
                <p:spPr>
                  <a:xfrm>
                    <a:off x="2249888" y="4390109"/>
                    <a:ext cx="420646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Conector recto 108">
                    <a:extLst>
                      <a:ext uri="{FF2B5EF4-FFF2-40B4-BE49-F238E27FC236}">
                        <a16:creationId xmlns:a16="http://schemas.microsoft.com/office/drawing/2014/main" id="{F2B08980-70B4-B95D-80DD-83A86DD4530F}"/>
                      </a:ext>
                    </a:extLst>
                  </p:cNvPr>
                  <p:cNvCxnSpPr>
                    <a:cxnSpLocks/>
                  </p:cNvCxnSpPr>
                  <p:nvPr/>
                </p:nvCxnSpPr>
                <p:spPr>
                  <a:xfrm>
                    <a:off x="7128632" y="3374273"/>
                    <a:ext cx="202289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Conector recto 109">
                    <a:extLst>
                      <a:ext uri="{FF2B5EF4-FFF2-40B4-BE49-F238E27FC236}">
                        <a16:creationId xmlns:a16="http://schemas.microsoft.com/office/drawing/2014/main" id="{6AC01EAB-E125-BAB7-5339-216CD2C61197}"/>
                      </a:ext>
                    </a:extLst>
                  </p:cNvPr>
                  <p:cNvCxnSpPr>
                    <a:cxnSpLocks/>
                  </p:cNvCxnSpPr>
                  <p:nvPr/>
                </p:nvCxnSpPr>
                <p:spPr>
                  <a:xfrm>
                    <a:off x="7128632" y="4611587"/>
                    <a:ext cx="202289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Conector recto 110">
                    <a:extLst>
                      <a:ext uri="{FF2B5EF4-FFF2-40B4-BE49-F238E27FC236}">
                        <a16:creationId xmlns:a16="http://schemas.microsoft.com/office/drawing/2014/main" id="{36D71023-C5AC-9FB2-BF9A-4FB69FFD7498}"/>
                      </a:ext>
                    </a:extLst>
                  </p:cNvPr>
                  <p:cNvCxnSpPr>
                    <a:cxnSpLocks/>
                  </p:cNvCxnSpPr>
                  <p:nvPr/>
                </p:nvCxnSpPr>
                <p:spPr>
                  <a:xfrm>
                    <a:off x="9720937" y="3374273"/>
                    <a:ext cx="192201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Conector recto 111">
                    <a:extLst>
                      <a:ext uri="{FF2B5EF4-FFF2-40B4-BE49-F238E27FC236}">
                        <a16:creationId xmlns:a16="http://schemas.microsoft.com/office/drawing/2014/main" id="{53988331-84F4-772D-C21E-8D9C84A164D6}"/>
                      </a:ext>
                    </a:extLst>
                  </p:cNvPr>
                  <p:cNvCxnSpPr>
                    <a:cxnSpLocks/>
                  </p:cNvCxnSpPr>
                  <p:nvPr/>
                </p:nvCxnSpPr>
                <p:spPr>
                  <a:xfrm>
                    <a:off x="9720937" y="4390109"/>
                    <a:ext cx="1937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1" name="Conector recto 10">
                  <a:extLst>
                    <a:ext uri="{FF2B5EF4-FFF2-40B4-BE49-F238E27FC236}">
                      <a16:creationId xmlns:a16="http://schemas.microsoft.com/office/drawing/2014/main" id="{DA0E98C2-81FE-D71D-DC22-9280BA195B60}"/>
                    </a:ext>
                  </a:extLst>
                </p:cNvPr>
                <p:cNvCxnSpPr>
                  <a:cxnSpLocks/>
                </p:cNvCxnSpPr>
                <p:nvPr/>
              </p:nvCxnSpPr>
              <p:spPr>
                <a:xfrm>
                  <a:off x="2061185" y="5425608"/>
                  <a:ext cx="4319007" cy="0"/>
                </a:xfrm>
                <a:prstGeom prst="line">
                  <a:avLst/>
                </a:prstGeom>
                <a:ln w="0">
                  <a:solidFill>
                    <a:srgbClr val="003D6A"/>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A78AE681-3175-104D-6564-D6583E3BD549}"/>
                    </a:ext>
                  </a:extLst>
                </p:cNvPr>
                <p:cNvCxnSpPr>
                  <a:cxnSpLocks/>
                </p:cNvCxnSpPr>
                <p:nvPr/>
              </p:nvCxnSpPr>
              <p:spPr>
                <a:xfrm>
                  <a:off x="2061185" y="6000386"/>
                  <a:ext cx="4319007" cy="0"/>
                </a:xfrm>
                <a:prstGeom prst="line">
                  <a:avLst/>
                </a:prstGeom>
                <a:ln w="0">
                  <a:solidFill>
                    <a:srgbClr val="003D6A"/>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2A756E8A-CC5B-C718-F132-9C3AE8AD47FE}"/>
                    </a:ext>
                  </a:extLst>
                </p:cNvPr>
                <p:cNvCxnSpPr>
                  <a:cxnSpLocks/>
                </p:cNvCxnSpPr>
                <p:nvPr/>
              </p:nvCxnSpPr>
              <p:spPr>
                <a:xfrm>
                  <a:off x="6928714" y="5425608"/>
                  <a:ext cx="2148025" cy="0"/>
                </a:xfrm>
                <a:prstGeom prst="line">
                  <a:avLst/>
                </a:prstGeom>
                <a:ln w="0">
                  <a:solidFill>
                    <a:srgbClr val="003D6A"/>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252ABC90-1EDA-965F-E939-ECDF2F78645D}"/>
                    </a:ext>
                  </a:extLst>
                </p:cNvPr>
                <p:cNvCxnSpPr>
                  <a:cxnSpLocks/>
                </p:cNvCxnSpPr>
                <p:nvPr/>
              </p:nvCxnSpPr>
              <p:spPr>
                <a:xfrm>
                  <a:off x="6934863" y="5997962"/>
                  <a:ext cx="2148025" cy="0"/>
                </a:xfrm>
                <a:prstGeom prst="line">
                  <a:avLst/>
                </a:prstGeom>
                <a:ln w="0">
                  <a:solidFill>
                    <a:srgbClr val="003D6A"/>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9A87458E-3E24-D33B-A245-76CDE69D163F}"/>
                    </a:ext>
                  </a:extLst>
                </p:cNvPr>
                <p:cNvCxnSpPr>
                  <a:cxnSpLocks/>
                </p:cNvCxnSpPr>
                <p:nvPr/>
              </p:nvCxnSpPr>
              <p:spPr>
                <a:xfrm>
                  <a:off x="9545017" y="5425608"/>
                  <a:ext cx="2053915" cy="0"/>
                </a:xfrm>
                <a:prstGeom prst="line">
                  <a:avLst/>
                </a:prstGeom>
                <a:ln w="0">
                  <a:solidFill>
                    <a:srgbClr val="003D6A"/>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C9149010-DC9B-9BEF-411E-B2356CD7D280}"/>
                    </a:ext>
                  </a:extLst>
                </p:cNvPr>
                <p:cNvCxnSpPr>
                  <a:cxnSpLocks/>
                </p:cNvCxnSpPr>
                <p:nvPr/>
              </p:nvCxnSpPr>
              <p:spPr>
                <a:xfrm>
                  <a:off x="9551166" y="5997962"/>
                  <a:ext cx="2047766" cy="0"/>
                </a:xfrm>
                <a:prstGeom prst="line">
                  <a:avLst/>
                </a:prstGeom>
                <a:ln w="0">
                  <a:solidFill>
                    <a:srgbClr val="003D6A"/>
                  </a:solidFill>
                </a:ln>
              </p:spPr>
              <p:style>
                <a:lnRef idx="1">
                  <a:schemeClr val="accent1"/>
                </a:lnRef>
                <a:fillRef idx="0">
                  <a:schemeClr val="accent1"/>
                </a:fillRef>
                <a:effectRef idx="0">
                  <a:schemeClr val="accent1"/>
                </a:effectRef>
                <a:fontRef idx="minor">
                  <a:schemeClr val="tx1"/>
                </a:fontRef>
              </p:style>
            </p:cxnSp>
          </p:grpSp>
        </p:grpSp>
      </p:grpSp>
      <p:pic>
        <p:nvPicPr>
          <p:cNvPr id="18" name="Imagen 17">
            <a:extLst>
              <a:ext uri="{FF2B5EF4-FFF2-40B4-BE49-F238E27FC236}">
                <a16:creationId xmlns:a16="http://schemas.microsoft.com/office/drawing/2014/main" id="{81E9B95A-1094-E2D7-751E-2D5A9B6DA472}"/>
              </a:ext>
            </a:extLst>
          </p:cNvPr>
          <p:cNvPicPr>
            <a:picLocks noChangeAspect="1"/>
          </p:cNvPicPr>
          <p:nvPr/>
        </p:nvPicPr>
        <p:blipFill>
          <a:blip r:embed="rId16"/>
          <a:stretch>
            <a:fillRect/>
          </a:stretch>
        </p:blipFill>
        <p:spPr>
          <a:xfrm>
            <a:off x="10941843" y="215973"/>
            <a:ext cx="929376" cy="472927"/>
          </a:xfrm>
          <a:prstGeom prst="rect">
            <a:avLst/>
          </a:prstGeom>
        </p:spPr>
      </p:pic>
      <p:pic>
        <p:nvPicPr>
          <p:cNvPr id="22" name="Imagen 21" descr="Logotipo&#10;&#10;Descripción generada automáticamente">
            <a:extLst>
              <a:ext uri="{FF2B5EF4-FFF2-40B4-BE49-F238E27FC236}">
                <a16:creationId xmlns:a16="http://schemas.microsoft.com/office/drawing/2014/main" id="{1D1ACC53-1BA7-B336-06C0-E20E7733E04A}"/>
              </a:ext>
            </a:extLst>
          </p:cNvPr>
          <p:cNvPicPr>
            <a:picLocks noChangeAspect="1"/>
          </p:cNvPicPr>
          <p:nvPr/>
        </p:nvPicPr>
        <p:blipFill>
          <a:blip r:embed="rId17">
            <a:extLst>
              <a:ext uri="{28A0092B-C50C-407E-A947-70E740481C1C}">
                <a14:useLocalDpi xmlns:a14="http://schemas.microsoft.com/office/drawing/2010/main" val="0"/>
              </a:ext>
            </a:extLst>
          </a:blip>
          <a:srcRect l="16395" t="20268" r="21573" b="22772"/>
          <a:stretch/>
        </p:blipFill>
        <p:spPr>
          <a:xfrm>
            <a:off x="10914871" y="189086"/>
            <a:ext cx="983320" cy="513788"/>
          </a:xfrm>
          <a:prstGeom prst="rect">
            <a:avLst/>
          </a:prstGeom>
        </p:spPr>
      </p:pic>
      <p:pic>
        <p:nvPicPr>
          <p:cNvPr id="24" name="Imagen 23">
            <a:extLst>
              <a:ext uri="{FF2B5EF4-FFF2-40B4-BE49-F238E27FC236}">
                <a16:creationId xmlns:a16="http://schemas.microsoft.com/office/drawing/2014/main" id="{39ECA62F-C94B-2969-7ADE-AE01A63A3C14}"/>
              </a:ext>
            </a:extLst>
          </p:cNvPr>
          <p:cNvPicPr>
            <a:picLocks noChangeAspect="1"/>
          </p:cNvPicPr>
          <p:nvPr/>
        </p:nvPicPr>
        <p:blipFill>
          <a:blip r:embed="rId18"/>
          <a:srcRect l="14934" t="15038" r="26467" b="26892"/>
          <a:stretch/>
        </p:blipFill>
        <p:spPr>
          <a:xfrm>
            <a:off x="2079531" y="1420208"/>
            <a:ext cx="2321056" cy="1529586"/>
          </a:xfrm>
          <a:prstGeom prst="rect">
            <a:avLst/>
          </a:prstGeom>
        </p:spPr>
      </p:pic>
      <p:pic>
        <p:nvPicPr>
          <p:cNvPr id="1026" name="Picture 2">
            <a:extLst>
              <a:ext uri="{FF2B5EF4-FFF2-40B4-BE49-F238E27FC236}">
                <a16:creationId xmlns:a16="http://schemas.microsoft.com/office/drawing/2014/main" id="{8634D3D0-2919-224E-3B2A-CC2708B999F3}"/>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1859" t="-489" r="10239" b="10769"/>
          <a:stretch/>
        </p:blipFill>
        <p:spPr bwMode="auto">
          <a:xfrm>
            <a:off x="4381498" y="1410321"/>
            <a:ext cx="2009230" cy="1541809"/>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n 27">
            <a:extLst>
              <a:ext uri="{FF2B5EF4-FFF2-40B4-BE49-F238E27FC236}">
                <a16:creationId xmlns:a16="http://schemas.microsoft.com/office/drawing/2014/main" id="{425B9EA6-5005-C3C1-81BE-AF4DF9FBE1C4}"/>
              </a:ext>
            </a:extLst>
          </p:cNvPr>
          <p:cNvPicPr>
            <a:picLocks noChangeAspect="1"/>
          </p:cNvPicPr>
          <p:nvPr/>
        </p:nvPicPr>
        <p:blipFill>
          <a:blip r:embed="rId20"/>
          <a:srcRect l="16788" t="13616" r="11842" b="17810"/>
          <a:stretch/>
        </p:blipFill>
        <p:spPr>
          <a:xfrm>
            <a:off x="6964539" y="1416977"/>
            <a:ext cx="2152912" cy="1551424"/>
          </a:xfrm>
          <a:prstGeom prst="rect">
            <a:avLst/>
          </a:prstGeom>
        </p:spPr>
      </p:pic>
      <p:pic>
        <p:nvPicPr>
          <p:cNvPr id="7" name="Imagen 6">
            <a:extLst>
              <a:ext uri="{FF2B5EF4-FFF2-40B4-BE49-F238E27FC236}">
                <a16:creationId xmlns:a16="http://schemas.microsoft.com/office/drawing/2014/main" id="{87C8FDBE-71C3-8F42-D474-1D145DCFDE91}"/>
              </a:ext>
            </a:extLst>
          </p:cNvPr>
          <p:cNvPicPr>
            <a:picLocks noChangeAspect="1"/>
          </p:cNvPicPr>
          <p:nvPr/>
        </p:nvPicPr>
        <p:blipFill>
          <a:blip r:embed="rId21"/>
          <a:stretch>
            <a:fillRect/>
          </a:stretch>
        </p:blipFill>
        <p:spPr>
          <a:xfrm>
            <a:off x="7774373" y="5121995"/>
            <a:ext cx="754469" cy="215316"/>
          </a:xfrm>
          <a:prstGeom prst="rect">
            <a:avLst/>
          </a:prstGeom>
        </p:spPr>
      </p:pic>
      <p:pic>
        <p:nvPicPr>
          <p:cNvPr id="32" name="Picture 2" descr="Hafnia | LinkedIn">
            <a:extLst>
              <a:ext uri="{FF2B5EF4-FFF2-40B4-BE49-F238E27FC236}">
                <a16:creationId xmlns:a16="http://schemas.microsoft.com/office/drawing/2014/main" id="{2039DD26-C97E-3A73-C127-C53E9B2510C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720415" y="510569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ynergy Marine Group | LinkedIn">
            <a:extLst>
              <a:ext uri="{FF2B5EF4-FFF2-40B4-BE49-F238E27FC236}">
                <a16:creationId xmlns:a16="http://schemas.microsoft.com/office/drawing/2014/main" id="{B6740332-B793-B784-92E7-D40B5B484CA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747903" y="5553993"/>
            <a:ext cx="538593" cy="5385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rnhard Schulte Shipmanagement | LinkedIn">
            <a:extLst>
              <a:ext uri="{FF2B5EF4-FFF2-40B4-BE49-F238E27FC236}">
                <a16:creationId xmlns:a16="http://schemas.microsoft.com/office/drawing/2014/main" id="{44390D0F-8543-49BF-D3AA-E26026BD3B61}"/>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t="33878" b="33810"/>
          <a:stretch/>
        </p:blipFill>
        <p:spPr bwMode="auto">
          <a:xfrm>
            <a:off x="8458024" y="5703390"/>
            <a:ext cx="619647" cy="200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998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8E0BE-B828-9F00-58A9-72B3B2B783D3}"/>
            </a:ext>
          </a:extLst>
        </p:cNvPr>
        <p:cNvGrpSpPr/>
        <p:nvPr/>
      </p:nvGrpSpPr>
      <p:grpSpPr>
        <a:xfrm>
          <a:off x="0" y="0"/>
          <a:ext cx="0" cy="0"/>
          <a:chOff x="0" y="0"/>
          <a:chExt cx="0" cy="0"/>
        </a:xfrm>
      </p:grpSpPr>
      <p:graphicFrame>
        <p:nvGraphicFramePr>
          <p:cNvPr id="56" name="think-cell data - do not delete" hidden="1">
            <a:extLst>
              <a:ext uri="{FF2B5EF4-FFF2-40B4-BE49-F238E27FC236}">
                <a16:creationId xmlns:a16="http://schemas.microsoft.com/office/drawing/2014/main" id="{D205A86A-E681-2252-CAB7-015D0579C94F}"/>
              </a:ext>
            </a:extLst>
          </p:cNvPr>
          <p:cNvGraphicFramePr>
            <a:graphicFrameLocks noChangeAspect="1"/>
          </p:cNvGraphicFramePr>
          <p:nvPr>
            <p:custDataLst>
              <p:tags r:id="rId1"/>
            </p:custDataLst>
            <p:extLst>
              <p:ext uri="{D42A27DB-BD31-4B8C-83A1-F6EECF244321}">
                <p14:modId xmlns:p14="http://schemas.microsoft.com/office/powerpoint/2010/main" val="38366406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4" imgW="405" imgH="405" progId="TCLayout.ActiveDocument.1">
                  <p:embed/>
                </p:oleObj>
              </mc:Choice>
              <mc:Fallback>
                <p:oleObj name="Diapositiva de think-cell" r:id="rId4" imgW="405" imgH="405" progId="TCLayout.ActiveDocument.1">
                  <p:embed/>
                  <p:pic>
                    <p:nvPicPr>
                      <p:cNvPr id="56" name="think-cell data - do not delete" hidden="1">
                        <a:extLst>
                          <a:ext uri="{FF2B5EF4-FFF2-40B4-BE49-F238E27FC236}">
                            <a16:creationId xmlns:a16="http://schemas.microsoft.com/office/drawing/2014/main" id="{D205A86A-E681-2252-CAB7-015D0579C9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2" name="Rectángulo 21">
            <a:extLst>
              <a:ext uri="{FF2B5EF4-FFF2-40B4-BE49-F238E27FC236}">
                <a16:creationId xmlns:a16="http://schemas.microsoft.com/office/drawing/2014/main" id="{8D0843B3-4455-A470-A8CA-A685F687F3F7}"/>
              </a:ext>
            </a:extLst>
          </p:cNvPr>
          <p:cNvSpPr/>
          <p:nvPr/>
        </p:nvSpPr>
        <p:spPr>
          <a:xfrm>
            <a:off x="2425" y="0"/>
            <a:ext cx="1494683" cy="6858000"/>
          </a:xfrm>
          <a:prstGeom prst="rect">
            <a:avLst/>
          </a:prstGeom>
          <a:solidFill>
            <a:srgbClr val="2123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515E50B7-B01C-5896-06E0-E244BF0E39BC}"/>
              </a:ext>
            </a:extLst>
          </p:cNvPr>
          <p:cNvPicPr>
            <a:picLocks noChangeAspect="1"/>
          </p:cNvPicPr>
          <p:nvPr/>
        </p:nvPicPr>
        <p:blipFill>
          <a:blip r:embed="rId6"/>
          <a:stretch>
            <a:fillRect/>
          </a:stretch>
        </p:blipFill>
        <p:spPr>
          <a:xfrm>
            <a:off x="7586464" y="0"/>
            <a:ext cx="4621131" cy="6861065"/>
          </a:xfrm>
          <a:prstGeom prst="rect">
            <a:avLst/>
          </a:prstGeom>
        </p:spPr>
      </p:pic>
      <p:sp>
        <p:nvSpPr>
          <p:cNvPr id="8" name="CuadroTexto 7">
            <a:extLst>
              <a:ext uri="{FF2B5EF4-FFF2-40B4-BE49-F238E27FC236}">
                <a16:creationId xmlns:a16="http://schemas.microsoft.com/office/drawing/2014/main" id="{65586CFF-97CD-C344-C68F-8D3D2DA1A036}"/>
              </a:ext>
            </a:extLst>
          </p:cNvPr>
          <p:cNvSpPr txBox="1"/>
          <p:nvPr/>
        </p:nvSpPr>
        <p:spPr>
          <a:xfrm>
            <a:off x="158865" y="6523957"/>
            <a:ext cx="273741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lumMod val="65000"/>
                  </a:schemeClr>
                </a:solidFill>
                <a:effectLst/>
                <a:uLnTx/>
                <a:uFillTx/>
                <a:latin typeface="Mulish"/>
              </a:rPr>
              <a:t>COMPANY OVERVIEW | </a:t>
            </a:r>
            <a:r>
              <a:rPr lang="es-ES" sz="1200">
                <a:solidFill>
                  <a:schemeClr val="bg1">
                    <a:lumMod val="65000"/>
                  </a:schemeClr>
                </a:solidFill>
                <a:latin typeface="Mulish"/>
              </a:rPr>
              <a:t>DEC</a:t>
            </a:r>
            <a:r>
              <a:rPr kumimoji="0" lang="es-ES" sz="1200" b="0" i="0" u="none" strike="noStrike" kern="1200" cap="none" spc="0" normalizeH="0" baseline="0" noProof="0">
                <a:ln>
                  <a:noFill/>
                </a:ln>
                <a:solidFill>
                  <a:schemeClr val="bg1">
                    <a:lumMod val="65000"/>
                  </a:schemeClr>
                </a:solidFill>
                <a:effectLst/>
                <a:uLnTx/>
                <a:uFillTx/>
                <a:latin typeface="Mulish"/>
              </a:rPr>
              <a:t>EMBER 2024</a:t>
            </a:r>
          </a:p>
        </p:txBody>
      </p:sp>
      <p:grpSp>
        <p:nvGrpSpPr>
          <p:cNvPr id="69" name="Grupo 68">
            <a:extLst>
              <a:ext uri="{FF2B5EF4-FFF2-40B4-BE49-F238E27FC236}">
                <a16:creationId xmlns:a16="http://schemas.microsoft.com/office/drawing/2014/main" id="{94508740-36CC-7C42-1088-22F20EF54F19}"/>
              </a:ext>
            </a:extLst>
          </p:cNvPr>
          <p:cNvGrpSpPr/>
          <p:nvPr/>
        </p:nvGrpSpPr>
        <p:grpSpPr>
          <a:xfrm>
            <a:off x="607537" y="195543"/>
            <a:ext cx="7153338" cy="193014"/>
            <a:chOff x="748030" y="5789099"/>
            <a:chExt cx="6466765" cy="252000"/>
          </a:xfrm>
        </p:grpSpPr>
        <p:sp>
          <p:nvSpPr>
            <p:cNvPr id="70" name="Rectángulo 69">
              <a:extLst>
                <a:ext uri="{FF2B5EF4-FFF2-40B4-BE49-F238E27FC236}">
                  <a16:creationId xmlns:a16="http://schemas.microsoft.com/office/drawing/2014/main" id="{589BF272-375A-DD5E-829E-F9F4DF005EE1}"/>
                </a:ext>
              </a:extLst>
            </p:cNvPr>
            <p:cNvSpPr/>
            <p:nvPr/>
          </p:nvSpPr>
          <p:spPr>
            <a:xfrm>
              <a:off x="748030"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b="1">
                  <a:solidFill>
                    <a:schemeClr val="bg1"/>
                  </a:solidFill>
                </a:rPr>
                <a:t>DISCLAIMER</a:t>
              </a:r>
            </a:p>
          </p:txBody>
        </p:sp>
        <p:sp>
          <p:nvSpPr>
            <p:cNvPr id="71" name="Rectángulo 70">
              <a:extLst>
                <a:ext uri="{FF2B5EF4-FFF2-40B4-BE49-F238E27FC236}">
                  <a16:creationId xmlns:a16="http://schemas.microsoft.com/office/drawing/2014/main" id="{4B60CDC1-3795-C247-C732-2F30B17E461C}"/>
                </a:ext>
              </a:extLst>
            </p:cNvPr>
            <p:cNvSpPr/>
            <p:nvPr/>
          </p:nvSpPr>
          <p:spPr>
            <a:xfrm>
              <a:off x="1839783"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ONE PAGER</a:t>
              </a:r>
            </a:p>
          </p:txBody>
        </p:sp>
        <p:sp>
          <p:nvSpPr>
            <p:cNvPr id="72" name="Rectángulo 71">
              <a:extLst>
                <a:ext uri="{FF2B5EF4-FFF2-40B4-BE49-F238E27FC236}">
                  <a16:creationId xmlns:a16="http://schemas.microsoft.com/office/drawing/2014/main" id="{D6D1ACF4-D873-A799-659C-C5198D59838B}"/>
                </a:ext>
              </a:extLst>
            </p:cNvPr>
            <p:cNvSpPr/>
            <p:nvPr/>
          </p:nvSpPr>
          <p:spPr>
            <a:xfrm>
              <a:off x="2931536"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GENERAL OVERVIEW</a:t>
              </a:r>
            </a:p>
          </p:txBody>
        </p:sp>
        <p:sp>
          <p:nvSpPr>
            <p:cNvPr id="74" name="Rectángulo 73">
              <a:extLst>
                <a:ext uri="{FF2B5EF4-FFF2-40B4-BE49-F238E27FC236}">
                  <a16:creationId xmlns:a16="http://schemas.microsoft.com/office/drawing/2014/main" id="{D2FC935E-3BA0-D6CD-B2C7-13C591829948}"/>
                </a:ext>
              </a:extLst>
            </p:cNvPr>
            <p:cNvSpPr/>
            <p:nvPr/>
          </p:nvSpPr>
          <p:spPr>
            <a:xfrm>
              <a:off x="6206795"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800"/>
                <a:t>FINANCIAL OVERVIEW</a:t>
              </a:r>
              <a:endParaRPr lang="es-ES_tradnl" sz="800">
                <a:solidFill>
                  <a:schemeClr val="bg1"/>
                </a:solidFill>
              </a:endParaRPr>
            </a:p>
          </p:txBody>
        </p:sp>
        <p:sp>
          <p:nvSpPr>
            <p:cNvPr id="75" name="Rectángulo 74">
              <a:extLst>
                <a:ext uri="{FF2B5EF4-FFF2-40B4-BE49-F238E27FC236}">
                  <a16:creationId xmlns:a16="http://schemas.microsoft.com/office/drawing/2014/main" id="{E4751F27-8A73-2B17-DF75-57390923CA5E}"/>
                </a:ext>
              </a:extLst>
            </p:cNvPr>
            <p:cNvSpPr/>
            <p:nvPr/>
          </p:nvSpPr>
          <p:spPr>
            <a:xfrm>
              <a:off x="5115042" y="5789099"/>
              <a:ext cx="1008000" cy="252000"/>
            </a:xfrm>
            <a:prstGeom prst="rect">
              <a:avLst/>
            </a:prstGeom>
            <a:solidFill>
              <a:srgbClr val="E52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800">
                  <a:solidFill>
                    <a:schemeClr val="bg1"/>
                  </a:solidFill>
                </a:rPr>
                <a:t>CORE BUSINESSES</a:t>
              </a:r>
              <a:endParaRPr lang="es-ES_tradnl" sz="800">
                <a:solidFill>
                  <a:schemeClr val="bg1"/>
                </a:solidFill>
              </a:endParaRPr>
            </a:p>
          </p:txBody>
        </p:sp>
        <p:sp>
          <p:nvSpPr>
            <p:cNvPr id="76" name="Rectángulo 75">
              <a:extLst>
                <a:ext uri="{FF2B5EF4-FFF2-40B4-BE49-F238E27FC236}">
                  <a16:creationId xmlns:a16="http://schemas.microsoft.com/office/drawing/2014/main" id="{B7E6E8BF-25C8-2043-9958-74257FFB4BEE}"/>
                </a:ext>
              </a:extLst>
            </p:cNvPr>
            <p:cNvSpPr/>
            <p:nvPr/>
          </p:nvSpPr>
          <p:spPr>
            <a:xfrm>
              <a:off x="4023289"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STRENGHTS</a:t>
              </a:r>
            </a:p>
          </p:txBody>
        </p:sp>
      </p:grpSp>
      <p:pic>
        <p:nvPicPr>
          <p:cNvPr id="6" name="Imagen 5">
            <a:extLst>
              <a:ext uri="{FF2B5EF4-FFF2-40B4-BE49-F238E27FC236}">
                <a16:creationId xmlns:a16="http://schemas.microsoft.com/office/drawing/2014/main" id="{66BB56C4-B5C4-87A9-42DB-57AEE3CB19BD}"/>
              </a:ext>
            </a:extLst>
          </p:cNvPr>
          <p:cNvPicPr>
            <a:picLocks noChangeAspect="1"/>
          </p:cNvPicPr>
          <p:nvPr/>
        </p:nvPicPr>
        <p:blipFill>
          <a:blip r:embed="rId7"/>
          <a:stretch>
            <a:fillRect/>
          </a:stretch>
        </p:blipFill>
        <p:spPr>
          <a:xfrm>
            <a:off x="8835627" y="-200129"/>
            <a:ext cx="3344124" cy="4564277"/>
          </a:xfrm>
          <a:prstGeom prst="rect">
            <a:avLst/>
          </a:prstGeom>
        </p:spPr>
      </p:pic>
      <p:sp>
        <p:nvSpPr>
          <p:cNvPr id="10" name="TextBox 69">
            <a:extLst>
              <a:ext uri="{FF2B5EF4-FFF2-40B4-BE49-F238E27FC236}">
                <a16:creationId xmlns:a16="http://schemas.microsoft.com/office/drawing/2014/main" id="{E658F71C-116F-FBED-74E4-87BF5ED04FA8}"/>
              </a:ext>
            </a:extLst>
          </p:cNvPr>
          <p:cNvSpPr txBox="1"/>
          <p:nvPr/>
        </p:nvSpPr>
        <p:spPr>
          <a:xfrm>
            <a:off x="9730237" y="4601419"/>
            <a:ext cx="27865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900" b="1" i="0" strike="noStrike" kern="1200" cap="none" spc="0" normalizeH="0" baseline="0" noProof="0">
                <a:ln>
                  <a:noFill/>
                </a:ln>
                <a:solidFill>
                  <a:schemeClr val="bg1"/>
                </a:solidFill>
                <a:effectLst/>
                <a:highlight>
                  <a:srgbClr val="E52641"/>
                </a:highlight>
                <a:uLnTx/>
                <a:uFillTx/>
                <a:latin typeface="Mulish"/>
                <a:ea typeface="Verdana" panose="020B0604030504040204" pitchFamily="34" charset="0"/>
              </a:rPr>
              <a:t>PORT SERVICES</a:t>
            </a:r>
          </a:p>
          <a:p>
            <a:pPr marR="0" lvl="0" algn="l" defTabSz="914400" rtl="0" eaLnBrk="1" fontAlgn="auto" latinLnBrk="0" hangingPunct="1">
              <a:lnSpc>
                <a:spcPct val="100000"/>
              </a:lnSpc>
              <a:spcBef>
                <a:spcPts val="0"/>
              </a:spcBef>
              <a:spcAft>
                <a:spcPts val="0"/>
              </a:spcAft>
              <a:buClrTx/>
              <a:buSzTx/>
              <a:tabLst/>
              <a:defRPr/>
            </a:pPr>
            <a:endParaRPr kumimoji="0" lang="es-EC" sz="900" i="0" u="none" strike="noStrike" kern="1200" cap="none" spc="0" normalizeH="0" baseline="0" noProof="0">
              <a:ln>
                <a:noFill/>
              </a:ln>
              <a:solidFill>
                <a:srgbClr val="212352"/>
              </a:solidFill>
              <a:effectLst/>
              <a:uLnTx/>
              <a:uFillTx/>
              <a:latin typeface="Mulish"/>
              <a:ea typeface="Verdana" panose="020B0604030504040204" pitchFamily="34" charset="0"/>
            </a:endParaRPr>
          </a:p>
        </p:txBody>
      </p:sp>
      <p:sp>
        <p:nvSpPr>
          <p:cNvPr id="11" name="CuadroTexto 10">
            <a:extLst>
              <a:ext uri="{FF2B5EF4-FFF2-40B4-BE49-F238E27FC236}">
                <a16:creationId xmlns:a16="http://schemas.microsoft.com/office/drawing/2014/main" id="{D7130198-6D79-C1F9-A3AB-6AB8706C0BB0}"/>
              </a:ext>
            </a:extLst>
          </p:cNvPr>
          <p:cNvSpPr txBox="1"/>
          <p:nvPr/>
        </p:nvSpPr>
        <p:spPr>
          <a:xfrm>
            <a:off x="9714642" y="4773203"/>
            <a:ext cx="2477358" cy="1938992"/>
          </a:xfrm>
          <a:prstGeom prst="rect">
            <a:avLst/>
          </a:prstGeom>
          <a:noFill/>
        </p:spPr>
        <p:txBody>
          <a:bodyPr wrap="square">
            <a:spAutoFit/>
          </a:bodyPr>
          <a:lstStyle/>
          <a:p>
            <a:r>
              <a:rPr lang="es-ES" sz="800">
                <a:solidFill>
                  <a:schemeClr val="bg1"/>
                </a:solidFill>
              </a:rPr>
              <a:t>8. Puerto Barquito (Chañaral-CHI)</a:t>
            </a:r>
          </a:p>
          <a:p>
            <a:r>
              <a:rPr lang="es-ES" sz="800">
                <a:solidFill>
                  <a:schemeClr val="bg1"/>
                </a:solidFill>
              </a:rPr>
              <a:t>9. Muelle CAP (Talcahuano-CHI)</a:t>
            </a:r>
          </a:p>
          <a:p>
            <a:r>
              <a:rPr lang="es-ES" sz="800">
                <a:solidFill>
                  <a:schemeClr val="bg1"/>
                </a:solidFill>
              </a:rPr>
              <a:t>10. Puerto Corbeta Papudo (Isla Guarello – CHI)</a:t>
            </a:r>
          </a:p>
          <a:p>
            <a:r>
              <a:rPr lang="es-ES" sz="800">
                <a:solidFill>
                  <a:schemeClr val="bg1"/>
                </a:solidFill>
              </a:rPr>
              <a:t>11. Terminal </a:t>
            </a:r>
            <a:r>
              <a:rPr lang="es-ES" sz="800" err="1">
                <a:solidFill>
                  <a:schemeClr val="bg1"/>
                </a:solidFill>
              </a:rPr>
              <a:t>Multioperado</a:t>
            </a:r>
            <a:r>
              <a:rPr lang="es-ES" sz="800">
                <a:solidFill>
                  <a:schemeClr val="bg1"/>
                </a:solidFill>
              </a:rPr>
              <a:t> Antofagasta (CHI)</a:t>
            </a:r>
          </a:p>
          <a:p>
            <a:r>
              <a:rPr lang="es-ES" sz="800">
                <a:solidFill>
                  <a:schemeClr val="bg1"/>
                </a:solidFill>
              </a:rPr>
              <a:t>12. Puerto Las Losas (Huasco-CHI)</a:t>
            </a:r>
          </a:p>
          <a:p>
            <a:r>
              <a:rPr lang="es-ES" sz="800">
                <a:solidFill>
                  <a:schemeClr val="bg1"/>
                </a:solidFill>
              </a:rPr>
              <a:t>13. Puerto Mardones (</a:t>
            </a:r>
            <a:r>
              <a:rPr lang="es-ES" sz="800" err="1">
                <a:solidFill>
                  <a:schemeClr val="bg1"/>
                </a:solidFill>
              </a:rPr>
              <a:t>Pta.Arenas</a:t>
            </a:r>
            <a:r>
              <a:rPr lang="es-ES" sz="800">
                <a:solidFill>
                  <a:schemeClr val="bg1"/>
                </a:solidFill>
              </a:rPr>
              <a:t> - CHI)</a:t>
            </a:r>
          </a:p>
          <a:p>
            <a:r>
              <a:rPr lang="es-ES" sz="800">
                <a:solidFill>
                  <a:schemeClr val="bg1"/>
                </a:solidFill>
              </a:rPr>
              <a:t>14. </a:t>
            </a:r>
            <a:r>
              <a:rPr lang="es-ES" sz="800" err="1">
                <a:solidFill>
                  <a:schemeClr val="bg1"/>
                </a:solidFill>
              </a:rPr>
              <a:t>Empormontt</a:t>
            </a:r>
            <a:r>
              <a:rPr lang="es-ES" sz="800">
                <a:solidFill>
                  <a:schemeClr val="bg1"/>
                </a:solidFill>
              </a:rPr>
              <a:t> (</a:t>
            </a:r>
            <a:r>
              <a:rPr lang="es-ES" sz="800" err="1">
                <a:solidFill>
                  <a:schemeClr val="bg1"/>
                </a:solidFill>
              </a:rPr>
              <a:t>Pto.Montt</a:t>
            </a:r>
            <a:r>
              <a:rPr lang="es-ES" sz="800">
                <a:solidFill>
                  <a:schemeClr val="bg1"/>
                </a:solidFill>
              </a:rPr>
              <a:t> – CHI)</a:t>
            </a:r>
          </a:p>
          <a:p>
            <a:r>
              <a:rPr lang="es-ES" sz="800">
                <a:solidFill>
                  <a:schemeClr val="bg1"/>
                </a:solidFill>
              </a:rPr>
              <a:t>15. Terminal Portuario Patache (Iquique-CHI)</a:t>
            </a:r>
          </a:p>
          <a:p>
            <a:r>
              <a:rPr lang="es-ES" sz="800">
                <a:solidFill>
                  <a:schemeClr val="bg1"/>
                </a:solidFill>
              </a:rPr>
              <a:t>16. SPL Terminal Patillos (Iquique-CHI)</a:t>
            </a:r>
          </a:p>
          <a:p>
            <a:r>
              <a:rPr lang="es-ES" sz="800">
                <a:solidFill>
                  <a:schemeClr val="bg1"/>
                </a:solidFill>
              </a:rPr>
              <a:t>17. Terminal Marítimo Collahuasi (Iquique-CHI)</a:t>
            </a:r>
          </a:p>
          <a:p>
            <a:r>
              <a:rPr lang="es-ES" sz="800">
                <a:solidFill>
                  <a:schemeClr val="bg1"/>
                </a:solidFill>
              </a:rPr>
              <a:t>18. Terminal Patache (Iquique-CHI)</a:t>
            </a:r>
          </a:p>
          <a:p>
            <a:r>
              <a:rPr lang="es-ES" sz="800">
                <a:solidFill>
                  <a:schemeClr val="bg1"/>
                </a:solidFill>
              </a:rPr>
              <a:t>19. Puerto de Montevideo (URU)</a:t>
            </a:r>
          </a:p>
          <a:p>
            <a:r>
              <a:rPr lang="es-ES" sz="800">
                <a:solidFill>
                  <a:schemeClr val="bg1"/>
                </a:solidFill>
              </a:rPr>
              <a:t>20. Puerto Ingeniero Buitrago (San Nicolás-ARG)</a:t>
            </a:r>
          </a:p>
          <a:p>
            <a:r>
              <a:rPr lang="es-ES" sz="800">
                <a:solidFill>
                  <a:schemeClr val="bg1"/>
                </a:solidFill>
              </a:rPr>
              <a:t>21. Terminal Portuario </a:t>
            </a:r>
            <a:r>
              <a:rPr lang="es-ES" sz="800" err="1">
                <a:solidFill>
                  <a:schemeClr val="bg1"/>
                </a:solidFill>
              </a:rPr>
              <a:t>Bananapuerto</a:t>
            </a:r>
            <a:r>
              <a:rPr lang="es-ES" sz="800">
                <a:solidFill>
                  <a:schemeClr val="bg1"/>
                </a:solidFill>
              </a:rPr>
              <a:t> (Guayaquil-ECU)</a:t>
            </a:r>
          </a:p>
          <a:p>
            <a:r>
              <a:rPr lang="es-ES" sz="800">
                <a:solidFill>
                  <a:schemeClr val="bg1"/>
                </a:solidFill>
              </a:rPr>
              <a:t>22. Sociedad Portuaria Puerto Bahía (Cartagena – COL)</a:t>
            </a:r>
            <a:endParaRPr lang="es-ES">
              <a:solidFill>
                <a:schemeClr val="bg1"/>
              </a:solidFill>
            </a:endParaRPr>
          </a:p>
        </p:txBody>
      </p:sp>
      <p:sp>
        <p:nvSpPr>
          <p:cNvPr id="12" name="TextBox 69">
            <a:extLst>
              <a:ext uri="{FF2B5EF4-FFF2-40B4-BE49-F238E27FC236}">
                <a16:creationId xmlns:a16="http://schemas.microsoft.com/office/drawing/2014/main" id="{6EC70BB3-2284-EA64-7744-A336A5648351}"/>
              </a:ext>
            </a:extLst>
          </p:cNvPr>
          <p:cNvSpPr txBox="1"/>
          <p:nvPr/>
        </p:nvSpPr>
        <p:spPr>
          <a:xfrm>
            <a:off x="7745117" y="4574045"/>
            <a:ext cx="20029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900" b="1">
                <a:solidFill>
                  <a:schemeClr val="bg1"/>
                </a:solidFill>
                <a:highlight>
                  <a:srgbClr val="E52641"/>
                </a:highlight>
                <a:latin typeface="Mulish"/>
                <a:ea typeface="Verdana" panose="020B0604030504040204" pitchFamily="34" charset="0"/>
              </a:rPr>
              <a:t>PORT OPERATION [CONCESSION]</a:t>
            </a:r>
          </a:p>
          <a:p>
            <a:pPr marR="0" lvl="0" algn="l" defTabSz="914400" rtl="0" eaLnBrk="1" fontAlgn="auto" latinLnBrk="0" hangingPunct="1">
              <a:lnSpc>
                <a:spcPct val="100000"/>
              </a:lnSpc>
              <a:spcBef>
                <a:spcPts val="0"/>
              </a:spcBef>
              <a:spcAft>
                <a:spcPts val="0"/>
              </a:spcAft>
              <a:buClrTx/>
              <a:buSzTx/>
              <a:tabLst/>
              <a:defRPr/>
            </a:pPr>
            <a:endParaRPr kumimoji="0" lang="es-EC" sz="900" i="0" u="none" strike="noStrike" kern="1200" cap="none" spc="0" normalizeH="0" baseline="0" noProof="0">
              <a:ln>
                <a:noFill/>
              </a:ln>
              <a:solidFill>
                <a:srgbClr val="212352"/>
              </a:solidFill>
              <a:effectLst/>
              <a:uLnTx/>
              <a:uFillTx/>
              <a:latin typeface="Mulish"/>
              <a:ea typeface="Verdana" panose="020B0604030504040204" pitchFamily="34" charset="0"/>
            </a:endParaRPr>
          </a:p>
        </p:txBody>
      </p:sp>
      <p:sp>
        <p:nvSpPr>
          <p:cNvPr id="13" name="CuadroTexto 12">
            <a:extLst>
              <a:ext uri="{FF2B5EF4-FFF2-40B4-BE49-F238E27FC236}">
                <a16:creationId xmlns:a16="http://schemas.microsoft.com/office/drawing/2014/main" id="{9D2F15B3-E59A-9ACC-CD38-3F18A4485179}"/>
              </a:ext>
            </a:extLst>
          </p:cNvPr>
          <p:cNvSpPr txBox="1"/>
          <p:nvPr/>
        </p:nvSpPr>
        <p:spPr>
          <a:xfrm>
            <a:off x="7727266" y="4758711"/>
            <a:ext cx="2002971" cy="1077218"/>
          </a:xfrm>
          <a:prstGeom prst="rect">
            <a:avLst/>
          </a:prstGeom>
          <a:noFill/>
        </p:spPr>
        <p:txBody>
          <a:bodyPr wrap="square">
            <a:spAutoFit/>
          </a:bodyPr>
          <a:lstStyle/>
          <a:p>
            <a:r>
              <a:rPr lang="es-ES" sz="800">
                <a:solidFill>
                  <a:schemeClr val="bg1"/>
                </a:solidFill>
              </a:rPr>
              <a:t>1. Antofagasta Terminal Internacional (ATI)</a:t>
            </a:r>
          </a:p>
          <a:p>
            <a:r>
              <a:rPr lang="es-ES" sz="800">
                <a:solidFill>
                  <a:schemeClr val="bg1"/>
                </a:solidFill>
              </a:rPr>
              <a:t>2. Terminal de Talcahuano Portuario (TTP)</a:t>
            </a:r>
          </a:p>
          <a:p>
            <a:r>
              <a:rPr lang="es-ES" sz="800">
                <a:solidFill>
                  <a:schemeClr val="bg1"/>
                </a:solidFill>
              </a:rPr>
              <a:t>5. Terminal Portuario de Valparaíso (TPV)</a:t>
            </a:r>
          </a:p>
          <a:p>
            <a:r>
              <a:rPr lang="es-ES" sz="800">
                <a:solidFill>
                  <a:schemeClr val="bg1"/>
                </a:solidFill>
              </a:rPr>
              <a:t>6. Terminal Portuario de Manta (TPM)</a:t>
            </a:r>
          </a:p>
          <a:p>
            <a:r>
              <a:rPr lang="es-ES" sz="800">
                <a:solidFill>
                  <a:schemeClr val="bg1"/>
                </a:solidFill>
              </a:rPr>
              <a:t>7. Florida International Terminal (FIT)</a:t>
            </a:r>
          </a:p>
          <a:p>
            <a:r>
              <a:rPr lang="es-ES" sz="800">
                <a:solidFill>
                  <a:schemeClr val="bg1"/>
                </a:solidFill>
              </a:rPr>
              <a:t>26. AGUNSA </a:t>
            </a:r>
            <a:r>
              <a:rPr lang="es-ES" sz="800" err="1">
                <a:solidFill>
                  <a:schemeClr val="bg1"/>
                </a:solidFill>
              </a:rPr>
              <a:t>Manatee</a:t>
            </a:r>
            <a:r>
              <a:rPr lang="es-ES" sz="800">
                <a:solidFill>
                  <a:schemeClr val="bg1"/>
                </a:solidFill>
              </a:rPr>
              <a:t> Terminal (AMT)</a:t>
            </a:r>
          </a:p>
          <a:p>
            <a:r>
              <a:rPr lang="es-ES" sz="800">
                <a:solidFill>
                  <a:schemeClr val="bg1"/>
                </a:solidFill>
              </a:rPr>
              <a:t>27. AGUNSA Tampa Terminal (ATT)</a:t>
            </a:r>
          </a:p>
          <a:p>
            <a:endParaRPr lang="es-ES" sz="800">
              <a:solidFill>
                <a:schemeClr val="bg1"/>
              </a:solidFill>
            </a:endParaRPr>
          </a:p>
        </p:txBody>
      </p:sp>
      <p:sp>
        <p:nvSpPr>
          <p:cNvPr id="14" name="CuadroTexto 13">
            <a:extLst>
              <a:ext uri="{FF2B5EF4-FFF2-40B4-BE49-F238E27FC236}">
                <a16:creationId xmlns:a16="http://schemas.microsoft.com/office/drawing/2014/main" id="{9B202EFA-0F5B-64D0-BC9A-D27DFEE88A1E}"/>
              </a:ext>
            </a:extLst>
          </p:cNvPr>
          <p:cNvSpPr txBox="1"/>
          <p:nvPr/>
        </p:nvSpPr>
        <p:spPr>
          <a:xfrm>
            <a:off x="7745117" y="5860428"/>
            <a:ext cx="1440714" cy="338554"/>
          </a:xfrm>
          <a:prstGeom prst="rect">
            <a:avLst/>
          </a:prstGeom>
          <a:noFill/>
        </p:spPr>
        <p:txBody>
          <a:bodyPr wrap="square">
            <a:spAutoFit/>
          </a:bodyPr>
          <a:lstStyle/>
          <a:p>
            <a:r>
              <a:rPr lang="es-ES" sz="800">
                <a:solidFill>
                  <a:schemeClr val="bg1"/>
                </a:solidFill>
              </a:rPr>
              <a:t>3. Terminal de Coronel (CHI)</a:t>
            </a:r>
          </a:p>
          <a:p>
            <a:r>
              <a:rPr lang="es-ES" sz="800">
                <a:solidFill>
                  <a:schemeClr val="bg1"/>
                </a:solidFill>
              </a:rPr>
              <a:t>4. Terminal de Calbuco (CHI</a:t>
            </a:r>
            <a:r>
              <a:rPr lang="es-ES" sz="800">
                <a:solidFill>
                  <a:srgbClr val="212352"/>
                </a:solidFill>
              </a:rPr>
              <a:t>)</a:t>
            </a:r>
          </a:p>
        </p:txBody>
      </p:sp>
      <p:sp>
        <p:nvSpPr>
          <p:cNvPr id="15" name="CuadroTexto 14">
            <a:extLst>
              <a:ext uri="{FF2B5EF4-FFF2-40B4-BE49-F238E27FC236}">
                <a16:creationId xmlns:a16="http://schemas.microsoft.com/office/drawing/2014/main" id="{B9223C38-2440-FBB4-BEDB-EC1B0F83B460}"/>
              </a:ext>
            </a:extLst>
          </p:cNvPr>
          <p:cNvSpPr txBox="1"/>
          <p:nvPr/>
        </p:nvSpPr>
        <p:spPr>
          <a:xfrm>
            <a:off x="7719442" y="6339291"/>
            <a:ext cx="2203909" cy="461665"/>
          </a:xfrm>
          <a:prstGeom prst="rect">
            <a:avLst/>
          </a:prstGeom>
          <a:noFill/>
        </p:spPr>
        <p:txBody>
          <a:bodyPr wrap="square">
            <a:spAutoFit/>
          </a:bodyPr>
          <a:lstStyle/>
          <a:p>
            <a:r>
              <a:rPr lang="es-ES" sz="800">
                <a:solidFill>
                  <a:schemeClr val="bg1"/>
                </a:solidFill>
              </a:rPr>
              <a:t>23. Terminal Extraportuario San Antonio (CHI)</a:t>
            </a:r>
          </a:p>
          <a:p>
            <a:r>
              <a:rPr lang="es-ES" sz="800">
                <a:solidFill>
                  <a:schemeClr val="bg1"/>
                </a:solidFill>
              </a:rPr>
              <a:t>24. Terminal Extraportuario de Manta (ECU)</a:t>
            </a:r>
          </a:p>
          <a:p>
            <a:r>
              <a:rPr lang="es-ES" sz="800">
                <a:solidFill>
                  <a:schemeClr val="bg1"/>
                </a:solidFill>
              </a:rPr>
              <a:t>25. Terminal Extraportuario de Callao (PER)</a:t>
            </a:r>
          </a:p>
        </p:txBody>
      </p:sp>
      <p:sp>
        <p:nvSpPr>
          <p:cNvPr id="16" name="TextBox 69">
            <a:extLst>
              <a:ext uri="{FF2B5EF4-FFF2-40B4-BE49-F238E27FC236}">
                <a16:creationId xmlns:a16="http://schemas.microsoft.com/office/drawing/2014/main" id="{972BDD92-BC8C-0726-8176-9EF2AB33E012}"/>
              </a:ext>
            </a:extLst>
          </p:cNvPr>
          <p:cNvSpPr txBox="1"/>
          <p:nvPr/>
        </p:nvSpPr>
        <p:spPr>
          <a:xfrm>
            <a:off x="7727267" y="5687500"/>
            <a:ext cx="18241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900" b="1">
                <a:solidFill>
                  <a:schemeClr val="bg1"/>
                </a:solidFill>
                <a:highlight>
                  <a:srgbClr val="E52641"/>
                </a:highlight>
                <a:latin typeface="Mulish"/>
                <a:ea typeface="Verdana" panose="020B0604030504040204" pitchFamily="34" charset="0"/>
              </a:rPr>
              <a:t>PORT OPERATION [OWNER]</a:t>
            </a:r>
          </a:p>
          <a:p>
            <a:pPr marR="0" lvl="0" algn="l" defTabSz="914400" rtl="0" eaLnBrk="1" fontAlgn="auto" latinLnBrk="0" hangingPunct="1">
              <a:lnSpc>
                <a:spcPct val="100000"/>
              </a:lnSpc>
              <a:spcBef>
                <a:spcPts val="0"/>
              </a:spcBef>
              <a:spcAft>
                <a:spcPts val="0"/>
              </a:spcAft>
              <a:buClrTx/>
              <a:buSzTx/>
              <a:tabLst/>
              <a:defRPr/>
            </a:pPr>
            <a:endParaRPr kumimoji="0" lang="es-EC" sz="900" i="0" u="none" strike="noStrike" kern="1200" cap="none" spc="0" normalizeH="0" baseline="0" noProof="0">
              <a:ln>
                <a:noFill/>
              </a:ln>
              <a:solidFill>
                <a:srgbClr val="212352"/>
              </a:solidFill>
              <a:effectLst/>
              <a:uLnTx/>
              <a:uFillTx/>
              <a:latin typeface="Mulish"/>
              <a:ea typeface="Verdana" panose="020B0604030504040204" pitchFamily="34" charset="0"/>
            </a:endParaRPr>
          </a:p>
        </p:txBody>
      </p:sp>
      <p:sp>
        <p:nvSpPr>
          <p:cNvPr id="18" name="TextBox 69">
            <a:extLst>
              <a:ext uri="{FF2B5EF4-FFF2-40B4-BE49-F238E27FC236}">
                <a16:creationId xmlns:a16="http://schemas.microsoft.com/office/drawing/2014/main" id="{1F95CD8A-8C31-E339-551B-759437D7D40F}"/>
              </a:ext>
            </a:extLst>
          </p:cNvPr>
          <p:cNvSpPr txBox="1"/>
          <p:nvPr/>
        </p:nvSpPr>
        <p:spPr>
          <a:xfrm>
            <a:off x="7719442" y="6204442"/>
            <a:ext cx="20107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900" b="1">
                <a:solidFill>
                  <a:schemeClr val="bg1"/>
                </a:solidFill>
                <a:highlight>
                  <a:srgbClr val="E52641"/>
                </a:highlight>
                <a:latin typeface="Mulish"/>
                <a:ea typeface="Verdana" panose="020B0604030504040204" pitchFamily="34" charset="0"/>
              </a:rPr>
              <a:t>INTERMODAL [OWNER]</a:t>
            </a:r>
          </a:p>
          <a:p>
            <a:pPr marR="0" lvl="0" algn="l" defTabSz="914400" rtl="0" eaLnBrk="1" fontAlgn="auto" latinLnBrk="0" hangingPunct="1">
              <a:lnSpc>
                <a:spcPct val="100000"/>
              </a:lnSpc>
              <a:spcBef>
                <a:spcPts val="0"/>
              </a:spcBef>
              <a:spcAft>
                <a:spcPts val="0"/>
              </a:spcAft>
              <a:buClrTx/>
              <a:buSzTx/>
              <a:tabLst/>
              <a:defRPr/>
            </a:pPr>
            <a:endParaRPr kumimoji="0" lang="es-EC" sz="900" i="0" u="none" strike="noStrike" kern="1200" cap="none" spc="0" normalizeH="0" baseline="0" noProof="0">
              <a:ln>
                <a:noFill/>
              </a:ln>
              <a:solidFill>
                <a:srgbClr val="212352"/>
              </a:solidFill>
              <a:effectLst/>
              <a:uLnTx/>
              <a:uFillTx/>
              <a:latin typeface="Mulish"/>
              <a:ea typeface="Verdana" panose="020B0604030504040204" pitchFamily="34" charset="0"/>
            </a:endParaRPr>
          </a:p>
        </p:txBody>
      </p:sp>
      <p:pic>
        <p:nvPicPr>
          <p:cNvPr id="20" name="Imagen 19">
            <a:extLst>
              <a:ext uri="{FF2B5EF4-FFF2-40B4-BE49-F238E27FC236}">
                <a16:creationId xmlns:a16="http://schemas.microsoft.com/office/drawing/2014/main" id="{E35BCFF1-184B-70E6-6007-3413CD16695E}"/>
              </a:ext>
            </a:extLst>
          </p:cNvPr>
          <p:cNvPicPr>
            <a:picLocks noChangeAspect="1"/>
          </p:cNvPicPr>
          <p:nvPr/>
        </p:nvPicPr>
        <p:blipFill>
          <a:blip r:embed="rId8"/>
          <a:srcRect l="3564" t="28364"/>
          <a:stretch/>
        </p:blipFill>
        <p:spPr>
          <a:xfrm>
            <a:off x="7775825" y="4267086"/>
            <a:ext cx="2906013" cy="278647"/>
          </a:xfrm>
          <a:prstGeom prst="rect">
            <a:avLst/>
          </a:prstGeom>
        </p:spPr>
      </p:pic>
      <p:pic>
        <p:nvPicPr>
          <p:cNvPr id="3" name="Imagen 2">
            <a:extLst>
              <a:ext uri="{FF2B5EF4-FFF2-40B4-BE49-F238E27FC236}">
                <a16:creationId xmlns:a16="http://schemas.microsoft.com/office/drawing/2014/main" id="{D739B8D5-E971-BA8F-1F03-0814FA244DBF}"/>
              </a:ext>
            </a:extLst>
          </p:cNvPr>
          <p:cNvPicPr>
            <a:picLocks noChangeAspect="1"/>
          </p:cNvPicPr>
          <p:nvPr/>
        </p:nvPicPr>
        <p:blipFill>
          <a:blip r:embed="rId9"/>
          <a:stretch>
            <a:fillRect/>
          </a:stretch>
        </p:blipFill>
        <p:spPr>
          <a:xfrm>
            <a:off x="10941843" y="215973"/>
            <a:ext cx="929376" cy="472927"/>
          </a:xfrm>
          <a:prstGeom prst="rect">
            <a:avLst/>
          </a:prstGeom>
        </p:spPr>
      </p:pic>
      <p:sp>
        <p:nvSpPr>
          <p:cNvPr id="2" name="Rectángulo 1">
            <a:extLst>
              <a:ext uri="{FF2B5EF4-FFF2-40B4-BE49-F238E27FC236}">
                <a16:creationId xmlns:a16="http://schemas.microsoft.com/office/drawing/2014/main" id="{8E7B8BB2-90A2-627A-4898-D224FAE2C002}"/>
              </a:ext>
            </a:extLst>
          </p:cNvPr>
          <p:cNvSpPr/>
          <p:nvPr/>
        </p:nvSpPr>
        <p:spPr>
          <a:xfrm>
            <a:off x="2191763" y="1110446"/>
            <a:ext cx="3314030" cy="449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18426A"/>
                </a:solidFill>
                <a:latin typeface="Mulish"/>
                <a:ea typeface="Verdana" panose="020B0604030504040204" pitchFamily="34" charset="0"/>
              </a:rPr>
              <a:t>Revenue – EBITDA Margin (USD MM)</a:t>
            </a:r>
            <a:endParaRPr lang="en-US" sz="1400" b="1" baseline="30000">
              <a:solidFill>
                <a:srgbClr val="18426A"/>
              </a:solidFill>
              <a:latin typeface="Mulish"/>
              <a:ea typeface="Verdana" panose="020B0604030504040204" pitchFamily="34" charset="0"/>
            </a:endParaRPr>
          </a:p>
        </p:txBody>
      </p:sp>
      <p:sp>
        <p:nvSpPr>
          <p:cNvPr id="31" name="Rectángulo 30">
            <a:extLst>
              <a:ext uri="{FF2B5EF4-FFF2-40B4-BE49-F238E27FC236}">
                <a16:creationId xmlns:a16="http://schemas.microsoft.com/office/drawing/2014/main" id="{1BDDEED5-DFE6-E919-6635-CA446F5BBB29}"/>
              </a:ext>
            </a:extLst>
          </p:cNvPr>
          <p:cNvSpPr/>
          <p:nvPr/>
        </p:nvSpPr>
        <p:spPr>
          <a:xfrm>
            <a:off x="7842258" y="2451982"/>
            <a:ext cx="146057" cy="154535"/>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a:extLst>
              <a:ext uri="{FF2B5EF4-FFF2-40B4-BE49-F238E27FC236}">
                <a16:creationId xmlns:a16="http://schemas.microsoft.com/office/drawing/2014/main" id="{43A60B41-0515-2FB4-D015-E964C4DA8AA5}"/>
              </a:ext>
            </a:extLst>
          </p:cNvPr>
          <p:cNvSpPr/>
          <p:nvPr/>
        </p:nvSpPr>
        <p:spPr>
          <a:xfrm>
            <a:off x="7837681" y="2679163"/>
            <a:ext cx="157869" cy="158625"/>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Rombo 32">
            <a:extLst>
              <a:ext uri="{FF2B5EF4-FFF2-40B4-BE49-F238E27FC236}">
                <a16:creationId xmlns:a16="http://schemas.microsoft.com/office/drawing/2014/main" id="{EC685EC3-572A-C10C-FE68-FCBEE734E622}"/>
              </a:ext>
            </a:extLst>
          </p:cNvPr>
          <p:cNvSpPr/>
          <p:nvPr/>
        </p:nvSpPr>
        <p:spPr>
          <a:xfrm>
            <a:off x="7805894" y="2874963"/>
            <a:ext cx="175007" cy="185250"/>
          </a:xfrm>
          <a:prstGeom prst="diamond">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4" name="CuadroTexto 33">
            <a:extLst>
              <a:ext uri="{FF2B5EF4-FFF2-40B4-BE49-F238E27FC236}">
                <a16:creationId xmlns:a16="http://schemas.microsoft.com/office/drawing/2014/main" id="{8DE10B5F-0E4A-5C7D-BEE8-895C11A09A2B}"/>
              </a:ext>
            </a:extLst>
          </p:cNvPr>
          <p:cNvSpPr txBox="1"/>
          <p:nvPr/>
        </p:nvSpPr>
        <p:spPr>
          <a:xfrm>
            <a:off x="7943014" y="2422290"/>
            <a:ext cx="1085612" cy="215444"/>
          </a:xfrm>
          <a:prstGeom prst="rect">
            <a:avLst/>
          </a:prstGeom>
          <a:noFill/>
        </p:spPr>
        <p:txBody>
          <a:bodyPr wrap="square" rtlCol="0" anchor="ctr" anchorCtr="0">
            <a:spAutoFit/>
          </a:bodyPr>
          <a:lstStyle/>
          <a:p>
            <a:r>
              <a:rPr lang="es-CL" sz="800" err="1">
                <a:solidFill>
                  <a:schemeClr val="bg1"/>
                </a:solidFill>
                <a:latin typeface="Mulish"/>
              </a:rPr>
              <a:t>Multipurpose</a:t>
            </a:r>
            <a:endParaRPr lang="es-CL" sz="800">
              <a:solidFill>
                <a:schemeClr val="bg1"/>
              </a:solidFill>
              <a:latin typeface="Mulish"/>
            </a:endParaRPr>
          </a:p>
        </p:txBody>
      </p:sp>
      <p:sp>
        <p:nvSpPr>
          <p:cNvPr id="35" name="CuadroTexto 34">
            <a:extLst>
              <a:ext uri="{FF2B5EF4-FFF2-40B4-BE49-F238E27FC236}">
                <a16:creationId xmlns:a16="http://schemas.microsoft.com/office/drawing/2014/main" id="{872F6C72-9D31-8535-9E28-5BF381EF04C8}"/>
              </a:ext>
            </a:extLst>
          </p:cNvPr>
          <p:cNvSpPr txBox="1"/>
          <p:nvPr/>
        </p:nvSpPr>
        <p:spPr>
          <a:xfrm>
            <a:off x="7949114" y="2639510"/>
            <a:ext cx="638838" cy="215444"/>
          </a:xfrm>
          <a:prstGeom prst="rect">
            <a:avLst/>
          </a:prstGeom>
          <a:noFill/>
        </p:spPr>
        <p:txBody>
          <a:bodyPr wrap="square" rtlCol="0" anchor="ctr" anchorCtr="0">
            <a:spAutoFit/>
          </a:bodyPr>
          <a:lstStyle/>
          <a:p>
            <a:r>
              <a:rPr lang="es-CL" sz="800" err="1">
                <a:solidFill>
                  <a:schemeClr val="bg1"/>
                </a:solidFill>
                <a:latin typeface="Mulish"/>
              </a:rPr>
              <a:t>Bulk</a:t>
            </a:r>
            <a:endParaRPr lang="es-CL" sz="800">
              <a:solidFill>
                <a:schemeClr val="bg1"/>
              </a:solidFill>
              <a:latin typeface="Mulish"/>
            </a:endParaRPr>
          </a:p>
        </p:txBody>
      </p:sp>
      <p:sp>
        <p:nvSpPr>
          <p:cNvPr id="36" name="CuadroTexto 35">
            <a:extLst>
              <a:ext uri="{FF2B5EF4-FFF2-40B4-BE49-F238E27FC236}">
                <a16:creationId xmlns:a16="http://schemas.microsoft.com/office/drawing/2014/main" id="{884959B0-F4D6-5D78-A09D-7267D31CE862}"/>
              </a:ext>
            </a:extLst>
          </p:cNvPr>
          <p:cNvSpPr txBox="1"/>
          <p:nvPr/>
        </p:nvSpPr>
        <p:spPr>
          <a:xfrm>
            <a:off x="7951442" y="2864558"/>
            <a:ext cx="796351" cy="215444"/>
          </a:xfrm>
          <a:prstGeom prst="rect">
            <a:avLst/>
          </a:prstGeom>
          <a:noFill/>
        </p:spPr>
        <p:txBody>
          <a:bodyPr wrap="square" rtlCol="0" anchor="ctr" anchorCtr="0">
            <a:spAutoFit/>
          </a:bodyPr>
          <a:lstStyle/>
          <a:p>
            <a:r>
              <a:rPr lang="es-CL" sz="800">
                <a:solidFill>
                  <a:schemeClr val="bg1"/>
                </a:solidFill>
                <a:latin typeface="Mulish"/>
              </a:rPr>
              <a:t>Intermodal</a:t>
            </a:r>
          </a:p>
        </p:txBody>
      </p:sp>
      <p:grpSp>
        <p:nvGrpSpPr>
          <p:cNvPr id="37" name="Grupo 36">
            <a:extLst>
              <a:ext uri="{FF2B5EF4-FFF2-40B4-BE49-F238E27FC236}">
                <a16:creationId xmlns:a16="http://schemas.microsoft.com/office/drawing/2014/main" id="{16630BDC-6271-0C0A-8DAA-5881110F9E56}"/>
              </a:ext>
            </a:extLst>
          </p:cNvPr>
          <p:cNvGrpSpPr/>
          <p:nvPr/>
        </p:nvGrpSpPr>
        <p:grpSpPr>
          <a:xfrm>
            <a:off x="7820543" y="3205595"/>
            <a:ext cx="1133793" cy="681680"/>
            <a:chOff x="241086" y="3095807"/>
            <a:chExt cx="1133793" cy="681680"/>
          </a:xfrm>
        </p:grpSpPr>
        <p:sp>
          <p:nvSpPr>
            <p:cNvPr id="38" name="Cruz 37">
              <a:extLst>
                <a:ext uri="{FF2B5EF4-FFF2-40B4-BE49-F238E27FC236}">
                  <a16:creationId xmlns:a16="http://schemas.microsoft.com/office/drawing/2014/main" id="{126572A1-495C-9EF4-CEA0-12E1E5F34C00}"/>
                </a:ext>
              </a:extLst>
            </p:cNvPr>
            <p:cNvSpPr/>
            <p:nvPr/>
          </p:nvSpPr>
          <p:spPr>
            <a:xfrm>
              <a:off x="241086" y="3134066"/>
              <a:ext cx="175008" cy="175008"/>
            </a:xfrm>
            <a:prstGeom prst="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bg1"/>
                </a:solidFill>
              </a:endParaRPr>
            </a:p>
          </p:txBody>
        </p:sp>
        <p:sp>
          <p:nvSpPr>
            <p:cNvPr id="39" name="Cruz 38">
              <a:extLst>
                <a:ext uri="{FF2B5EF4-FFF2-40B4-BE49-F238E27FC236}">
                  <a16:creationId xmlns:a16="http://schemas.microsoft.com/office/drawing/2014/main" id="{9C21D606-A151-B595-940A-AF5E6032EB75}"/>
                </a:ext>
              </a:extLst>
            </p:cNvPr>
            <p:cNvSpPr/>
            <p:nvPr/>
          </p:nvSpPr>
          <p:spPr>
            <a:xfrm>
              <a:off x="241753" y="3353359"/>
              <a:ext cx="175008" cy="175008"/>
            </a:xfrm>
            <a:prstGeom prst="plus">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bg1"/>
                </a:solidFill>
              </a:endParaRPr>
            </a:p>
          </p:txBody>
        </p:sp>
        <p:sp>
          <p:nvSpPr>
            <p:cNvPr id="40" name="Cruz 39">
              <a:extLst>
                <a:ext uri="{FF2B5EF4-FFF2-40B4-BE49-F238E27FC236}">
                  <a16:creationId xmlns:a16="http://schemas.microsoft.com/office/drawing/2014/main" id="{B91DD2EB-5F12-2B50-3754-21BC2DD81382}"/>
                </a:ext>
              </a:extLst>
            </p:cNvPr>
            <p:cNvSpPr/>
            <p:nvPr/>
          </p:nvSpPr>
          <p:spPr>
            <a:xfrm>
              <a:off x="241086" y="3569305"/>
              <a:ext cx="175008" cy="175008"/>
            </a:xfrm>
            <a:prstGeom prst="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bg1"/>
                </a:solidFill>
              </a:endParaRPr>
            </a:p>
          </p:txBody>
        </p:sp>
        <p:sp>
          <p:nvSpPr>
            <p:cNvPr id="42" name="CuadroTexto 41">
              <a:extLst>
                <a:ext uri="{FF2B5EF4-FFF2-40B4-BE49-F238E27FC236}">
                  <a16:creationId xmlns:a16="http://schemas.microsoft.com/office/drawing/2014/main" id="{4C58E055-22C8-3E58-A69A-EC507BA54AE8}"/>
                </a:ext>
              </a:extLst>
            </p:cNvPr>
            <p:cNvSpPr txBox="1"/>
            <p:nvPr/>
          </p:nvSpPr>
          <p:spPr>
            <a:xfrm>
              <a:off x="408859" y="3095807"/>
              <a:ext cx="683605" cy="215444"/>
            </a:xfrm>
            <a:prstGeom prst="rect">
              <a:avLst/>
            </a:prstGeom>
            <a:noFill/>
          </p:spPr>
          <p:txBody>
            <a:bodyPr wrap="square" rtlCol="0" anchor="ctr" anchorCtr="0">
              <a:spAutoFit/>
            </a:bodyPr>
            <a:lstStyle/>
            <a:p>
              <a:r>
                <a:rPr lang="es-CL" sz="800" err="1">
                  <a:solidFill>
                    <a:schemeClr val="bg1"/>
                  </a:solidFill>
                  <a:latin typeface="Mulish"/>
                </a:rPr>
                <a:t>Owner</a:t>
              </a:r>
              <a:endParaRPr lang="es-CL" sz="800">
                <a:solidFill>
                  <a:schemeClr val="bg1"/>
                </a:solidFill>
                <a:latin typeface="Mulish"/>
              </a:endParaRPr>
            </a:p>
          </p:txBody>
        </p:sp>
        <p:sp>
          <p:nvSpPr>
            <p:cNvPr id="44" name="CuadroTexto 43">
              <a:extLst>
                <a:ext uri="{FF2B5EF4-FFF2-40B4-BE49-F238E27FC236}">
                  <a16:creationId xmlns:a16="http://schemas.microsoft.com/office/drawing/2014/main" id="{EE2CDA34-5438-CA3C-BCCD-847C9C7CD0BE}"/>
                </a:ext>
              </a:extLst>
            </p:cNvPr>
            <p:cNvSpPr txBox="1"/>
            <p:nvPr/>
          </p:nvSpPr>
          <p:spPr>
            <a:xfrm>
              <a:off x="422483" y="3330421"/>
              <a:ext cx="837754" cy="215444"/>
            </a:xfrm>
            <a:prstGeom prst="rect">
              <a:avLst/>
            </a:prstGeom>
            <a:noFill/>
          </p:spPr>
          <p:txBody>
            <a:bodyPr wrap="square" rtlCol="0" anchor="ctr" anchorCtr="0">
              <a:spAutoFit/>
            </a:bodyPr>
            <a:lstStyle/>
            <a:p>
              <a:r>
                <a:rPr lang="es-CL" sz="800" err="1">
                  <a:solidFill>
                    <a:schemeClr val="bg1"/>
                  </a:solidFill>
                  <a:latin typeface="Mulish"/>
                </a:rPr>
                <a:t>Concession</a:t>
              </a:r>
              <a:endParaRPr lang="es-CL" sz="800">
                <a:solidFill>
                  <a:schemeClr val="bg1"/>
                </a:solidFill>
                <a:latin typeface="Mulish"/>
              </a:endParaRPr>
            </a:p>
          </p:txBody>
        </p:sp>
        <p:sp>
          <p:nvSpPr>
            <p:cNvPr id="45" name="CuadroTexto 44">
              <a:extLst>
                <a:ext uri="{FF2B5EF4-FFF2-40B4-BE49-F238E27FC236}">
                  <a16:creationId xmlns:a16="http://schemas.microsoft.com/office/drawing/2014/main" id="{CB85A050-AAC1-675A-4EA3-9F9490EE3267}"/>
                </a:ext>
              </a:extLst>
            </p:cNvPr>
            <p:cNvSpPr txBox="1"/>
            <p:nvPr/>
          </p:nvSpPr>
          <p:spPr>
            <a:xfrm>
              <a:off x="417667" y="3562043"/>
              <a:ext cx="957212" cy="215444"/>
            </a:xfrm>
            <a:prstGeom prst="rect">
              <a:avLst/>
            </a:prstGeom>
            <a:noFill/>
          </p:spPr>
          <p:txBody>
            <a:bodyPr wrap="square" rtlCol="0" anchor="ctr" anchorCtr="0">
              <a:spAutoFit/>
            </a:bodyPr>
            <a:lstStyle/>
            <a:p>
              <a:r>
                <a:rPr lang="es-CL" sz="800">
                  <a:solidFill>
                    <a:schemeClr val="bg1"/>
                  </a:solidFill>
                  <a:latin typeface="Mulish"/>
                </a:rPr>
                <a:t>Port </a:t>
              </a:r>
              <a:r>
                <a:rPr lang="es-CL" sz="800" err="1">
                  <a:solidFill>
                    <a:schemeClr val="bg1"/>
                  </a:solidFill>
                  <a:latin typeface="Mulish"/>
                </a:rPr>
                <a:t>Services</a:t>
              </a:r>
              <a:endParaRPr lang="es-CL" sz="800">
                <a:solidFill>
                  <a:schemeClr val="bg1"/>
                </a:solidFill>
                <a:latin typeface="Mulish"/>
              </a:endParaRPr>
            </a:p>
          </p:txBody>
        </p:sp>
      </p:grpSp>
      <p:pic>
        <p:nvPicPr>
          <p:cNvPr id="51" name="Imagen 50">
            <a:extLst>
              <a:ext uri="{FF2B5EF4-FFF2-40B4-BE49-F238E27FC236}">
                <a16:creationId xmlns:a16="http://schemas.microsoft.com/office/drawing/2014/main" id="{7A22663E-B83C-0EA8-4541-20BBA4E5AB7B}"/>
              </a:ext>
            </a:extLst>
          </p:cNvPr>
          <p:cNvPicPr>
            <a:picLocks noChangeAspect="1"/>
          </p:cNvPicPr>
          <p:nvPr/>
        </p:nvPicPr>
        <p:blipFill>
          <a:blip r:embed="rId10"/>
          <a:srcRect b="24346"/>
          <a:stretch/>
        </p:blipFill>
        <p:spPr>
          <a:xfrm>
            <a:off x="105857" y="597960"/>
            <a:ext cx="1774090" cy="4003459"/>
          </a:xfrm>
          <a:prstGeom prst="rect">
            <a:avLst/>
          </a:prstGeom>
        </p:spPr>
      </p:pic>
      <p:graphicFrame>
        <p:nvGraphicFramePr>
          <p:cNvPr id="9" name="Gráfico 8">
            <a:extLst>
              <a:ext uri="{FF2B5EF4-FFF2-40B4-BE49-F238E27FC236}">
                <a16:creationId xmlns:a16="http://schemas.microsoft.com/office/drawing/2014/main" id="{17EA6279-D182-4B3A-9FA0-D766C0C0E883}"/>
              </a:ext>
            </a:extLst>
          </p:cNvPr>
          <p:cNvGraphicFramePr>
            <a:graphicFrameLocks/>
          </p:cNvGraphicFramePr>
          <p:nvPr>
            <p:extLst>
              <p:ext uri="{D42A27DB-BD31-4B8C-83A1-F6EECF244321}">
                <p14:modId xmlns:p14="http://schemas.microsoft.com/office/powerpoint/2010/main" val="2175096229"/>
              </p:ext>
            </p:extLst>
          </p:nvPr>
        </p:nvGraphicFramePr>
        <p:xfrm>
          <a:off x="1911763" y="1629502"/>
          <a:ext cx="5387548" cy="1954029"/>
        </p:xfrm>
        <a:graphic>
          <a:graphicData uri="http://schemas.openxmlformats.org/drawingml/2006/chart">
            <c:chart xmlns:c="http://schemas.openxmlformats.org/drawingml/2006/chart" xmlns:r="http://schemas.openxmlformats.org/officeDocument/2006/relationships" r:id="rId11"/>
          </a:graphicData>
        </a:graphic>
      </p:graphicFrame>
      <p:pic>
        <p:nvPicPr>
          <p:cNvPr id="17" name="Imagen 16">
            <a:extLst>
              <a:ext uri="{FF2B5EF4-FFF2-40B4-BE49-F238E27FC236}">
                <a16:creationId xmlns:a16="http://schemas.microsoft.com/office/drawing/2014/main" id="{59EAADBC-DDAC-A07C-10FF-77FCBC57E239}"/>
              </a:ext>
            </a:extLst>
          </p:cNvPr>
          <p:cNvPicPr>
            <a:picLocks noChangeAspect="1"/>
          </p:cNvPicPr>
          <p:nvPr/>
        </p:nvPicPr>
        <p:blipFill>
          <a:blip r:embed="rId12"/>
          <a:stretch>
            <a:fillRect/>
          </a:stretch>
        </p:blipFill>
        <p:spPr>
          <a:xfrm>
            <a:off x="1600540" y="4123141"/>
            <a:ext cx="5842000" cy="2216150"/>
          </a:xfrm>
          <a:prstGeom prst="rect">
            <a:avLst/>
          </a:prstGeom>
        </p:spPr>
      </p:pic>
      <p:sp>
        <p:nvSpPr>
          <p:cNvPr id="5" name="Rectángulo 4">
            <a:extLst>
              <a:ext uri="{FF2B5EF4-FFF2-40B4-BE49-F238E27FC236}">
                <a16:creationId xmlns:a16="http://schemas.microsoft.com/office/drawing/2014/main" id="{3AE4B63F-1767-AA05-9BFC-77662982FF05}"/>
              </a:ext>
            </a:extLst>
          </p:cNvPr>
          <p:cNvSpPr/>
          <p:nvPr/>
        </p:nvSpPr>
        <p:spPr>
          <a:xfrm>
            <a:off x="10632634" y="514654"/>
            <a:ext cx="158129" cy="166612"/>
          </a:xfrm>
          <a:prstGeom prst="rect">
            <a:avLst/>
          </a:prstGeom>
          <a:solidFill>
            <a:srgbClr val="E52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18B70C49-D6A7-D385-37CF-EF7F89CB1C95}"/>
              </a:ext>
            </a:extLst>
          </p:cNvPr>
          <p:cNvSpPr txBox="1"/>
          <p:nvPr/>
        </p:nvSpPr>
        <p:spPr>
          <a:xfrm>
            <a:off x="10570198" y="490238"/>
            <a:ext cx="313703" cy="215444"/>
          </a:xfrm>
          <a:prstGeom prst="rect">
            <a:avLst/>
          </a:prstGeom>
          <a:noFill/>
        </p:spPr>
        <p:txBody>
          <a:bodyPr wrap="square" rtlCol="0">
            <a:spAutoFit/>
          </a:bodyPr>
          <a:lstStyle/>
          <a:p>
            <a:r>
              <a:rPr lang="es-ES" sz="800">
                <a:solidFill>
                  <a:schemeClr val="bg1"/>
                </a:solidFill>
              </a:rPr>
              <a:t>27</a:t>
            </a:r>
          </a:p>
        </p:txBody>
      </p:sp>
    </p:spTree>
    <p:extLst>
      <p:ext uri="{BB962C8B-B14F-4D97-AF65-F5344CB8AC3E}">
        <p14:creationId xmlns:p14="http://schemas.microsoft.com/office/powerpoint/2010/main" val="3215644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EB3D2-45DF-8D3E-0D2C-80ED7E2DEE2A}"/>
            </a:ext>
          </a:extLst>
        </p:cNvPr>
        <p:cNvGrpSpPr/>
        <p:nvPr/>
      </p:nvGrpSpPr>
      <p:grpSpPr>
        <a:xfrm>
          <a:off x="0" y="0"/>
          <a:ext cx="0" cy="0"/>
          <a:chOff x="0" y="0"/>
          <a:chExt cx="0" cy="0"/>
        </a:xfrm>
      </p:grpSpPr>
      <p:graphicFrame>
        <p:nvGraphicFramePr>
          <p:cNvPr id="56" name="think-cell data - do not delete" hidden="1">
            <a:extLst>
              <a:ext uri="{FF2B5EF4-FFF2-40B4-BE49-F238E27FC236}">
                <a16:creationId xmlns:a16="http://schemas.microsoft.com/office/drawing/2014/main" id="{2AEB8E0F-A296-E4EF-C3FA-AA065CA145D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4" imgW="405" imgH="405" progId="TCLayout.ActiveDocument.1">
                  <p:embed/>
                </p:oleObj>
              </mc:Choice>
              <mc:Fallback>
                <p:oleObj name="Diapositiva de think-cell" r:id="rId4" imgW="405" imgH="405" progId="TCLayout.ActiveDocument.1">
                  <p:embed/>
                  <p:pic>
                    <p:nvPicPr>
                      <p:cNvPr id="56" name="think-cell data - do not delete" hidden="1">
                        <a:extLst>
                          <a:ext uri="{FF2B5EF4-FFF2-40B4-BE49-F238E27FC236}">
                            <a16:creationId xmlns:a16="http://schemas.microsoft.com/office/drawing/2014/main" id="{2AEB8E0F-A296-E4EF-C3FA-AA065CA145D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Imagen 3">
            <a:extLst>
              <a:ext uri="{FF2B5EF4-FFF2-40B4-BE49-F238E27FC236}">
                <a16:creationId xmlns:a16="http://schemas.microsoft.com/office/drawing/2014/main" id="{D23F6538-0ED6-BE7A-24ED-FD31285B51F8}"/>
              </a:ext>
            </a:extLst>
          </p:cNvPr>
          <p:cNvPicPr>
            <a:picLocks noChangeAspect="1"/>
          </p:cNvPicPr>
          <p:nvPr/>
        </p:nvPicPr>
        <p:blipFill>
          <a:blip r:embed="rId6"/>
          <a:stretch>
            <a:fillRect/>
          </a:stretch>
        </p:blipFill>
        <p:spPr>
          <a:xfrm>
            <a:off x="1" y="3954"/>
            <a:ext cx="4021393" cy="6854045"/>
          </a:xfrm>
          <a:prstGeom prst="rect">
            <a:avLst/>
          </a:prstGeom>
        </p:spPr>
      </p:pic>
      <p:sp>
        <p:nvSpPr>
          <p:cNvPr id="8" name="CuadroTexto 7">
            <a:extLst>
              <a:ext uri="{FF2B5EF4-FFF2-40B4-BE49-F238E27FC236}">
                <a16:creationId xmlns:a16="http://schemas.microsoft.com/office/drawing/2014/main" id="{EDDF58AF-9436-4A4E-B2E1-A5487C6DB78E}"/>
              </a:ext>
            </a:extLst>
          </p:cNvPr>
          <p:cNvSpPr txBox="1"/>
          <p:nvPr/>
        </p:nvSpPr>
        <p:spPr>
          <a:xfrm>
            <a:off x="158865" y="6523957"/>
            <a:ext cx="273741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lumMod val="65000"/>
                  </a:schemeClr>
                </a:solidFill>
                <a:effectLst/>
                <a:uLnTx/>
                <a:uFillTx/>
                <a:latin typeface="Mulish"/>
              </a:rPr>
              <a:t>COMPANY OVERVIEW | </a:t>
            </a:r>
            <a:r>
              <a:rPr lang="es-ES" sz="1200">
                <a:solidFill>
                  <a:schemeClr val="bg1">
                    <a:lumMod val="65000"/>
                  </a:schemeClr>
                </a:solidFill>
                <a:latin typeface="Mulish"/>
              </a:rPr>
              <a:t>DEC</a:t>
            </a:r>
            <a:r>
              <a:rPr kumimoji="0" lang="es-ES" sz="1200" b="0" i="0" u="none" strike="noStrike" kern="1200" cap="none" spc="0" normalizeH="0" baseline="0" noProof="0">
                <a:ln>
                  <a:noFill/>
                </a:ln>
                <a:solidFill>
                  <a:schemeClr val="bg1">
                    <a:lumMod val="65000"/>
                  </a:schemeClr>
                </a:solidFill>
                <a:effectLst/>
                <a:uLnTx/>
                <a:uFillTx/>
                <a:latin typeface="Mulish"/>
              </a:rPr>
              <a:t>EMBER 2024</a:t>
            </a:r>
          </a:p>
        </p:txBody>
      </p:sp>
      <p:pic>
        <p:nvPicPr>
          <p:cNvPr id="21" name="Imagen 20">
            <a:extLst>
              <a:ext uri="{FF2B5EF4-FFF2-40B4-BE49-F238E27FC236}">
                <a16:creationId xmlns:a16="http://schemas.microsoft.com/office/drawing/2014/main" id="{77D11082-6285-6E24-80D1-838130D7E153}"/>
              </a:ext>
            </a:extLst>
          </p:cNvPr>
          <p:cNvPicPr>
            <a:picLocks noChangeAspect="1"/>
          </p:cNvPicPr>
          <p:nvPr/>
        </p:nvPicPr>
        <p:blipFill>
          <a:blip r:embed="rId7"/>
          <a:stretch>
            <a:fillRect/>
          </a:stretch>
        </p:blipFill>
        <p:spPr>
          <a:xfrm>
            <a:off x="11197812" y="146825"/>
            <a:ext cx="944913" cy="480834"/>
          </a:xfrm>
          <a:prstGeom prst="rect">
            <a:avLst/>
          </a:prstGeom>
        </p:spPr>
      </p:pic>
      <p:sp>
        <p:nvSpPr>
          <p:cNvPr id="26" name="CuadroTexto 25">
            <a:extLst>
              <a:ext uri="{FF2B5EF4-FFF2-40B4-BE49-F238E27FC236}">
                <a16:creationId xmlns:a16="http://schemas.microsoft.com/office/drawing/2014/main" id="{34A0B232-CC5E-FADB-090F-5E81CB1C2453}"/>
              </a:ext>
            </a:extLst>
          </p:cNvPr>
          <p:cNvSpPr txBox="1"/>
          <p:nvPr/>
        </p:nvSpPr>
        <p:spPr>
          <a:xfrm>
            <a:off x="121007" y="4649372"/>
            <a:ext cx="3403210" cy="1692771"/>
          </a:xfrm>
          <a:prstGeom prst="rect">
            <a:avLst/>
          </a:prstGeom>
          <a:noFill/>
        </p:spPr>
        <p:txBody>
          <a:bodyPr wrap="square">
            <a:spAutoFit/>
          </a:bodyPr>
          <a:lstStyle/>
          <a:p>
            <a:pPr marL="180975" indent="-180975" algn="just">
              <a:buFont typeface="Arial" panose="020B0604020202020204" pitchFamily="34" charset="0"/>
              <a:buChar char="•"/>
            </a:pPr>
            <a:endParaRPr lang="en-US" sz="500">
              <a:solidFill>
                <a:schemeClr val="bg1"/>
              </a:solidFill>
              <a:latin typeface="Mulish"/>
              <a:ea typeface="Verdana" panose="020B0604030504040204" pitchFamily="34" charset="0"/>
            </a:endParaRPr>
          </a:p>
          <a:p>
            <a:pPr algn="just"/>
            <a:r>
              <a:rPr lang="en-US" sz="900">
                <a:solidFill>
                  <a:schemeClr val="bg1"/>
                </a:solidFill>
                <a:latin typeface="Mulish"/>
                <a:ea typeface="Verdana" panose="020B0604030504040204" pitchFamily="34" charset="0"/>
              </a:rPr>
              <a:t>GEN through AGUNSA works with Airport Concessions from the following companies:</a:t>
            </a:r>
          </a:p>
          <a:p>
            <a:pPr marL="180975" indent="-180975" algn="just">
              <a:buFont typeface="Arial" panose="020B0604020202020204" pitchFamily="34" charset="0"/>
              <a:buChar char="•"/>
            </a:pPr>
            <a:endParaRPr lang="en-US" sz="900">
              <a:solidFill>
                <a:schemeClr val="bg1"/>
              </a:solidFill>
              <a:latin typeface="Mulish"/>
              <a:ea typeface="Verdana" panose="020B0604030504040204" pitchFamily="34" charset="0"/>
            </a:endParaRPr>
          </a:p>
          <a:p>
            <a:pPr marL="273050" lvl="1" indent="-96838" algn="just">
              <a:buFont typeface="Arial" panose="020B0604020202020204" pitchFamily="34" charset="0"/>
              <a:buChar char="•"/>
              <a:tabLst>
                <a:tab pos="360363" algn="l"/>
              </a:tabLst>
            </a:pPr>
            <a:r>
              <a:rPr lang="en-US" sz="900">
                <a:solidFill>
                  <a:schemeClr val="bg1"/>
                </a:solidFill>
                <a:latin typeface="Mulish"/>
                <a:ea typeface="Verdana" panose="020B0604030504040204" pitchFamily="34" charset="0"/>
              </a:rPr>
              <a:t>Arica and Puerto Montt Concessions are in partnership with SACYR with fixed term. </a:t>
            </a:r>
          </a:p>
          <a:p>
            <a:pPr marL="273050" lvl="1" indent="-96838" algn="just">
              <a:buFont typeface="Arial" panose="020B0604020202020204" pitchFamily="34" charset="0"/>
              <a:buChar char="•"/>
              <a:tabLst>
                <a:tab pos="360363" algn="l"/>
              </a:tabLst>
            </a:pPr>
            <a:r>
              <a:rPr lang="en-US" sz="900">
                <a:solidFill>
                  <a:schemeClr val="bg1"/>
                </a:solidFill>
                <a:latin typeface="Mulish"/>
                <a:ea typeface="Verdana" panose="020B0604030504040204" pitchFamily="34" charset="0"/>
              </a:rPr>
              <a:t>Consorcio </a:t>
            </a:r>
            <a:r>
              <a:rPr lang="en-US" sz="900" err="1">
                <a:solidFill>
                  <a:schemeClr val="bg1"/>
                </a:solidFill>
                <a:latin typeface="Mulish"/>
                <a:ea typeface="Verdana" panose="020B0604030504040204" pitchFamily="34" charset="0"/>
              </a:rPr>
              <a:t>aeroportuario</a:t>
            </a:r>
            <a:r>
              <a:rPr lang="en-US" sz="900">
                <a:solidFill>
                  <a:schemeClr val="bg1"/>
                </a:solidFill>
                <a:latin typeface="Mulish"/>
                <a:ea typeface="Verdana" panose="020B0604030504040204" pitchFamily="34" charset="0"/>
              </a:rPr>
              <a:t> de </a:t>
            </a:r>
            <a:r>
              <a:rPr lang="en-US" sz="900" err="1">
                <a:solidFill>
                  <a:schemeClr val="bg1"/>
                </a:solidFill>
                <a:latin typeface="Mulish"/>
                <a:ea typeface="Verdana" panose="020B0604030504040204" pitchFamily="34" charset="0"/>
              </a:rPr>
              <a:t>Calama</a:t>
            </a:r>
            <a:r>
              <a:rPr lang="en-US" sz="900">
                <a:solidFill>
                  <a:schemeClr val="bg1"/>
                </a:solidFill>
                <a:latin typeface="Mulish"/>
                <a:ea typeface="Verdana" panose="020B0604030504040204" pitchFamily="34" charset="0"/>
              </a:rPr>
              <a:t> S.A. Concessionaire, which manages the airport El Loa city of </a:t>
            </a:r>
            <a:r>
              <a:rPr lang="en-US" sz="900" err="1">
                <a:solidFill>
                  <a:schemeClr val="bg1"/>
                </a:solidFill>
                <a:latin typeface="Mulish"/>
                <a:ea typeface="Verdana" panose="020B0604030504040204" pitchFamily="34" charset="0"/>
              </a:rPr>
              <a:t>Calama</a:t>
            </a:r>
            <a:r>
              <a:rPr lang="en-US" sz="900">
                <a:solidFill>
                  <a:schemeClr val="bg1"/>
                </a:solidFill>
                <a:latin typeface="Mulish"/>
                <a:ea typeface="Verdana" panose="020B0604030504040204" pitchFamily="34" charset="0"/>
              </a:rPr>
              <a:t>, Chile.</a:t>
            </a:r>
          </a:p>
          <a:p>
            <a:pPr marL="176212" lvl="1" algn="just">
              <a:tabLst>
                <a:tab pos="360363" algn="l"/>
              </a:tabLst>
            </a:pPr>
            <a:endParaRPr lang="en-US" sz="900">
              <a:solidFill>
                <a:schemeClr val="bg1"/>
              </a:solidFill>
              <a:latin typeface="Mulish"/>
              <a:ea typeface="Verdana" panose="020B0604030504040204" pitchFamily="34" charset="0"/>
            </a:endParaRPr>
          </a:p>
          <a:p>
            <a:pPr marL="0" lvl="1"/>
            <a:r>
              <a:rPr lang="en-US" sz="900">
                <a:solidFill>
                  <a:schemeClr val="bg1"/>
                </a:solidFill>
                <a:latin typeface="Mulish"/>
                <a:ea typeface="Verdana" panose="020B0604030504040204" pitchFamily="34" charset="0"/>
              </a:rPr>
              <a:t>AGUNSA provides different types of services such as parking, passenger services, shopping center (Duty Free). Additionally, it offers logistic and agency services to the aircrafts.</a:t>
            </a:r>
          </a:p>
        </p:txBody>
      </p:sp>
      <p:pic>
        <p:nvPicPr>
          <p:cNvPr id="29" name="Imagen 28">
            <a:extLst>
              <a:ext uri="{FF2B5EF4-FFF2-40B4-BE49-F238E27FC236}">
                <a16:creationId xmlns:a16="http://schemas.microsoft.com/office/drawing/2014/main" id="{BD88874C-DACB-60BD-2FC2-664F3E8E3EE2}"/>
              </a:ext>
            </a:extLst>
          </p:cNvPr>
          <p:cNvPicPr>
            <a:picLocks noChangeAspect="1"/>
          </p:cNvPicPr>
          <p:nvPr/>
        </p:nvPicPr>
        <p:blipFill>
          <a:blip r:embed="rId8"/>
          <a:srcRect l="6100" r="6100"/>
          <a:stretch/>
        </p:blipFill>
        <p:spPr>
          <a:xfrm>
            <a:off x="9520582" y="2338545"/>
            <a:ext cx="2664542" cy="2286198"/>
          </a:xfrm>
          <a:prstGeom prst="rect">
            <a:avLst/>
          </a:prstGeom>
        </p:spPr>
      </p:pic>
      <p:pic>
        <p:nvPicPr>
          <p:cNvPr id="31" name="Imagen 30">
            <a:extLst>
              <a:ext uri="{FF2B5EF4-FFF2-40B4-BE49-F238E27FC236}">
                <a16:creationId xmlns:a16="http://schemas.microsoft.com/office/drawing/2014/main" id="{E5F5EA8E-36A2-5700-E1CF-D91ED7CB756A}"/>
              </a:ext>
            </a:extLst>
          </p:cNvPr>
          <p:cNvPicPr>
            <a:picLocks noChangeAspect="1"/>
          </p:cNvPicPr>
          <p:nvPr/>
        </p:nvPicPr>
        <p:blipFill>
          <a:blip r:embed="rId9"/>
          <a:srcRect l="34016" t="5361" r="3878" b="1184"/>
          <a:stretch/>
        </p:blipFill>
        <p:spPr>
          <a:xfrm>
            <a:off x="9520582" y="4602641"/>
            <a:ext cx="2664544" cy="2255359"/>
          </a:xfrm>
          <a:prstGeom prst="rect">
            <a:avLst/>
          </a:prstGeom>
        </p:spPr>
      </p:pic>
      <p:pic>
        <p:nvPicPr>
          <p:cNvPr id="2050" name="Picture 2">
            <a:extLst>
              <a:ext uri="{FF2B5EF4-FFF2-40B4-BE49-F238E27FC236}">
                <a16:creationId xmlns:a16="http://schemas.microsoft.com/office/drawing/2014/main" id="{E021DE2D-E707-C813-73A6-376C95387E4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965" r="4615"/>
          <a:stretch/>
        </p:blipFill>
        <p:spPr bwMode="auto">
          <a:xfrm>
            <a:off x="9520582" y="-51897"/>
            <a:ext cx="2664544" cy="2390442"/>
          </a:xfrm>
          <a:prstGeom prst="rect">
            <a:avLst/>
          </a:prstGeom>
          <a:noFill/>
          <a:extLst>
            <a:ext uri="{909E8E84-426E-40DD-AFC4-6F175D3DCCD1}">
              <a14:hiddenFill xmlns:a14="http://schemas.microsoft.com/office/drawing/2010/main">
                <a:solidFill>
                  <a:srgbClr val="FFFFFF"/>
                </a:solidFill>
              </a14:hiddenFill>
            </a:ext>
          </a:extLst>
        </p:spPr>
      </p:pic>
      <p:sp>
        <p:nvSpPr>
          <p:cNvPr id="33" name="CuadroTexto 32">
            <a:extLst>
              <a:ext uri="{FF2B5EF4-FFF2-40B4-BE49-F238E27FC236}">
                <a16:creationId xmlns:a16="http://schemas.microsoft.com/office/drawing/2014/main" id="{655A401E-8797-5917-D8E2-9A70D0CA13A0}"/>
              </a:ext>
            </a:extLst>
          </p:cNvPr>
          <p:cNvSpPr txBox="1"/>
          <p:nvPr/>
        </p:nvSpPr>
        <p:spPr>
          <a:xfrm>
            <a:off x="11754464" y="2154468"/>
            <a:ext cx="801329" cy="246221"/>
          </a:xfrm>
          <a:prstGeom prst="rect">
            <a:avLst/>
          </a:prstGeom>
          <a:noFill/>
        </p:spPr>
        <p:txBody>
          <a:bodyPr wrap="square" rtlCol="0">
            <a:spAutoFit/>
          </a:bodyPr>
          <a:lstStyle/>
          <a:p>
            <a:r>
              <a:rPr lang="es-ES" sz="1000">
                <a:solidFill>
                  <a:schemeClr val="bg1"/>
                </a:solidFill>
                <a:latin typeface="Mulish"/>
              </a:rPr>
              <a:t>Arica</a:t>
            </a:r>
          </a:p>
        </p:txBody>
      </p:sp>
      <p:sp>
        <p:nvSpPr>
          <p:cNvPr id="34" name="CuadroTexto 33">
            <a:extLst>
              <a:ext uri="{FF2B5EF4-FFF2-40B4-BE49-F238E27FC236}">
                <a16:creationId xmlns:a16="http://schemas.microsoft.com/office/drawing/2014/main" id="{B701EB15-C7C3-FF89-6B04-28C1AF87EA2E}"/>
              </a:ext>
            </a:extLst>
          </p:cNvPr>
          <p:cNvSpPr txBox="1"/>
          <p:nvPr/>
        </p:nvSpPr>
        <p:spPr>
          <a:xfrm>
            <a:off x="11572567" y="6612951"/>
            <a:ext cx="801329" cy="246221"/>
          </a:xfrm>
          <a:prstGeom prst="rect">
            <a:avLst/>
          </a:prstGeom>
          <a:noFill/>
        </p:spPr>
        <p:txBody>
          <a:bodyPr wrap="square" rtlCol="0">
            <a:spAutoFit/>
          </a:bodyPr>
          <a:lstStyle/>
          <a:p>
            <a:r>
              <a:rPr lang="es-ES" sz="1000">
                <a:solidFill>
                  <a:schemeClr val="bg1"/>
                </a:solidFill>
                <a:latin typeface="Mulish"/>
              </a:rPr>
              <a:t>Calama</a:t>
            </a:r>
          </a:p>
        </p:txBody>
      </p:sp>
      <p:sp>
        <p:nvSpPr>
          <p:cNvPr id="35" name="CuadroTexto 34">
            <a:extLst>
              <a:ext uri="{FF2B5EF4-FFF2-40B4-BE49-F238E27FC236}">
                <a16:creationId xmlns:a16="http://schemas.microsoft.com/office/drawing/2014/main" id="{6B05FDA3-3D05-80B1-19D6-4B04AB3A6C20}"/>
              </a:ext>
            </a:extLst>
          </p:cNvPr>
          <p:cNvSpPr txBox="1"/>
          <p:nvPr/>
        </p:nvSpPr>
        <p:spPr>
          <a:xfrm>
            <a:off x="11326151" y="4361420"/>
            <a:ext cx="1090136" cy="246221"/>
          </a:xfrm>
          <a:prstGeom prst="rect">
            <a:avLst/>
          </a:prstGeom>
          <a:noFill/>
        </p:spPr>
        <p:txBody>
          <a:bodyPr wrap="square" rtlCol="0">
            <a:spAutoFit/>
          </a:bodyPr>
          <a:lstStyle/>
          <a:p>
            <a:r>
              <a:rPr lang="es-ES" sz="1000">
                <a:solidFill>
                  <a:schemeClr val="bg1"/>
                </a:solidFill>
                <a:latin typeface="Mulish"/>
              </a:rPr>
              <a:t>Puerto Montt</a:t>
            </a:r>
          </a:p>
        </p:txBody>
      </p:sp>
      <p:pic>
        <p:nvPicPr>
          <p:cNvPr id="2" name="Imagen 1">
            <a:extLst>
              <a:ext uri="{FF2B5EF4-FFF2-40B4-BE49-F238E27FC236}">
                <a16:creationId xmlns:a16="http://schemas.microsoft.com/office/drawing/2014/main" id="{2BB382E9-04AB-893F-89D8-5A7A729C4695}"/>
              </a:ext>
            </a:extLst>
          </p:cNvPr>
          <p:cNvPicPr>
            <a:picLocks noChangeAspect="1"/>
          </p:cNvPicPr>
          <p:nvPr/>
        </p:nvPicPr>
        <p:blipFill>
          <a:blip r:embed="rId7"/>
          <a:stretch>
            <a:fillRect/>
          </a:stretch>
        </p:blipFill>
        <p:spPr>
          <a:xfrm>
            <a:off x="10941843" y="215973"/>
            <a:ext cx="929376" cy="472927"/>
          </a:xfrm>
          <a:prstGeom prst="rect">
            <a:avLst/>
          </a:prstGeom>
        </p:spPr>
      </p:pic>
      <p:grpSp>
        <p:nvGrpSpPr>
          <p:cNvPr id="5" name="Grupo 4">
            <a:extLst>
              <a:ext uri="{FF2B5EF4-FFF2-40B4-BE49-F238E27FC236}">
                <a16:creationId xmlns:a16="http://schemas.microsoft.com/office/drawing/2014/main" id="{34799480-3943-ACDC-1545-C1717A8FE1C9}"/>
              </a:ext>
            </a:extLst>
          </p:cNvPr>
          <p:cNvGrpSpPr/>
          <p:nvPr/>
        </p:nvGrpSpPr>
        <p:grpSpPr>
          <a:xfrm>
            <a:off x="183600" y="614120"/>
            <a:ext cx="1720400" cy="3978209"/>
            <a:chOff x="6118086" y="1121040"/>
            <a:chExt cx="1720400" cy="3978209"/>
          </a:xfrm>
        </p:grpSpPr>
        <p:pic>
          <p:nvPicPr>
            <p:cNvPr id="6" name="Imagen 5">
              <a:extLst>
                <a:ext uri="{FF2B5EF4-FFF2-40B4-BE49-F238E27FC236}">
                  <a16:creationId xmlns:a16="http://schemas.microsoft.com/office/drawing/2014/main" id="{6344C869-DC03-19D6-D43C-52298C16B9EA}"/>
                </a:ext>
              </a:extLst>
            </p:cNvPr>
            <p:cNvPicPr>
              <a:picLocks noChangeAspect="1"/>
            </p:cNvPicPr>
            <p:nvPr/>
          </p:nvPicPr>
          <p:blipFill>
            <a:blip r:embed="rId11"/>
            <a:stretch>
              <a:fillRect/>
            </a:stretch>
          </p:blipFill>
          <p:spPr>
            <a:xfrm>
              <a:off x="6123025" y="1532950"/>
              <a:ext cx="1715461" cy="3566299"/>
            </a:xfrm>
            <a:prstGeom prst="rect">
              <a:avLst/>
            </a:prstGeom>
            <a:solidFill>
              <a:srgbClr val="212352"/>
            </a:solidFill>
          </p:spPr>
        </p:pic>
        <p:pic>
          <p:nvPicPr>
            <p:cNvPr id="7" name="Gráfico 6">
              <a:extLst>
                <a:ext uri="{FF2B5EF4-FFF2-40B4-BE49-F238E27FC236}">
                  <a16:creationId xmlns:a16="http://schemas.microsoft.com/office/drawing/2014/main" id="{DAC6AF0C-185B-48EB-D786-C066864B2FE5}"/>
                </a:ext>
              </a:extLst>
            </p:cNvPr>
            <p:cNvPicPr>
              <a:picLocks noChangeAspect="1"/>
            </p:cNvPicPr>
            <p:nvPr/>
          </p:nvPicPr>
          <p:blipFill>
            <a:blip r:embed="rId12">
              <a:extLst>
                <a:ext uri="{96DAC541-7B7A-43D3-8B79-37D633B846F1}">
                  <asvg:svgBlip xmlns:asvg="http://schemas.microsoft.com/office/drawing/2016/SVG/main" r:embed="rId13"/>
                </a:ext>
              </a:extLst>
            </a:blip>
            <a:srcRect l="1" t="5926" r="1241" b="17037"/>
            <a:stretch/>
          </p:blipFill>
          <p:spPr>
            <a:xfrm>
              <a:off x="6449259" y="1618181"/>
              <a:ext cx="1034745" cy="990601"/>
            </a:xfrm>
            <a:prstGeom prst="rect">
              <a:avLst/>
            </a:prstGeom>
          </p:spPr>
        </p:pic>
        <p:pic>
          <p:nvPicPr>
            <p:cNvPr id="9" name="Imagen 8" descr="Texto, Logotipo&#10;&#10;Descripción generada automáticamente">
              <a:extLst>
                <a:ext uri="{FF2B5EF4-FFF2-40B4-BE49-F238E27FC236}">
                  <a16:creationId xmlns:a16="http://schemas.microsoft.com/office/drawing/2014/main" id="{DDBD25D9-B489-487D-796C-49A761FA470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15644" y="3041633"/>
              <a:ext cx="760316" cy="760316"/>
            </a:xfrm>
            <a:prstGeom prst="rect">
              <a:avLst/>
            </a:prstGeom>
          </p:spPr>
        </p:pic>
        <p:pic>
          <p:nvPicPr>
            <p:cNvPr id="10" name="Imagen 9">
              <a:extLst>
                <a:ext uri="{FF2B5EF4-FFF2-40B4-BE49-F238E27FC236}">
                  <a16:creationId xmlns:a16="http://schemas.microsoft.com/office/drawing/2014/main" id="{0887A85E-069B-8EBB-CCFA-185B20CC084D}"/>
                </a:ext>
              </a:extLst>
            </p:cNvPr>
            <p:cNvPicPr>
              <a:picLocks noChangeAspect="1"/>
            </p:cNvPicPr>
            <p:nvPr/>
          </p:nvPicPr>
          <p:blipFill>
            <a:blip r:embed="rId15" cstate="print">
              <a:extLst>
                <a:ext uri="{28A0092B-C50C-407E-A947-70E740481C1C}">
                  <a14:useLocalDpi xmlns:a14="http://schemas.microsoft.com/office/drawing/2010/main" val="0"/>
                </a:ext>
              </a:extLst>
            </a:blip>
            <a:srcRect l="5785" t="30853" r="7294" b="28179"/>
            <a:stretch/>
          </p:blipFill>
          <p:spPr>
            <a:xfrm>
              <a:off x="6615644" y="4583786"/>
              <a:ext cx="837241" cy="396117"/>
            </a:xfrm>
            <a:prstGeom prst="rect">
              <a:avLst/>
            </a:prstGeom>
          </p:spPr>
        </p:pic>
        <p:pic>
          <p:nvPicPr>
            <p:cNvPr id="11" name="Imagen 10">
              <a:extLst>
                <a:ext uri="{FF2B5EF4-FFF2-40B4-BE49-F238E27FC236}">
                  <a16:creationId xmlns:a16="http://schemas.microsoft.com/office/drawing/2014/main" id="{A0FDFDBF-8D81-0267-75CE-BD273A4DC736}"/>
                </a:ext>
              </a:extLst>
            </p:cNvPr>
            <p:cNvPicPr>
              <a:picLocks noChangeAspect="1"/>
            </p:cNvPicPr>
            <p:nvPr/>
          </p:nvPicPr>
          <p:blipFill>
            <a:blip r:embed="rId16" cstate="print">
              <a:extLst>
                <a:ext uri="{28A0092B-C50C-407E-A947-70E740481C1C}">
                  <a14:useLocalDpi xmlns:a14="http://schemas.microsoft.com/office/drawing/2010/main" val="0"/>
                </a:ext>
              </a:extLst>
            </a:blip>
            <a:srcRect t="29715" b="27400"/>
            <a:stretch/>
          </p:blipFill>
          <p:spPr>
            <a:xfrm>
              <a:off x="6501823" y="3935920"/>
              <a:ext cx="915033" cy="393906"/>
            </a:xfrm>
            <a:prstGeom prst="rect">
              <a:avLst/>
            </a:prstGeom>
          </p:spPr>
        </p:pic>
        <p:sp>
          <p:nvSpPr>
            <p:cNvPr id="12" name="CuadroTexto 11">
              <a:extLst>
                <a:ext uri="{FF2B5EF4-FFF2-40B4-BE49-F238E27FC236}">
                  <a16:creationId xmlns:a16="http://schemas.microsoft.com/office/drawing/2014/main" id="{06607D44-0E6F-B589-A4B3-62AF095784FE}"/>
                </a:ext>
              </a:extLst>
            </p:cNvPr>
            <p:cNvSpPr txBox="1"/>
            <p:nvPr/>
          </p:nvSpPr>
          <p:spPr>
            <a:xfrm>
              <a:off x="6118086" y="1121040"/>
              <a:ext cx="1716579" cy="313916"/>
            </a:xfrm>
            <a:prstGeom prst="rect">
              <a:avLst/>
            </a:prstGeom>
            <a:solidFill>
              <a:srgbClr val="E52641"/>
            </a:solidFill>
          </p:spPr>
          <p:txBody>
            <a:bodyPr wrap="square">
              <a:spAutoFit/>
            </a:bodyPr>
            <a:lstStyle/>
            <a:p>
              <a:pPr algn="ctr"/>
              <a:r>
                <a:rPr lang="en-US" sz="1400" b="1">
                  <a:solidFill>
                    <a:schemeClr val="bg1"/>
                  </a:solidFill>
                  <a:latin typeface="Mulish"/>
                </a:rPr>
                <a:t>AIRPORTS</a:t>
              </a:r>
            </a:p>
          </p:txBody>
        </p:sp>
      </p:grpSp>
      <p:grpSp>
        <p:nvGrpSpPr>
          <p:cNvPr id="13" name="Grupo 12">
            <a:extLst>
              <a:ext uri="{FF2B5EF4-FFF2-40B4-BE49-F238E27FC236}">
                <a16:creationId xmlns:a16="http://schemas.microsoft.com/office/drawing/2014/main" id="{9E0FD599-BBD9-CB9B-DA8A-74FCC12C6F20}"/>
              </a:ext>
            </a:extLst>
          </p:cNvPr>
          <p:cNvGrpSpPr/>
          <p:nvPr/>
        </p:nvGrpSpPr>
        <p:grpSpPr>
          <a:xfrm>
            <a:off x="607537" y="195543"/>
            <a:ext cx="7153338" cy="193014"/>
            <a:chOff x="748030" y="5789099"/>
            <a:chExt cx="6466765" cy="252000"/>
          </a:xfrm>
        </p:grpSpPr>
        <p:sp>
          <p:nvSpPr>
            <p:cNvPr id="14" name="Rectángulo 13">
              <a:extLst>
                <a:ext uri="{FF2B5EF4-FFF2-40B4-BE49-F238E27FC236}">
                  <a16:creationId xmlns:a16="http://schemas.microsoft.com/office/drawing/2014/main" id="{D236019C-C0CB-EE7D-29C5-7E9C9A7E7401}"/>
                </a:ext>
              </a:extLst>
            </p:cNvPr>
            <p:cNvSpPr/>
            <p:nvPr/>
          </p:nvSpPr>
          <p:spPr>
            <a:xfrm>
              <a:off x="748030"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b="1">
                  <a:solidFill>
                    <a:schemeClr val="bg1"/>
                  </a:solidFill>
                </a:rPr>
                <a:t>DISCLAIMER</a:t>
              </a:r>
            </a:p>
          </p:txBody>
        </p:sp>
        <p:sp>
          <p:nvSpPr>
            <p:cNvPr id="15" name="Rectángulo 14">
              <a:extLst>
                <a:ext uri="{FF2B5EF4-FFF2-40B4-BE49-F238E27FC236}">
                  <a16:creationId xmlns:a16="http://schemas.microsoft.com/office/drawing/2014/main" id="{C58088EC-C25C-98C2-EBD6-26C1108D6250}"/>
                </a:ext>
              </a:extLst>
            </p:cNvPr>
            <p:cNvSpPr/>
            <p:nvPr/>
          </p:nvSpPr>
          <p:spPr>
            <a:xfrm>
              <a:off x="1839783"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ONE PAGER</a:t>
              </a:r>
            </a:p>
          </p:txBody>
        </p:sp>
        <p:sp>
          <p:nvSpPr>
            <p:cNvPr id="16" name="Rectángulo 15">
              <a:extLst>
                <a:ext uri="{FF2B5EF4-FFF2-40B4-BE49-F238E27FC236}">
                  <a16:creationId xmlns:a16="http://schemas.microsoft.com/office/drawing/2014/main" id="{0D48615E-124A-6A3B-106C-B19863EF18D3}"/>
                </a:ext>
              </a:extLst>
            </p:cNvPr>
            <p:cNvSpPr/>
            <p:nvPr/>
          </p:nvSpPr>
          <p:spPr>
            <a:xfrm>
              <a:off x="2931536"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GENERAL OVERVIEW</a:t>
              </a:r>
            </a:p>
          </p:txBody>
        </p:sp>
        <p:sp>
          <p:nvSpPr>
            <p:cNvPr id="17" name="Rectángulo 16">
              <a:extLst>
                <a:ext uri="{FF2B5EF4-FFF2-40B4-BE49-F238E27FC236}">
                  <a16:creationId xmlns:a16="http://schemas.microsoft.com/office/drawing/2014/main" id="{9F7585F0-562D-B112-602D-E25918ADB179}"/>
                </a:ext>
              </a:extLst>
            </p:cNvPr>
            <p:cNvSpPr/>
            <p:nvPr/>
          </p:nvSpPr>
          <p:spPr>
            <a:xfrm>
              <a:off x="6206795"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800"/>
                <a:t>FINANCIAL OVERVIEW</a:t>
              </a:r>
              <a:endParaRPr lang="es-ES_tradnl" sz="800">
                <a:solidFill>
                  <a:schemeClr val="bg1"/>
                </a:solidFill>
              </a:endParaRPr>
            </a:p>
          </p:txBody>
        </p:sp>
        <p:sp>
          <p:nvSpPr>
            <p:cNvPr id="18" name="Rectángulo 17">
              <a:extLst>
                <a:ext uri="{FF2B5EF4-FFF2-40B4-BE49-F238E27FC236}">
                  <a16:creationId xmlns:a16="http://schemas.microsoft.com/office/drawing/2014/main" id="{A5BAAF5D-5137-3114-DB25-65C0A3432E54}"/>
                </a:ext>
              </a:extLst>
            </p:cNvPr>
            <p:cNvSpPr/>
            <p:nvPr/>
          </p:nvSpPr>
          <p:spPr>
            <a:xfrm>
              <a:off x="5115042" y="5789099"/>
              <a:ext cx="1008000" cy="252000"/>
            </a:xfrm>
            <a:prstGeom prst="rect">
              <a:avLst/>
            </a:prstGeom>
            <a:solidFill>
              <a:srgbClr val="E52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800">
                  <a:solidFill>
                    <a:schemeClr val="bg1"/>
                  </a:solidFill>
                </a:rPr>
                <a:t>CORE BUSINESSES</a:t>
              </a:r>
              <a:endParaRPr lang="es-ES_tradnl" sz="800">
                <a:solidFill>
                  <a:schemeClr val="bg1"/>
                </a:solidFill>
              </a:endParaRPr>
            </a:p>
          </p:txBody>
        </p:sp>
        <p:sp>
          <p:nvSpPr>
            <p:cNvPr id="19" name="Rectángulo 18">
              <a:extLst>
                <a:ext uri="{FF2B5EF4-FFF2-40B4-BE49-F238E27FC236}">
                  <a16:creationId xmlns:a16="http://schemas.microsoft.com/office/drawing/2014/main" id="{05337EC4-B7AF-98BB-7406-07D74BB45AB9}"/>
                </a:ext>
              </a:extLst>
            </p:cNvPr>
            <p:cNvSpPr/>
            <p:nvPr/>
          </p:nvSpPr>
          <p:spPr>
            <a:xfrm>
              <a:off x="4023289"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STRENGHTS</a:t>
              </a:r>
            </a:p>
          </p:txBody>
        </p:sp>
      </p:grpSp>
      <p:sp>
        <p:nvSpPr>
          <p:cNvPr id="22" name="Rectángulo 21">
            <a:extLst>
              <a:ext uri="{FF2B5EF4-FFF2-40B4-BE49-F238E27FC236}">
                <a16:creationId xmlns:a16="http://schemas.microsoft.com/office/drawing/2014/main" id="{D44F0773-E6A4-2769-03E4-E18CE2E43FAE}"/>
              </a:ext>
            </a:extLst>
          </p:cNvPr>
          <p:cNvSpPr/>
          <p:nvPr/>
        </p:nvSpPr>
        <p:spPr>
          <a:xfrm>
            <a:off x="4338686" y="3654526"/>
            <a:ext cx="3314030" cy="449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18426A"/>
                </a:solidFill>
                <a:latin typeface="Mulish"/>
                <a:ea typeface="Verdana" panose="020B0604030504040204" pitchFamily="34" charset="0"/>
              </a:rPr>
              <a:t>Revenue – EBITDA Margin (USD MM)</a:t>
            </a:r>
            <a:endParaRPr lang="en-US" sz="1400" b="1" baseline="30000">
              <a:solidFill>
                <a:srgbClr val="18426A"/>
              </a:solidFill>
              <a:latin typeface="Mulish"/>
              <a:ea typeface="Verdana" panose="020B0604030504040204" pitchFamily="34" charset="0"/>
            </a:endParaRPr>
          </a:p>
        </p:txBody>
      </p:sp>
      <p:pic>
        <p:nvPicPr>
          <p:cNvPr id="1026" name="Picture 2" descr="Home - Menzies">
            <a:extLst>
              <a:ext uri="{FF2B5EF4-FFF2-40B4-BE49-F238E27FC236}">
                <a16:creationId xmlns:a16="http://schemas.microsoft.com/office/drawing/2014/main" id="{CCD7B0BC-A69D-2C0D-9C0F-ED2A9C02450B}"/>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6148" t="5109" r="6998" b="6492"/>
          <a:stretch/>
        </p:blipFill>
        <p:spPr bwMode="auto">
          <a:xfrm>
            <a:off x="937038" y="2204806"/>
            <a:ext cx="325479" cy="331268"/>
          </a:xfrm>
          <a:prstGeom prst="roundRect">
            <a:avLst/>
          </a:prstGeom>
          <a:noFill/>
          <a:extLst>
            <a:ext uri="{909E8E84-426E-40DD-AFC4-6F175D3DCCD1}">
              <a14:hiddenFill xmlns:a14="http://schemas.microsoft.com/office/drawing/2010/main">
                <a:solidFill>
                  <a:srgbClr val="FFFFFF"/>
                </a:solidFill>
              </a14:hiddenFill>
            </a:ext>
          </a:extLst>
        </p:spPr>
      </p:pic>
      <p:graphicFrame>
        <p:nvGraphicFramePr>
          <p:cNvPr id="24" name="Gráfico 23">
            <a:extLst>
              <a:ext uri="{FF2B5EF4-FFF2-40B4-BE49-F238E27FC236}">
                <a16:creationId xmlns:a16="http://schemas.microsoft.com/office/drawing/2014/main" id="{C97325DA-9DC3-45BE-99A5-99CA52BC10D4}"/>
              </a:ext>
            </a:extLst>
          </p:cNvPr>
          <p:cNvGraphicFramePr>
            <a:graphicFrameLocks/>
          </p:cNvGraphicFramePr>
          <p:nvPr>
            <p:extLst>
              <p:ext uri="{D42A27DB-BD31-4B8C-83A1-F6EECF244321}">
                <p14:modId xmlns:p14="http://schemas.microsoft.com/office/powerpoint/2010/main" val="2869778755"/>
              </p:ext>
            </p:extLst>
          </p:nvPr>
        </p:nvGraphicFramePr>
        <p:xfrm>
          <a:off x="4095491" y="4076866"/>
          <a:ext cx="5193928" cy="2533931"/>
        </p:xfrm>
        <a:graphic>
          <a:graphicData uri="http://schemas.openxmlformats.org/drawingml/2006/chart">
            <c:chart xmlns:c="http://schemas.openxmlformats.org/drawingml/2006/chart" xmlns:r="http://schemas.openxmlformats.org/officeDocument/2006/relationships" r:id="rId18"/>
          </a:graphicData>
        </a:graphic>
      </p:graphicFrame>
      <p:pic>
        <p:nvPicPr>
          <p:cNvPr id="20" name="Imagen 19">
            <a:extLst>
              <a:ext uri="{FF2B5EF4-FFF2-40B4-BE49-F238E27FC236}">
                <a16:creationId xmlns:a16="http://schemas.microsoft.com/office/drawing/2014/main" id="{ED56C7A0-5278-104F-8E15-7D8B544E6B9D}"/>
              </a:ext>
            </a:extLst>
          </p:cNvPr>
          <p:cNvPicPr>
            <a:picLocks noChangeAspect="1"/>
          </p:cNvPicPr>
          <p:nvPr/>
        </p:nvPicPr>
        <p:blipFill>
          <a:blip r:embed="rId19"/>
          <a:stretch>
            <a:fillRect/>
          </a:stretch>
        </p:blipFill>
        <p:spPr>
          <a:xfrm>
            <a:off x="4400596" y="810897"/>
            <a:ext cx="4441952" cy="2286198"/>
          </a:xfrm>
          <a:prstGeom prst="rect">
            <a:avLst/>
          </a:prstGeom>
        </p:spPr>
      </p:pic>
    </p:spTree>
    <p:extLst>
      <p:ext uri="{BB962C8B-B14F-4D97-AF65-F5344CB8AC3E}">
        <p14:creationId xmlns:p14="http://schemas.microsoft.com/office/powerpoint/2010/main" val="2047252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D9BFD-5BA1-02B1-D9A6-562940794915}"/>
            </a:ext>
          </a:extLst>
        </p:cNvPr>
        <p:cNvGrpSpPr/>
        <p:nvPr/>
      </p:nvGrpSpPr>
      <p:grpSpPr>
        <a:xfrm>
          <a:off x="0" y="0"/>
          <a:ext cx="0" cy="0"/>
          <a:chOff x="0" y="0"/>
          <a:chExt cx="0" cy="0"/>
        </a:xfrm>
      </p:grpSpPr>
      <p:graphicFrame>
        <p:nvGraphicFramePr>
          <p:cNvPr id="56" name="think-cell data - do not delete" hidden="1">
            <a:extLst>
              <a:ext uri="{FF2B5EF4-FFF2-40B4-BE49-F238E27FC236}">
                <a16:creationId xmlns:a16="http://schemas.microsoft.com/office/drawing/2014/main" id="{25A5071D-A298-B4FC-B253-E53E0F4AC771}"/>
              </a:ext>
            </a:extLst>
          </p:cNvPr>
          <p:cNvGraphicFramePr>
            <a:graphicFrameLocks noChangeAspect="1"/>
          </p:cNvGraphicFramePr>
          <p:nvPr>
            <p:custDataLst>
              <p:tags r:id="rId1"/>
            </p:custDataLst>
            <p:extLst>
              <p:ext uri="{D42A27DB-BD31-4B8C-83A1-F6EECF244321}">
                <p14:modId xmlns:p14="http://schemas.microsoft.com/office/powerpoint/2010/main" val="35752921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4" imgW="405" imgH="405" progId="TCLayout.ActiveDocument.1">
                  <p:embed/>
                </p:oleObj>
              </mc:Choice>
              <mc:Fallback>
                <p:oleObj name="Diapositiva de think-cell" r:id="rId4" imgW="405" imgH="405" progId="TCLayout.ActiveDocument.1">
                  <p:embed/>
                  <p:pic>
                    <p:nvPicPr>
                      <p:cNvPr id="56" name="think-cell data - do not delete" hidden="1">
                        <a:extLst>
                          <a:ext uri="{FF2B5EF4-FFF2-40B4-BE49-F238E27FC236}">
                            <a16:creationId xmlns:a16="http://schemas.microsoft.com/office/drawing/2014/main" id="{25A5071D-A298-B4FC-B253-E53E0F4AC77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7" name="Rectángulo: esquinas redondeadas 36">
            <a:extLst>
              <a:ext uri="{FF2B5EF4-FFF2-40B4-BE49-F238E27FC236}">
                <a16:creationId xmlns:a16="http://schemas.microsoft.com/office/drawing/2014/main" id="{0D953A72-A76D-4B94-128F-4B342CC3815F}"/>
              </a:ext>
            </a:extLst>
          </p:cNvPr>
          <p:cNvSpPr/>
          <p:nvPr/>
        </p:nvSpPr>
        <p:spPr>
          <a:xfrm>
            <a:off x="3383616" y="2934884"/>
            <a:ext cx="8201025" cy="1105907"/>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46E6A88A-D9F7-DBC5-3940-E5723451649D}"/>
              </a:ext>
            </a:extLst>
          </p:cNvPr>
          <p:cNvPicPr>
            <a:picLocks noChangeAspect="1"/>
          </p:cNvPicPr>
          <p:nvPr/>
        </p:nvPicPr>
        <p:blipFill>
          <a:blip r:embed="rId6"/>
          <a:stretch>
            <a:fillRect/>
          </a:stretch>
        </p:blipFill>
        <p:spPr>
          <a:xfrm>
            <a:off x="1" y="0"/>
            <a:ext cx="12191999" cy="2771776"/>
          </a:xfrm>
          <a:prstGeom prst="rect">
            <a:avLst/>
          </a:prstGeom>
        </p:spPr>
      </p:pic>
      <p:sp>
        <p:nvSpPr>
          <p:cNvPr id="8" name="CuadroTexto 7">
            <a:extLst>
              <a:ext uri="{FF2B5EF4-FFF2-40B4-BE49-F238E27FC236}">
                <a16:creationId xmlns:a16="http://schemas.microsoft.com/office/drawing/2014/main" id="{57D029ED-C315-A126-76EC-76C445F7B820}"/>
              </a:ext>
            </a:extLst>
          </p:cNvPr>
          <p:cNvSpPr txBox="1"/>
          <p:nvPr/>
        </p:nvSpPr>
        <p:spPr>
          <a:xfrm>
            <a:off x="158865" y="6523957"/>
            <a:ext cx="281275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lumMod val="65000"/>
                  </a:schemeClr>
                </a:solidFill>
                <a:effectLst/>
                <a:uLnTx/>
                <a:uFillTx/>
                <a:latin typeface="Mulish"/>
              </a:rPr>
              <a:t>COMPANY OVERVIEW | DECEMBER 2024</a:t>
            </a:r>
          </a:p>
        </p:txBody>
      </p:sp>
      <p:sp>
        <p:nvSpPr>
          <p:cNvPr id="91" name="CuadroTexto 90">
            <a:extLst>
              <a:ext uri="{FF2B5EF4-FFF2-40B4-BE49-F238E27FC236}">
                <a16:creationId xmlns:a16="http://schemas.microsoft.com/office/drawing/2014/main" id="{37203F49-6447-2FA4-6267-52DF02F509B3}"/>
              </a:ext>
            </a:extLst>
          </p:cNvPr>
          <p:cNvSpPr txBox="1"/>
          <p:nvPr/>
        </p:nvSpPr>
        <p:spPr>
          <a:xfrm>
            <a:off x="2436169" y="807011"/>
            <a:ext cx="4688114" cy="1785104"/>
          </a:xfrm>
          <a:prstGeom prst="rect">
            <a:avLst/>
          </a:prstGeom>
          <a:noFill/>
        </p:spPr>
        <p:txBody>
          <a:bodyPr wrap="square">
            <a:spAutoFit/>
          </a:bodyPr>
          <a:lstStyle/>
          <a:p>
            <a:pPr algn="just"/>
            <a:r>
              <a:rPr lang="en-US" sz="1000">
                <a:solidFill>
                  <a:schemeClr val="bg1"/>
                </a:solidFill>
                <a:latin typeface="Mulish"/>
                <a:ea typeface="Verdana" panose="020B0604030504040204" pitchFamily="34" charset="0"/>
              </a:rPr>
              <a:t>AGUNSA with over 50 years of experience representing major shipping companies, has achieved a leading position in its local market, covering operational requirements alongside the legal and financial aspects of its clients both domestic and internationally.</a:t>
            </a:r>
          </a:p>
          <a:p>
            <a:pPr algn="just"/>
            <a:endParaRPr lang="en-US" sz="1000">
              <a:solidFill>
                <a:schemeClr val="bg1"/>
              </a:solidFill>
              <a:latin typeface="Mulish"/>
              <a:ea typeface="Verdana" panose="020B0604030504040204" pitchFamily="34" charset="0"/>
            </a:endParaRPr>
          </a:p>
          <a:p>
            <a:pPr algn="just"/>
            <a:r>
              <a:rPr lang="en-US" sz="1000">
                <a:solidFill>
                  <a:schemeClr val="bg1"/>
                </a:solidFill>
                <a:latin typeface="Mulish"/>
                <a:ea typeface="Verdana" panose="020B0604030504040204" pitchFamily="34" charset="0"/>
              </a:rPr>
              <a:t>AGUNSA safeguards the interests of its customers, according to the requirements of their ships, in addition to the needs of the crew. Its international presence, through its network of partners, enables us to deliver specialized attention in a vessel call, liner or tramp in various national and international ports.</a:t>
            </a:r>
          </a:p>
          <a:p>
            <a:pPr algn="just"/>
            <a:endParaRPr lang="en-US" sz="1000">
              <a:solidFill>
                <a:schemeClr val="bg1"/>
              </a:solidFill>
              <a:latin typeface="Mulish"/>
              <a:ea typeface="Verdana" panose="020B0604030504040204" pitchFamily="34" charset="0"/>
            </a:endParaRPr>
          </a:p>
          <a:p>
            <a:pPr algn="just"/>
            <a:r>
              <a:rPr lang="en-US" sz="1000">
                <a:solidFill>
                  <a:schemeClr val="bg1"/>
                </a:solidFill>
                <a:latin typeface="Mulish"/>
                <a:ea typeface="Verdana" panose="020B0604030504040204" pitchFamily="34" charset="0"/>
              </a:rPr>
              <a:t>Main services: General Agency, Port Agency, Protecting Agency, Bunkering and others</a:t>
            </a:r>
          </a:p>
        </p:txBody>
      </p:sp>
      <p:sp>
        <p:nvSpPr>
          <p:cNvPr id="94" name="CuadroTexto 93">
            <a:extLst>
              <a:ext uri="{FF2B5EF4-FFF2-40B4-BE49-F238E27FC236}">
                <a16:creationId xmlns:a16="http://schemas.microsoft.com/office/drawing/2014/main" id="{DD353C30-3778-5F72-380B-2AB979346D44}"/>
              </a:ext>
            </a:extLst>
          </p:cNvPr>
          <p:cNvSpPr txBox="1"/>
          <p:nvPr/>
        </p:nvSpPr>
        <p:spPr>
          <a:xfrm>
            <a:off x="7484348" y="751472"/>
            <a:ext cx="2390344" cy="261610"/>
          </a:xfrm>
          <a:prstGeom prst="rect">
            <a:avLst/>
          </a:prstGeom>
          <a:noFill/>
        </p:spPr>
        <p:txBody>
          <a:bodyPr wrap="square">
            <a:spAutoFit/>
          </a:bodyPr>
          <a:lstStyle/>
          <a:p>
            <a:pPr algn="ctr"/>
            <a:r>
              <a:rPr lang="en-US" sz="1100" b="1">
                <a:solidFill>
                  <a:schemeClr val="bg1"/>
                </a:solidFill>
                <a:latin typeface="Mulish"/>
                <a:ea typeface="Verdana" panose="020B0604030504040204" pitchFamily="34" charset="0"/>
              </a:rPr>
              <a:t>Revenues – EBITDA Margin (</a:t>
            </a:r>
            <a:r>
              <a:rPr lang="en-US" sz="1100" b="1" err="1">
                <a:solidFill>
                  <a:schemeClr val="bg1"/>
                </a:solidFill>
                <a:latin typeface="Mulish"/>
                <a:ea typeface="Verdana" panose="020B0604030504040204" pitchFamily="34" charset="0"/>
              </a:rPr>
              <a:t>USDmm</a:t>
            </a:r>
            <a:r>
              <a:rPr lang="en-US" sz="1100" b="1">
                <a:solidFill>
                  <a:schemeClr val="bg1"/>
                </a:solidFill>
                <a:latin typeface="Mulish"/>
                <a:ea typeface="Verdana" panose="020B0604030504040204" pitchFamily="34" charset="0"/>
              </a:rPr>
              <a:t>)</a:t>
            </a:r>
            <a:endParaRPr lang="en-US" sz="1100" b="1" baseline="30000">
              <a:solidFill>
                <a:schemeClr val="bg1"/>
              </a:solidFill>
              <a:latin typeface="Mulish"/>
              <a:ea typeface="Verdana" panose="020B0604030504040204" pitchFamily="34" charset="0"/>
            </a:endParaRPr>
          </a:p>
        </p:txBody>
      </p:sp>
      <p:sp>
        <p:nvSpPr>
          <p:cNvPr id="6" name="CuadroTexto 5">
            <a:extLst>
              <a:ext uri="{FF2B5EF4-FFF2-40B4-BE49-F238E27FC236}">
                <a16:creationId xmlns:a16="http://schemas.microsoft.com/office/drawing/2014/main" id="{AA8B8CB7-DC21-3B39-5023-FEE10A8EF91E}"/>
              </a:ext>
            </a:extLst>
          </p:cNvPr>
          <p:cNvSpPr txBox="1"/>
          <p:nvPr/>
        </p:nvSpPr>
        <p:spPr>
          <a:xfrm>
            <a:off x="5029918" y="2995069"/>
            <a:ext cx="4255664" cy="1077218"/>
          </a:xfrm>
          <a:prstGeom prst="rect">
            <a:avLst/>
          </a:prstGeom>
          <a:noFill/>
        </p:spPr>
        <p:txBody>
          <a:bodyPr wrap="square">
            <a:spAutoFit/>
          </a:bodyPr>
          <a:lstStyle/>
          <a:p>
            <a:pPr marL="88900" indent="-88900">
              <a:buFont typeface="Arial" panose="020B0604020202020204" pitchFamily="34" charset="0"/>
              <a:buChar char="•"/>
            </a:pPr>
            <a:r>
              <a:rPr lang="es-CL" sz="800" b="1" err="1">
                <a:solidFill>
                  <a:srgbClr val="212352"/>
                </a:solidFill>
                <a:latin typeface="Mulish"/>
                <a:ea typeface="Verdana" panose="020B0604030504040204" pitchFamily="34" charset="0"/>
              </a:rPr>
              <a:t>Spain</a:t>
            </a:r>
            <a:r>
              <a:rPr lang="es-CL" sz="800">
                <a:solidFill>
                  <a:srgbClr val="212352"/>
                </a:solidFill>
                <a:latin typeface="Mulish"/>
                <a:ea typeface="Verdana" panose="020B0604030504040204" pitchFamily="34" charset="0"/>
              </a:rPr>
              <a:t>: </a:t>
            </a:r>
            <a:r>
              <a:rPr lang="es-CL" sz="800" err="1">
                <a:solidFill>
                  <a:srgbClr val="212352"/>
                </a:solidFill>
                <a:latin typeface="Mulish"/>
                <a:ea typeface="Verdana" panose="020B0604030504040204" pitchFamily="34" charset="0"/>
              </a:rPr>
              <a:t>Cosiarma</a:t>
            </a:r>
            <a:endParaRPr lang="es-CL" sz="800">
              <a:solidFill>
                <a:srgbClr val="212352"/>
              </a:solidFill>
              <a:latin typeface="Mulish"/>
              <a:ea typeface="Verdana" panose="020B0604030504040204" pitchFamily="34" charset="0"/>
            </a:endParaRPr>
          </a:p>
          <a:p>
            <a:pPr marL="88900" indent="-88900">
              <a:buFont typeface="Arial" panose="020B0604020202020204" pitchFamily="34" charset="0"/>
              <a:buChar char="•"/>
            </a:pPr>
            <a:r>
              <a:rPr lang="es-CL" sz="800" b="1">
                <a:solidFill>
                  <a:srgbClr val="212352"/>
                </a:solidFill>
                <a:latin typeface="Mulish"/>
                <a:ea typeface="Verdana" panose="020B0604030504040204" pitchFamily="34" charset="0"/>
              </a:rPr>
              <a:t>Colombia</a:t>
            </a:r>
            <a:r>
              <a:rPr lang="es-CL" sz="800">
                <a:solidFill>
                  <a:srgbClr val="212352"/>
                </a:solidFill>
                <a:latin typeface="Mulish"/>
                <a:ea typeface="Verdana" panose="020B0604030504040204" pitchFamily="34" charset="0"/>
              </a:rPr>
              <a:t>: </a:t>
            </a:r>
            <a:r>
              <a:rPr lang="es-CL" sz="800" err="1">
                <a:solidFill>
                  <a:srgbClr val="212352"/>
                </a:solidFill>
                <a:latin typeface="Mulish"/>
                <a:ea typeface="Verdana" panose="020B0604030504040204" pitchFamily="34" charset="0"/>
              </a:rPr>
              <a:t>Marfret</a:t>
            </a:r>
            <a:r>
              <a:rPr lang="es-CL" sz="800">
                <a:solidFill>
                  <a:srgbClr val="212352"/>
                </a:solidFill>
                <a:latin typeface="Mulish"/>
                <a:ea typeface="Verdana" panose="020B0604030504040204" pitchFamily="34" charset="0"/>
              </a:rPr>
              <a:t>, ZIM, PTE</a:t>
            </a:r>
            <a:r>
              <a:rPr lang="es-CL" sz="800" baseline="0">
                <a:solidFill>
                  <a:srgbClr val="212352"/>
                </a:solidFill>
                <a:latin typeface="Mulish"/>
                <a:ea typeface="Verdana" panose="020B0604030504040204" pitchFamily="34" charset="0"/>
              </a:rPr>
              <a:t> +  </a:t>
            </a:r>
            <a:r>
              <a:rPr lang="es-CL" sz="800" baseline="0" err="1">
                <a:solidFill>
                  <a:srgbClr val="212352"/>
                </a:solidFill>
                <a:latin typeface="Mulish"/>
                <a:ea typeface="Verdana" panose="020B0604030504040204" pitchFamily="34" charset="0"/>
              </a:rPr>
              <a:t>others</a:t>
            </a:r>
            <a:endParaRPr lang="es-CL" sz="800" baseline="0">
              <a:solidFill>
                <a:srgbClr val="212352"/>
              </a:solidFill>
              <a:latin typeface="Mulish"/>
              <a:ea typeface="Verdana" panose="020B0604030504040204" pitchFamily="34" charset="0"/>
            </a:endParaRPr>
          </a:p>
          <a:p>
            <a:pPr marL="88900" indent="-88900">
              <a:buFont typeface="Arial" panose="020B0604020202020204" pitchFamily="34" charset="0"/>
              <a:buChar char="•"/>
            </a:pPr>
            <a:r>
              <a:rPr lang="es-CL" sz="800" b="1" baseline="0" err="1">
                <a:solidFill>
                  <a:srgbClr val="212352"/>
                </a:solidFill>
                <a:latin typeface="Mulish"/>
                <a:ea typeface="Verdana" panose="020B0604030504040204" pitchFamily="34" charset="0"/>
              </a:rPr>
              <a:t>Mexico</a:t>
            </a:r>
            <a:r>
              <a:rPr lang="es-CL" sz="800" baseline="0">
                <a:solidFill>
                  <a:srgbClr val="212352"/>
                </a:solidFill>
                <a:latin typeface="Mulish"/>
                <a:ea typeface="Verdana" panose="020B0604030504040204" pitchFamily="34" charset="0"/>
              </a:rPr>
              <a:t>: </a:t>
            </a:r>
            <a:r>
              <a:rPr lang="es-CL" sz="800" baseline="0" err="1">
                <a:solidFill>
                  <a:srgbClr val="212352"/>
                </a:solidFill>
                <a:latin typeface="Mulish"/>
                <a:ea typeface="Verdana" panose="020B0604030504040204" pitchFamily="34" charset="0"/>
              </a:rPr>
              <a:t>Wan</a:t>
            </a:r>
            <a:r>
              <a:rPr lang="es-CL" sz="800" baseline="0">
                <a:solidFill>
                  <a:srgbClr val="212352"/>
                </a:solidFill>
                <a:latin typeface="Mulish"/>
                <a:ea typeface="Verdana" panose="020B0604030504040204" pitchFamily="34" charset="0"/>
              </a:rPr>
              <a:t> Hai</a:t>
            </a:r>
            <a:r>
              <a:rPr lang="es-CL" sz="800">
                <a:solidFill>
                  <a:srgbClr val="212352"/>
                </a:solidFill>
                <a:latin typeface="Mulish"/>
                <a:ea typeface="Verdana" panose="020B0604030504040204" pitchFamily="34" charset="0"/>
              </a:rPr>
              <a:t>, </a:t>
            </a:r>
            <a:r>
              <a:rPr lang="es-CL" sz="800" err="1">
                <a:solidFill>
                  <a:srgbClr val="212352"/>
                </a:solidFill>
                <a:latin typeface="Mulish"/>
                <a:ea typeface="Verdana" panose="020B0604030504040204" pitchFamily="34" charset="0"/>
              </a:rPr>
              <a:t>Chunan</a:t>
            </a:r>
            <a:r>
              <a:rPr lang="es-CL" sz="800">
                <a:solidFill>
                  <a:srgbClr val="212352"/>
                </a:solidFill>
                <a:latin typeface="Mulish"/>
                <a:ea typeface="Verdana" panose="020B0604030504040204" pitchFamily="34" charset="0"/>
              </a:rPr>
              <a:t>, </a:t>
            </a:r>
            <a:r>
              <a:rPr lang="es-CL" sz="800" err="1">
                <a:solidFill>
                  <a:srgbClr val="212352"/>
                </a:solidFill>
                <a:latin typeface="Mulish"/>
                <a:ea typeface="Verdana" panose="020B0604030504040204" pitchFamily="34" charset="0"/>
              </a:rPr>
              <a:t>Seven</a:t>
            </a:r>
            <a:r>
              <a:rPr lang="es-CL" sz="800">
                <a:solidFill>
                  <a:srgbClr val="212352"/>
                </a:solidFill>
                <a:latin typeface="Mulish"/>
                <a:ea typeface="Verdana" panose="020B0604030504040204" pitchFamily="34" charset="0"/>
              </a:rPr>
              <a:t> </a:t>
            </a:r>
            <a:r>
              <a:rPr lang="es-CL" sz="800" err="1">
                <a:solidFill>
                  <a:srgbClr val="212352"/>
                </a:solidFill>
                <a:latin typeface="Mulish"/>
                <a:ea typeface="Verdana" panose="020B0604030504040204" pitchFamily="34" charset="0"/>
              </a:rPr>
              <a:t>Seals</a:t>
            </a:r>
            <a:r>
              <a:rPr lang="es-CL" sz="800">
                <a:solidFill>
                  <a:srgbClr val="212352"/>
                </a:solidFill>
                <a:latin typeface="Mulish"/>
                <a:ea typeface="Verdana" panose="020B0604030504040204" pitchFamily="34" charset="0"/>
              </a:rPr>
              <a:t>, </a:t>
            </a:r>
          </a:p>
          <a:p>
            <a:pPr marL="88900" indent="-88900">
              <a:buFont typeface="Arial" panose="020B0604020202020204" pitchFamily="34" charset="0"/>
              <a:buChar char="•"/>
            </a:pPr>
            <a:r>
              <a:rPr lang="es-CL" sz="800" b="1" err="1">
                <a:solidFill>
                  <a:srgbClr val="212352"/>
                </a:solidFill>
                <a:latin typeface="Mulish"/>
                <a:ea typeface="Verdana" panose="020B0604030504040204" pitchFamily="34" charset="0"/>
              </a:rPr>
              <a:t>Peru</a:t>
            </a:r>
            <a:r>
              <a:rPr lang="es-CL" sz="800">
                <a:solidFill>
                  <a:srgbClr val="212352"/>
                </a:solidFill>
                <a:latin typeface="Mulish"/>
                <a:ea typeface="Verdana" panose="020B0604030504040204" pitchFamily="34" charset="0"/>
              </a:rPr>
              <a:t>: </a:t>
            </a:r>
            <a:r>
              <a:rPr lang="es-CL" sz="800" err="1">
                <a:solidFill>
                  <a:srgbClr val="212352"/>
                </a:solidFill>
                <a:latin typeface="Mulish"/>
                <a:ea typeface="Verdana" panose="020B0604030504040204" pitchFamily="34" charset="0"/>
              </a:rPr>
              <a:t>Marfret</a:t>
            </a:r>
            <a:r>
              <a:rPr lang="es-CL" sz="800">
                <a:solidFill>
                  <a:srgbClr val="212352"/>
                </a:solidFill>
                <a:latin typeface="Mulish"/>
                <a:ea typeface="Verdana" panose="020B0604030504040204" pitchFamily="34" charset="0"/>
              </a:rPr>
              <a:t>, Hyundai </a:t>
            </a:r>
            <a:r>
              <a:rPr lang="es-CL" sz="800" err="1">
                <a:solidFill>
                  <a:srgbClr val="212352"/>
                </a:solidFill>
                <a:latin typeface="Mulish"/>
                <a:ea typeface="Verdana" panose="020B0604030504040204" pitchFamily="34" charset="0"/>
              </a:rPr>
              <a:t>Glovis</a:t>
            </a:r>
            <a:r>
              <a:rPr lang="es-CL" sz="800">
                <a:solidFill>
                  <a:srgbClr val="212352"/>
                </a:solidFill>
                <a:latin typeface="Mulish"/>
                <a:ea typeface="Verdana" panose="020B0604030504040204" pitchFamily="34" charset="0"/>
              </a:rPr>
              <a:t>,</a:t>
            </a:r>
            <a:r>
              <a:rPr lang="es-CL" sz="800" baseline="0">
                <a:solidFill>
                  <a:srgbClr val="212352"/>
                </a:solidFill>
                <a:latin typeface="Mulish"/>
                <a:ea typeface="Verdana" panose="020B0604030504040204" pitchFamily="34" charset="0"/>
              </a:rPr>
              <a:t> K-Line, </a:t>
            </a:r>
            <a:r>
              <a:rPr lang="es-CL" sz="800" baseline="0" err="1">
                <a:solidFill>
                  <a:srgbClr val="212352"/>
                </a:solidFill>
                <a:latin typeface="Mulish"/>
                <a:ea typeface="Verdana" panose="020B0604030504040204" pitchFamily="34" charset="0"/>
              </a:rPr>
              <a:t>Seven</a:t>
            </a:r>
            <a:r>
              <a:rPr lang="es-CL" sz="800" baseline="0">
                <a:solidFill>
                  <a:srgbClr val="212352"/>
                </a:solidFill>
                <a:latin typeface="Mulish"/>
                <a:ea typeface="Verdana" panose="020B0604030504040204" pitchFamily="34" charset="0"/>
              </a:rPr>
              <a:t> </a:t>
            </a:r>
            <a:r>
              <a:rPr lang="es-CL" sz="800" baseline="0" err="1">
                <a:solidFill>
                  <a:srgbClr val="212352"/>
                </a:solidFill>
                <a:latin typeface="Mulish"/>
                <a:ea typeface="Verdana" panose="020B0604030504040204" pitchFamily="34" charset="0"/>
              </a:rPr>
              <a:t>Seals</a:t>
            </a:r>
            <a:r>
              <a:rPr lang="es-CL" sz="800" baseline="0">
                <a:solidFill>
                  <a:srgbClr val="212352"/>
                </a:solidFill>
                <a:latin typeface="Mulish"/>
                <a:ea typeface="Verdana" panose="020B0604030504040204" pitchFamily="34" charset="0"/>
              </a:rPr>
              <a:t> + </a:t>
            </a:r>
            <a:r>
              <a:rPr lang="es-CL" sz="800" baseline="0" err="1">
                <a:solidFill>
                  <a:srgbClr val="212352"/>
                </a:solidFill>
                <a:latin typeface="Mulish"/>
                <a:ea typeface="Verdana" panose="020B0604030504040204" pitchFamily="34" charset="0"/>
              </a:rPr>
              <a:t>others</a:t>
            </a:r>
            <a:endParaRPr lang="es-CL" sz="800" baseline="0">
              <a:solidFill>
                <a:srgbClr val="212352"/>
              </a:solidFill>
              <a:latin typeface="Mulish"/>
              <a:ea typeface="Verdana" panose="020B0604030504040204" pitchFamily="34" charset="0"/>
            </a:endParaRPr>
          </a:p>
          <a:p>
            <a:pPr marL="88900" indent="-88900">
              <a:buFont typeface="Arial" panose="020B0604020202020204" pitchFamily="34" charset="0"/>
              <a:buChar char="•"/>
            </a:pPr>
            <a:r>
              <a:rPr lang="es-CL" sz="800" b="1" baseline="0">
                <a:solidFill>
                  <a:srgbClr val="212352"/>
                </a:solidFill>
                <a:latin typeface="Mulish"/>
                <a:ea typeface="Verdana" panose="020B0604030504040204" pitchFamily="34" charset="0"/>
              </a:rPr>
              <a:t>Chile</a:t>
            </a:r>
            <a:r>
              <a:rPr lang="es-CL" sz="800" baseline="0">
                <a:solidFill>
                  <a:srgbClr val="212352"/>
                </a:solidFill>
                <a:latin typeface="Mulish"/>
                <a:ea typeface="Verdana" panose="020B0604030504040204" pitchFamily="34" charset="0"/>
              </a:rPr>
              <a:t>: </a:t>
            </a:r>
            <a:r>
              <a:rPr lang="es-CL" sz="800">
                <a:solidFill>
                  <a:srgbClr val="212352"/>
                </a:solidFill>
                <a:latin typeface="Mulish"/>
                <a:ea typeface="Verdana" panose="020B0604030504040204" pitchFamily="34" charset="0"/>
              </a:rPr>
              <a:t> Yang Ming, ZIM, </a:t>
            </a:r>
            <a:r>
              <a:rPr lang="es-CL" sz="800" err="1">
                <a:solidFill>
                  <a:srgbClr val="212352"/>
                </a:solidFill>
                <a:latin typeface="Mulish"/>
                <a:ea typeface="Verdana" panose="020B0604030504040204" pitchFamily="34" charset="0"/>
              </a:rPr>
              <a:t>Hyunday</a:t>
            </a:r>
            <a:r>
              <a:rPr lang="es-CL" sz="800">
                <a:solidFill>
                  <a:srgbClr val="212352"/>
                </a:solidFill>
                <a:latin typeface="Mulish"/>
                <a:ea typeface="Verdana" panose="020B0604030504040204" pitchFamily="34" charset="0"/>
              </a:rPr>
              <a:t> </a:t>
            </a:r>
            <a:r>
              <a:rPr lang="es-CL" sz="800" err="1">
                <a:solidFill>
                  <a:srgbClr val="212352"/>
                </a:solidFill>
                <a:latin typeface="Mulish"/>
                <a:ea typeface="Verdana" panose="020B0604030504040204" pitchFamily="34" charset="0"/>
              </a:rPr>
              <a:t>Glovis</a:t>
            </a:r>
            <a:r>
              <a:rPr lang="es-CL" sz="800">
                <a:solidFill>
                  <a:srgbClr val="212352"/>
                </a:solidFill>
                <a:latin typeface="Mulish"/>
                <a:ea typeface="Verdana" panose="020B0604030504040204" pitchFamily="34" charset="0"/>
              </a:rPr>
              <a:t>, </a:t>
            </a:r>
            <a:r>
              <a:rPr lang="es-CL" sz="800" err="1">
                <a:solidFill>
                  <a:srgbClr val="212352"/>
                </a:solidFill>
                <a:latin typeface="Mulish"/>
                <a:ea typeface="Verdana" panose="020B0604030504040204" pitchFamily="34" charset="0"/>
              </a:rPr>
              <a:t>Go</a:t>
            </a:r>
            <a:r>
              <a:rPr lang="es-CL" sz="800">
                <a:solidFill>
                  <a:srgbClr val="212352"/>
                </a:solidFill>
                <a:latin typeface="Mulish"/>
                <a:ea typeface="Verdana" panose="020B0604030504040204" pitchFamily="34" charset="0"/>
              </a:rPr>
              <a:t> </a:t>
            </a:r>
            <a:r>
              <a:rPr lang="es-CL" sz="800" err="1">
                <a:solidFill>
                  <a:srgbClr val="212352"/>
                </a:solidFill>
                <a:latin typeface="Mulish"/>
                <a:ea typeface="Verdana" panose="020B0604030504040204" pitchFamily="34" charset="0"/>
              </a:rPr>
              <a:t>Star</a:t>
            </a:r>
            <a:r>
              <a:rPr lang="es-CL" sz="800">
                <a:solidFill>
                  <a:srgbClr val="212352"/>
                </a:solidFill>
                <a:latin typeface="Mulish"/>
                <a:ea typeface="Verdana" panose="020B0604030504040204" pitchFamily="34" charset="0"/>
              </a:rPr>
              <a:t>, </a:t>
            </a:r>
            <a:r>
              <a:rPr lang="es-CL" sz="800" err="1">
                <a:solidFill>
                  <a:srgbClr val="212352"/>
                </a:solidFill>
                <a:latin typeface="Mulish"/>
                <a:ea typeface="Verdana" panose="020B0604030504040204" pitchFamily="34" charset="0"/>
              </a:rPr>
              <a:t>Seven</a:t>
            </a:r>
            <a:r>
              <a:rPr lang="es-CL" sz="800">
                <a:solidFill>
                  <a:srgbClr val="212352"/>
                </a:solidFill>
                <a:latin typeface="Mulish"/>
                <a:ea typeface="Verdana" panose="020B0604030504040204" pitchFamily="34" charset="0"/>
              </a:rPr>
              <a:t> </a:t>
            </a:r>
            <a:r>
              <a:rPr lang="es-CL" sz="800" err="1">
                <a:solidFill>
                  <a:srgbClr val="212352"/>
                </a:solidFill>
                <a:latin typeface="Mulish"/>
                <a:ea typeface="Verdana" panose="020B0604030504040204" pitchFamily="34" charset="0"/>
              </a:rPr>
              <a:t>Seals</a:t>
            </a:r>
            <a:r>
              <a:rPr lang="es-CL" sz="800">
                <a:solidFill>
                  <a:srgbClr val="212352"/>
                </a:solidFill>
                <a:latin typeface="Mulish"/>
                <a:ea typeface="Verdana" panose="020B0604030504040204" pitchFamily="34" charset="0"/>
              </a:rPr>
              <a:t>, Kline, + </a:t>
            </a:r>
            <a:r>
              <a:rPr lang="es-CL" sz="800" err="1">
                <a:solidFill>
                  <a:srgbClr val="212352"/>
                </a:solidFill>
                <a:latin typeface="Mulish"/>
                <a:ea typeface="Verdana" panose="020B0604030504040204" pitchFamily="34" charset="0"/>
              </a:rPr>
              <a:t>others</a:t>
            </a:r>
            <a:endParaRPr lang="es-CL" sz="800">
              <a:solidFill>
                <a:srgbClr val="212352"/>
              </a:solidFill>
              <a:latin typeface="Mulish"/>
              <a:ea typeface="Verdana" panose="020B0604030504040204" pitchFamily="34" charset="0"/>
            </a:endParaRPr>
          </a:p>
          <a:p>
            <a:pPr marL="88900" indent="-88900">
              <a:buFont typeface="Arial" panose="020B0604020202020204" pitchFamily="34" charset="0"/>
              <a:buChar char="•"/>
            </a:pPr>
            <a:r>
              <a:rPr lang="es-CL" sz="800" b="1">
                <a:solidFill>
                  <a:srgbClr val="212352"/>
                </a:solidFill>
                <a:latin typeface="Mulish"/>
                <a:ea typeface="Verdana" panose="020B0604030504040204" pitchFamily="34" charset="0"/>
              </a:rPr>
              <a:t>Central </a:t>
            </a:r>
            <a:r>
              <a:rPr lang="es-CL" sz="800" b="1" err="1">
                <a:solidFill>
                  <a:srgbClr val="212352"/>
                </a:solidFill>
                <a:latin typeface="Mulish"/>
                <a:ea typeface="Verdana" panose="020B0604030504040204" pitchFamily="34" charset="0"/>
              </a:rPr>
              <a:t>America</a:t>
            </a:r>
            <a:r>
              <a:rPr lang="es-CL" sz="800">
                <a:solidFill>
                  <a:srgbClr val="212352"/>
                </a:solidFill>
                <a:latin typeface="Mulish"/>
                <a:ea typeface="Verdana" panose="020B0604030504040204" pitchFamily="34" charset="0"/>
              </a:rPr>
              <a:t>:</a:t>
            </a:r>
            <a:r>
              <a:rPr lang="es-CL" sz="800" baseline="0">
                <a:solidFill>
                  <a:srgbClr val="212352"/>
                </a:solidFill>
                <a:latin typeface="Mulish"/>
                <a:ea typeface="Verdana" panose="020B0604030504040204" pitchFamily="34" charset="0"/>
              </a:rPr>
              <a:t> Maersk, PIL, Yang Ming, </a:t>
            </a:r>
            <a:r>
              <a:rPr lang="es-CL" sz="800" baseline="0" err="1">
                <a:solidFill>
                  <a:srgbClr val="212352"/>
                </a:solidFill>
                <a:latin typeface="Mulish"/>
                <a:ea typeface="Verdana" panose="020B0604030504040204" pitchFamily="34" charset="0"/>
              </a:rPr>
              <a:t>Dole</a:t>
            </a:r>
            <a:r>
              <a:rPr lang="es-CL" sz="800" baseline="0">
                <a:solidFill>
                  <a:srgbClr val="212352"/>
                </a:solidFill>
                <a:latin typeface="Mulish"/>
                <a:ea typeface="Verdana" panose="020B0604030504040204" pitchFamily="34" charset="0"/>
              </a:rPr>
              <a:t>, </a:t>
            </a:r>
            <a:r>
              <a:rPr lang="es-CL" sz="800" baseline="0" err="1">
                <a:solidFill>
                  <a:srgbClr val="212352"/>
                </a:solidFill>
                <a:latin typeface="Mulish"/>
                <a:ea typeface="Verdana" panose="020B0604030504040204" pitchFamily="34" charset="0"/>
              </a:rPr>
              <a:t>Chunan</a:t>
            </a:r>
            <a:r>
              <a:rPr lang="es-CL" sz="800" baseline="0">
                <a:solidFill>
                  <a:srgbClr val="212352"/>
                </a:solidFill>
                <a:latin typeface="Mulish"/>
                <a:ea typeface="Verdana" panose="020B0604030504040204" pitchFamily="34" charset="0"/>
              </a:rPr>
              <a:t> atendemos en puerto, </a:t>
            </a:r>
            <a:r>
              <a:rPr lang="es-CL" sz="800" baseline="0" err="1">
                <a:solidFill>
                  <a:srgbClr val="212352"/>
                </a:solidFill>
                <a:latin typeface="Mulish"/>
                <a:ea typeface="Verdana" panose="020B0604030504040204" pitchFamily="34" charset="0"/>
              </a:rPr>
              <a:t>Koga</a:t>
            </a:r>
            <a:r>
              <a:rPr lang="es-CL" sz="800" baseline="0">
                <a:solidFill>
                  <a:srgbClr val="212352"/>
                </a:solidFill>
                <a:latin typeface="Mulish"/>
                <a:ea typeface="Verdana" panose="020B0604030504040204" pitchFamily="34" charset="0"/>
              </a:rPr>
              <a:t> </a:t>
            </a:r>
            <a:r>
              <a:rPr lang="es-CL" sz="800" baseline="0" err="1">
                <a:solidFill>
                  <a:srgbClr val="212352"/>
                </a:solidFill>
                <a:latin typeface="Mulish"/>
                <a:ea typeface="Verdana" panose="020B0604030504040204" pitchFamily="34" charset="0"/>
              </a:rPr>
              <a:t>Shipping</a:t>
            </a:r>
            <a:r>
              <a:rPr lang="es-CL" sz="800" baseline="0">
                <a:solidFill>
                  <a:srgbClr val="212352"/>
                </a:solidFill>
                <a:latin typeface="Mulish"/>
                <a:ea typeface="Verdana" panose="020B0604030504040204" pitchFamily="34" charset="0"/>
              </a:rPr>
              <a:t>, </a:t>
            </a:r>
            <a:r>
              <a:rPr lang="es-CL" sz="800" baseline="0" err="1">
                <a:solidFill>
                  <a:srgbClr val="212352"/>
                </a:solidFill>
                <a:latin typeface="Mulish"/>
                <a:ea typeface="Verdana" panose="020B0604030504040204" pitchFamily="34" charset="0"/>
              </a:rPr>
              <a:t>Wanway</a:t>
            </a:r>
            <a:r>
              <a:rPr lang="es-CL" sz="800" baseline="0">
                <a:solidFill>
                  <a:srgbClr val="212352"/>
                </a:solidFill>
                <a:latin typeface="Mulish"/>
                <a:ea typeface="Verdana" panose="020B0604030504040204" pitchFamily="34" charset="0"/>
              </a:rPr>
              <a:t> Chile, HLC</a:t>
            </a:r>
          </a:p>
          <a:p>
            <a:pPr marL="88900" indent="-88900">
              <a:buFont typeface="Arial" panose="020B0604020202020204" pitchFamily="34" charset="0"/>
              <a:buChar char="•"/>
            </a:pPr>
            <a:r>
              <a:rPr lang="es-CL" sz="800" b="1" baseline="0">
                <a:solidFill>
                  <a:srgbClr val="212352"/>
                </a:solidFill>
                <a:latin typeface="Mulish"/>
                <a:ea typeface="Verdana" panose="020B0604030504040204" pitchFamily="34" charset="0"/>
              </a:rPr>
              <a:t>Ecuador</a:t>
            </a:r>
            <a:r>
              <a:rPr lang="es-CL" sz="800" baseline="0">
                <a:solidFill>
                  <a:srgbClr val="212352"/>
                </a:solidFill>
                <a:latin typeface="Mulish"/>
                <a:ea typeface="Verdana" panose="020B0604030504040204" pitchFamily="34" charset="0"/>
              </a:rPr>
              <a:t>: Maersk, </a:t>
            </a:r>
            <a:r>
              <a:rPr lang="es-CL" sz="800" baseline="0" err="1">
                <a:solidFill>
                  <a:srgbClr val="212352"/>
                </a:solidFill>
                <a:latin typeface="Mulish"/>
                <a:ea typeface="Verdana" panose="020B0604030504040204" pitchFamily="34" charset="0"/>
              </a:rPr>
              <a:t>Wan</a:t>
            </a:r>
            <a:r>
              <a:rPr lang="es-CL" sz="800" baseline="0">
                <a:solidFill>
                  <a:srgbClr val="212352"/>
                </a:solidFill>
                <a:latin typeface="Mulish"/>
                <a:ea typeface="Verdana" panose="020B0604030504040204" pitchFamily="34" charset="0"/>
              </a:rPr>
              <a:t> Hai, </a:t>
            </a:r>
            <a:r>
              <a:rPr lang="es-CL" sz="800" baseline="0" err="1">
                <a:solidFill>
                  <a:srgbClr val="212352"/>
                </a:solidFill>
                <a:latin typeface="Mulish"/>
                <a:ea typeface="Verdana" panose="020B0604030504040204" pitchFamily="34" charset="0"/>
              </a:rPr>
              <a:t>Marfret</a:t>
            </a:r>
            <a:r>
              <a:rPr lang="es-CL" sz="800" baseline="0">
                <a:solidFill>
                  <a:srgbClr val="212352"/>
                </a:solidFill>
                <a:latin typeface="Mulish"/>
                <a:ea typeface="Verdana" panose="020B0604030504040204" pitchFamily="34" charset="0"/>
              </a:rPr>
              <a:t>, </a:t>
            </a:r>
            <a:r>
              <a:rPr lang="es-CL" sz="800" baseline="0" err="1">
                <a:solidFill>
                  <a:srgbClr val="212352"/>
                </a:solidFill>
                <a:latin typeface="Mulish"/>
                <a:ea typeface="Verdana" panose="020B0604030504040204" pitchFamily="34" charset="0"/>
              </a:rPr>
              <a:t>Baltic</a:t>
            </a:r>
            <a:r>
              <a:rPr lang="es-CL" sz="800" baseline="0">
                <a:solidFill>
                  <a:srgbClr val="212352"/>
                </a:solidFill>
                <a:latin typeface="Mulish"/>
                <a:ea typeface="Verdana" panose="020B0604030504040204" pitchFamily="34" charset="0"/>
              </a:rPr>
              <a:t>, ZIM, X-</a:t>
            </a:r>
            <a:r>
              <a:rPr lang="es-CL" sz="800" baseline="0" err="1">
                <a:solidFill>
                  <a:srgbClr val="212352"/>
                </a:solidFill>
                <a:latin typeface="Mulish"/>
                <a:ea typeface="Verdana" panose="020B0604030504040204" pitchFamily="34" charset="0"/>
              </a:rPr>
              <a:t>Press</a:t>
            </a:r>
            <a:r>
              <a:rPr lang="es-CL" sz="800" baseline="0">
                <a:solidFill>
                  <a:srgbClr val="212352"/>
                </a:solidFill>
                <a:latin typeface="Mulish"/>
                <a:ea typeface="Verdana" panose="020B0604030504040204" pitchFamily="34" charset="0"/>
              </a:rPr>
              <a:t> </a:t>
            </a:r>
            <a:r>
              <a:rPr lang="es-CL" sz="800" baseline="0" err="1">
                <a:solidFill>
                  <a:srgbClr val="212352"/>
                </a:solidFill>
                <a:latin typeface="Mulish"/>
                <a:ea typeface="Verdana" panose="020B0604030504040204" pitchFamily="34" charset="0"/>
              </a:rPr>
              <a:t>Feeder</a:t>
            </a:r>
            <a:r>
              <a:rPr lang="es-CL" sz="800" baseline="0">
                <a:solidFill>
                  <a:srgbClr val="212352"/>
                </a:solidFill>
                <a:latin typeface="Mulish"/>
                <a:ea typeface="Verdana" panose="020B0604030504040204" pitchFamily="34" charset="0"/>
              </a:rPr>
              <a:t> </a:t>
            </a:r>
          </a:p>
        </p:txBody>
      </p:sp>
      <p:sp>
        <p:nvSpPr>
          <p:cNvPr id="7" name="Rectángulo: esquinas redondeadas 6">
            <a:extLst>
              <a:ext uri="{FF2B5EF4-FFF2-40B4-BE49-F238E27FC236}">
                <a16:creationId xmlns:a16="http://schemas.microsoft.com/office/drawing/2014/main" id="{33747090-C5C2-0DA8-FA71-D8DBA7CD1F58}"/>
              </a:ext>
            </a:extLst>
          </p:cNvPr>
          <p:cNvSpPr/>
          <p:nvPr/>
        </p:nvSpPr>
        <p:spPr>
          <a:xfrm>
            <a:off x="3395102" y="2940064"/>
            <a:ext cx="1559857" cy="1067960"/>
          </a:xfrm>
          <a:prstGeom prst="roundRect">
            <a:avLst/>
          </a:prstGeom>
          <a:solidFill>
            <a:srgbClr val="212352"/>
          </a:solidFill>
          <a:ln>
            <a:noFill/>
          </a:ln>
        </p:spPr>
        <p:style>
          <a:lnRef idx="1">
            <a:schemeClr val="accent1"/>
          </a:lnRef>
          <a:fillRef idx="3">
            <a:schemeClr val="accent1"/>
          </a:fillRef>
          <a:effectRef idx="2">
            <a:schemeClr val="accent1"/>
          </a:effectRef>
          <a:fontRef idx="minor">
            <a:schemeClr val="lt1"/>
          </a:fontRef>
        </p:style>
        <p:txBody>
          <a:bodyPr wrap="square"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s-CL" sz="1100">
                <a:solidFill>
                  <a:schemeClr val="bg1"/>
                </a:solidFill>
                <a:latin typeface="Mulish"/>
                <a:ea typeface="Verdana" panose="020B0604030504040204" pitchFamily="34" charset="0"/>
              </a:rPr>
              <a:t>Agency &amp; </a:t>
            </a:r>
            <a:r>
              <a:rPr lang="es-CL" sz="1100" err="1">
                <a:solidFill>
                  <a:schemeClr val="bg1"/>
                </a:solidFill>
                <a:latin typeface="Mulish"/>
                <a:ea typeface="Verdana" panose="020B0604030504040204" pitchFamily="34" charset="0"/>
              </a:rPr>
              <a:t>maritime</a:t>
            </a:r>
            <a:r>
              <a:rPr lang="es-CL" sz="1100">
                <a:solidFill>
                  <a:schemeClr val="bg1"/>
                </a:solidFill>
                <a:latin typeface="Mulish"/>
                <a:ea typeface="Verdana" panose="020B0604030504040204" pitchFamily="34" charset="0"/>
              </a:rPr>
              <a:t> </a:t>
            </a:r>
            <a:r>
              <a:rPr lang="es-CL" sz="1100" err="1">
                <a:solidFill>
                  <a:schemeClr val="bg1"/>
                </a:solidFill>
                <a:latin typeface="Mulish"/>
                <a:ea typeface="Verdana" panose="020B0604030504040204" pitchFamily="34" charset="0"/>
              </a:rPr>
              <a:t>representation</a:t>
            </a:r>
            <a:endParaRPr lang="es-CL" sz="1100">
              <a:solidFill>
                <a:schemeClr val="bg1"/>
              </a:solidFill>
              <a:latin typeface="Mulish"/>
              <a:ea typeface="Verdana" panose="020B0604030504040204" pitchFamily="34" charset="0"/>
            </a:endParaRPr>
          </a:p>
        </p:txBody>
      </p:sp>
      <p:pic>
        <p:nvPicPr>
          <p:cNvPr id="11" name="Picture 18" descr="Resultado de imagen para yang ming logo">
            <a:extLst>
              <a:ext uri="{FF2B5EF4-FFF2-40B4-BE49-F238E27FC236}">
                <a16:creationId xmlns:a16="http://schemas.microsoft.com/office/drawing/2014/main" id="{D2744DAE-04E8-7638-2A1A-B3C91E31DA1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71441" y="3045617"/>
            <a:ext cx="960608" cy="1320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 descr="Resultado de imagen para PIL logo">
            <a:extLst>
              <a:ext uri="{FF2B5EF4-FFF2-40B4-BE49-F238E27FC236}">
                <a16:creationId xmlns:a16="http://schemas.microsoft.com/office/drawing/2014/main" id="{74A70757-127E-62D3-B4FA-D82057866D7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3847" b="30859"/>
          <a:stretch/>
        </p:blipFill>
        <p:spPr bwMode="auto">
          <a:xfrm>
            <a:off x="9628919" y="3727215"/>
            <a:ext cx="519437" cy="183334"/>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descr="Forma, Patrón de fondo&#10;&#10;Descripción generada automáticamente con confianza media">
            <a:extLst>
              <a:ext uri="{FF2B5EF4-FFF2-40B4-BE49-F238E27FC236}">
                <a16:creationId xmlns:a16="http://schemas.microsoft.com/office/drawing/2014/main" id="{8638C507-7100-C243-AC0A-79C1831C4E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70812" y="3003251"/>
            <a:ext cx="350390" cy="328491"/>
          </a:xfrm>
          <a:prstGeom prst="rect">
            <a:avLst/>
          </a:prstGeom>
        </p:spPr>
      </p:pic>
      <p:pic>
        <p:nvPicPr>
          <p:cNvPr id="14" name="Imagen 13">
            <a:extLst>
              <a:ext uri="{FF2B5EF4-FFF2-40B4-BE49-F238E27FC236}">
                <a16:creationId xmlns:a16="http://schemas.microsoft.com/office/drawing/2014/main" id="{62A0C3F4-2837-9CB3-1516-59FB6AE9A94C}"/>
              </a:ext>
            </a:extLst>
          </p:cNvPr>
          <p:cNvPicPr>
            <a:picLocks noChangeAspect="1"/>
          </p:cNvPicPr>
          <p:nvPr/>
        </p:nvPicPr>
        <p:blipFill>
          <a:blip r:embed="rId10"/>
          <a:stretch>
            <a:fillRect/>
          </a:stretch>
        </p:blipFill>
        <p:spPr>
          <a:xfrm>
            <a:off x="10208706" y="3639187"/>
            <a:ext cx="661522" cy="144437"/>
          </a:xfrm>
          <a:prstGeom prst="rect">
            <a:avLst/>
          </a:prstGeom>
        </p:spPr>
      </p:pic>
      <p:pic>
        <p:nvPicPr>
          <p:cNvPr id="15" name="Imagen 14" descr="Un letrero de color blanco&#10;&#10;Descripción generada automáticamente con confianza baja">
            <a:extLst>
              <a:ext uri="{FF2B5EF4-FFF2-40B4-BE49-F238E27FC236}">
                <a16:creationId xmlns:a16="http://schemas.microsoft.com/office/drawing/2014/main" id="{1722A8D2-D9A1-7C98-92FB-A3B5E362A6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33789" y="3432181"/>
            <a:ext cx="790575" cy="214561"/>
          </a:xfrm>
          <a:prstGeom prst="rect">
            <a:avLst/>
          </a:prstGeom>
        </p:spPr>
      </p:pic>
      <p:pic>
        <p:nvPicPr>
          <p:cNvPr id="16" name="Imagen 15" descr="Logotipo&#10;&#10;Descripción generada automáticamente">
            <a:extLst>
              <a:ext uri="{FF2B5EF4-FFF2-40B4-BE49-F238E27FC236}">
                <a16:creationId xmlns:a16="http://schemas.microsoft.com/office/drawing/2014/main" id="{7C43EE99-C15E-29EE-5BC3-5F188FE7206A}"/>
              </a:ext>
            </a:extLst>
          </p:cNvPr>
          <p:cNvPicPr>
            <a:picLocks noChangeAspect="1"/>
          </p:cNvPicPr>
          <p:nvPr/>
        </p:nvPicPr>
        <p:blipFill>
          <a:blip r:embed="rId12">
            <a:extLst>
              <a:ext uri="{28A0092B-C50C-407E-A947-70E740481C1C}">
                <a14:useLocalDpi xmlns:a14="http://schemas.microsoft.com/office/drawing/2010/main" val="0"/>
              </a:ext>
            </a:extLst>
          </a:blip>
          <a:srcRect t="30873" r="8440" b="35510"/>
          <a:stretch/>
        </p:blipFill>
        <p:spPr>
          <a:xfrm>
            <a:off x="9148920" y="3186718"/>
            <a:ext cx="1479436" cy="290607"/>
          </a:xfrm>
          <a:prstGeom prst="rect">
            <a:avLst/>
          </a:prstGeom>
        </p:spPr>
      </p:pic>
      <p:pic>
        <p:nvPicPr>
          <p:cNvPr id="17" name="Picture 4" descr="X-PRESS FEEDERS | The Global Common Carrier">
            <a:extLst>
              <a:ext uri="{FF2B5EF4-FFF2-40B4-BE49-F238E27FC236}">
                <a16:creationId xmlns:a16="http://schemas.microsoft.com/office/drawing/2014/main" id="{6963CC7B-E394-92A9-4DC9-453B24ED3EB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08323" y="3473160"/>
            <a:ext cx="650810" cy="245011"/>
          </a:xfrm>
          <a:prstGeom prst="rect">
            <a:avLst/>
          </a:prstGeom>
          <a:noFill/>
          <a:extLst>
            <a:ext uri="{909E8E84-426E-40DD-AFC4-6F175D3DCCD1}">
              <a14:hiddenFill xmlns:a14="http://schemas.microsoft.com/office/drawing/2010/main">
                <a:solidFill>
                  <a:srgbClr val="FFFFFF"/>
                </a:solidFill>
              </a14:hiddenFill>
            </a:ext>
          </a:extLst>
        </p:spPr>
      </p:pic>
      <p:sp>
        <p:nvSpPr>
          <p:cNvPr id="36" name="Rectángulo 35">
            <a:extLst>
              <a:ext uri="{FF2B5EF4-FFF2-40B4-BE49-F238E27FC236}">
                <a16:creationId xmlns:a16="http://schemas.microsoft.com/office/drawing/2014/main" id="{5FD1DD97-771B-EA74-4836-512E0E849CE3}"/>
              </a:ext>
            </a:extLst>
          </p:cNvPr>
          <p:cNvSpPr/>
          <p:nvPr/>
        </p:nvSpPr>
        <p:spPr>
          <a:xfrm rot="16200000">
            <a:off x="1337119" y="4658574"/>
            <a:ext cx="3521135" cy="26760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200" b="1">
                <a:solidFill>
                  <a:srgbClr val="18426A"/>
                </a:solidFill>
                <a:latin typeface="Mulish"/>
                <a:ea typeface="Verdana" panose="020B0604030504040204" pitchFamily="34" charset="0"/>
              </a:rPr>
              <a:t>Main Customers</a:t>
            </a:r>
          </a:p>
        </p:txBody>
      </p:sp>
      <p:sp>
        <p:nvSpPr>
          <p:cNvPr id="38" name="Rectángulo: esquinas redondeadas 37">
            <a:extLst>
              <a:ext uri="{FF2B5EF4-FFF2-40B4-BE49-F238E27FC236}">
                <a16:creationId xmlns:a16="http://schemas.microsoft.com/office/drawing/2014/main" id="{97343E58-EB45-2535-293B-2F35A09E7BD2}"/>
              </a:ext>
            </a:extLst>
          </p:cNvPr>
          <p:cNvSpPr/>
          <p:nvPr/>
        </p:nvSpPr>
        <p:spPr>
          <a:xfrm>
            <a:off x="3383616" y="4248307"/>
            <a:ext cx="8201025" cy="1105907"/>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CuadroTexto 38">
            <a:extLst>
              <a:ext uri="{FF2B5EF4-FFF2-40B4-BE49-F238E27FC236}">
                <a16:creationId xmlns:a16="http://schemas.microsoft.com/office/drawing/2014/main" id="{D21E1F04-2FCE-551C-12D0-71AC83130A30}"/>
              </a:ext>
            </a:extLst>
          </p:cNvPr>
          <p:cNvSpPr txBox="1"/>
          <p:nvPr/>
        </p:nvSpPr>
        <p:spPr>
          <a:xfrm>
            <a:off x="5029918" y="4308492"/>
            <a:ext cx="2594494" cy="830997"/>
          </a:xfrm>
          <a:prstGeom prst="rect">
            <a:avLst/>
          </a:prstGeom>
          <a:noFill/>
        </p:spPr>
        <p:txBody>
          <a:bodyPr wrap="square">
            <a:spAutoFit/>
          </a:bodyPr>
          <a:lstStyle/>
          <a:p>
            <a:r>
              <a:rPr lang="es-ES" sz="800">
                <a:solidFill>
                  <a:srgbClr val="18426A"/>
                </a:solidFill>
                <a:latin typeface="Mulish"/>
                <a:ea typeface="Verdana" panose="020B0604030504040204" pitchFamily="34" charset="0"/>
              </a:rPr>
              <a:t>GSA (PAX) </a:t>
            </a:r>
          </a:p>
          <a:p>
            <a:pPr marL="88900" indent="-88900">
              <a:buFont typeface="Arial" panose="020B0604020202020204" pitchFamily="34" charset="0"/>
              <a:buChar char="•"/>
            </a:pPr>
            <a:r>
              <a:rPr lang="es-ES" sz="800" b="1">
                <a:solidFill>
                  <a:srgbClr val="18426A"/>
                </a:solidFill>
                <a:latin typeface="Mulish"/>
                <a:ea typeface="Verdana" panose="020B0604030504040204" pitchFamily="34" charset="0"/>
              </a:rPr>
              <a:t>Colombia</a:t>
            </a:r>
            <a:r>
              <a:rPr lang="es-ES" sz="800">
                <a:solidFill>
                  <a:srgbClr val="18426A"/>
                </a:solidFill>
                <a:latin typeface="Mulish"/>
                <a:ea typeface="Verdana" panose="020B0604030504040204" pitchFamily="34" charset="0"/>
              </a:rPr>
              <a:t>:</a:t>
            </a:r>
            <a:r>
              <a:rPr lang="es-ES" sz="800" baseline="0">
                <a:solidFill>
                  <a:srgbClr val="18426A"/>
                </a:solidFill>
                <a:latin typeface="Mulish"/>
                <a:ea typeface="Verdana" panose="020B0604030504040204" pitchFamily="34" charset="0"/>
              </a:rPr>
              <a:t> </a:t>
            </a:r>
            <a:r>
              <a:rPr lang="es-ES" sz="800" baseline="0" err="1">
                <a:solidFill>
                  <a:srgbClr val="18426A"/>
                </a:solidFill>
                <a:latin typeface="Mulish"/>
                <a:ea typeface="Verdana" panose="020B0604030504040204" pitchFamily="34" charset="0"/>
              </a:rPr>
              <a:t>Spirit</a:t>
            </a:r>
            <a:endParaRPr lang="es-ES" sz="800" baseline="0">
              <a:solidFill>
                <a:srgbClr val="18426A"/>
              </a:solidFill>
              <a:latin typeface="Mulish"/>
              <a:ea typeface="Verdana" panose="020B0604030504040204" pitchFamily="34" charset="0"/>
            </a:endParaRPr>
          </a:p>
          <a:p>
            <a:pPr marL="88900" indent="-88900">
              <a:buFont typeface="Arial" panose="020B0604020202020204" pitchFamily="34" charset="0"/>
              <a:buChar char="•"/>
            </a:pPr>
            <a:r>
              <a:rPr lang="es-ES" sz="800" b="1" baseline="0">
                <a:solidFill>
                  <a:srgbClr val="18426A"/>
                </a:solidFill>
                <a:latin typeface="Mulish"/>
                <a:ea typeface="Verdana" panose="020B0604030504040204" pitchFamily="34" charset="0"/>
              </a:rPr>
              <a:t>Chile</a:t>
            </a:r>
            <a:r>
              <a:rPr lang="es-ES" sz="800" baseline="0">
                <a:solidFill>
                  <a:srgbClr val="18426A"/>
                </a:solidFill>
                <a:latin typeface="Mulish"/>
                <a:ea typeface="Verdana" panose="020B0604030504040204" pitchFamily="34" charset="0"/>
              </a:rPr>
              <a:t>: </a:t>
            </a:r>
            <a:r>
              <a:rPr lang="es-ES" sz="800" baseline="0" err="1">
                <a:solidFill>
                  <a:srgbClr val="18426A"/>
                </a:solidFill>
                <a:latin typeface="Mulish"/>
                <a:ea typeface="Verdana" panose="020B0604030504040204" pitchFamily="34" charset="0"/>
              </a:rPr>
              <a:t>Emirates</a:t>
            </a:r>
            <a:r>
              <a:rPr lang="es-ES" sz="800" baseline="0">
                <a:solidFill>
                  <a:srgbClr val="18426A"/>
                </a:solidFill>
                <a:latin typeface="Mulish"/>
                <a:ea typeface="Verdana" panose="020B0604030504040204" pitchFamily="34" charset="0"/>
              </a:rPr>
              <a:t> </a:t>
            </a:r>
            <a:r>
              <a:rPr lang="es-ES" sz="800" baseline="0" err="1">
                <a:solidFill>
                  <a:srgbClr val="18426A"/>
                </a:solidFill>
                <a:latin typeface="Mulish"/>
                <a:ea typeface="Verdana" panose="020B0604030504040204" pitchFamily="34" charset="0"/>
              </a:rPr>
              <a:t>Group</a:t>
            </a:r>
            <a:r>
              <a:rPr lang="es-ES" sz="800" baseline="0">
                <a:solidFill>
                  <a:srgbClr val="18426A"/>
                </a:solidFill>
                <a:latin typeface="Mulish"/>
                <a:ea typeface="Verdana" panose="020B0604030504040204" pitchFamily="34" charset="0"/>
              </a:rPr>
              <a:t>, Air </a:t>
            </a:r>
            <a:r>
              <a:rPr lang="es-ES" sz="800" baseline="0" err="1">
                <a:solidFill>
                  <a:srgbClr val="18426A"/>
                </a:solidFill>
                <a:latin typeface="Mulish"/>
                <a:ea typeface="Verdana" panose="020B0604030504040204" pitchFamily="34" charset="0"/>
              </a:rPr>
              <a:t>Canada</a:t>
            </a:r>
            <a:r>
              <a:rPr lang="es-ES" sz="800" baseline="0">
                <a:solidFill>
                  <a:srgbClr val="18426A"/>
                </a:solidFill>
                <a:latin typeface="Mulish"/>
                <a:ea typeface="Verdana" panose="020B0604030504040204" pitchFamily="34" charset="0"/>
              </a:rPr>
              <a:t>, Delta, American, </a:t>
            </a:r>
            <a:r>
              <a:rPr lang="es-ES" sz="800" baseline="0" err="1">
                <a:solidFill>
                  <a:srgbClr val="18426A"/>
                </a:solidFill>
                <a:latin typeface="Mulish"/>
                <a:ea typeface="Verdana" panose="020B0604030504040204" pitchFamily="34" charset="0"/>
              </a:rPr>
              <a:t>United</a:t>
            </a:r>
            <a:r>
              <a:rPr lang="es-ES" sz="800" baseline="0">
                <a:solidFill>
                  <a:srgbClr val="18426A"/>
                </a:solidFill>
                <a:latin typeface="Mulish"/>
                <a:ea typeface="Verdana" panose="020B0604030504040204" pitchFamily="34" charset="0"/>
              </a:rPr>
              <a:t>, </a:t>
            </a:r>
            <a:r>
              <a:rPr lang="es-ES" sz="800" baseline="0" err="1">
                <a:solidFill>
                  <a:srgbClr val="18426A"/>
                </a:solidFill>
                <a:latin typeface="Mulish"/>
                <a:ea typeface="Verdana" panose="020B0604030504040204" pitchFamily="34" charset="0"/>
              </a:rPr>
              <a:t>Korean</a:t>
            </a:r>
            <a:r>
              <a:rPr lang="es-ES" sz="800" baseline="0">
                <a:solidFill>
                  <a:srgbClr val="18426A"/>
                </a:solidFill>
                <a:latin typeface="Mulish"/>
                <a:ea typeface="Verdana" panose="020B0604030504040204" pitchFamily="34" charset="0"/>
              </a:rPr>
              <a:t>, </a:t>
            </a:r>
            <a:r>
              <a:rPr lang="es-ES" sz="800" baseline="0" err="1">
                <a:solidFill>
                  <a:srgbClr val="18426A"/>
                </a:solidFill>
                <a:latin typeface="Mulish"/>
                <a:ea typeface="Verdana" panose="020B0604030504040204" pitchFamily="34" charset="0"/>
              </a:rPr>
              <a:t>Kalitta</a:t>
            </a:r>
            <a:r>
              <a:rPr lang="es-ES" sz="800" baseline="0">
                <a:solidFill>
                  <a:srgbClr val="18426A"/>
                </a:solidFill>
                <a:latin typeface="Mulish"/>
                <a:ea typeface="Verdana" panose="020B0604030504040204" pitchFamily="34" charset="0"/>
              </a:rPr>
              <a:t>, Qatar, </a:t>
            </a:r>
            <a:r>
              <a:rPr lang="es-ES" sz="800" baseline="0" err="1">
                <a:solidFill>
                  <a:srgbClr val="18426A"/>
                </a:solidFill>
                <a:latin typeface="Mulish"/>
                <a:ea typeface="Verdana" panose="020B0604030504040204" pitchFamily="34" charset="0"/>
              </a:rPr>
              <a:t>Jetsmart</a:t>
            </a:r>
            <a:r>
              <a:rPr lang="es-ES" sz="800">
                <a:solidFill>
                  <a:srgbClr val="18426A"/>
                </a:solidFill>
                <a:latin typeface="Mulish"/>
                <a:ea typeface="Verdana" panose="020B0604030504040204" pitchFamily="34" charset="0"/>
              </a:rPr>
              <a:t>, </a:t>
            </a:r>
            <a:r>
              <a:rPr lang="es-ES" sz="800" err="1">
                <a:solidFill>
                  <a:srgbClr val="18426A"/>
                </a:solidFill>
                <a:latin typeface="Mulish"/>
                <a:ea typeface="Verdana" panose="020B0604030504040204" pitchFamily="34" charset="0"/>
              </a:rPr>
              <a:t>Turkish</a:t>
            </a:r>
            <a:endParaRPr lang="es-ES" sz="800">
              <a:solidFill>
                <a:srgbClr val="18426A"/>
              </a:solidFill>
              <a:latin typeface="Mulish"/>
              <a:ea typeface="Verdana" panose="020B0604030504040204" pitchFamily="34" charset="0"/>
            </a:endParaRPr>
          </a:p>
          <a:p>
            <a:pPr marL="88900" indent="-88900">
              <a:buFont typeface="Arial" panose="020B0604020202020204" pitchFamily="34" charset="0"/>
              <a:buChar char="•"/>
            </a:pPr>
            <a:r>
              <a:rPr lang="es-ES" sz="800" b="1" baseline="0" err="1">
                <a:solidFill>
                  <a:srgbClr val="18426A"/>
                </a:solidFill>
                <a:latin typeface="Mulish"/>
                <a:ea typeface="Verdana" panose="020B0604030504040204" pitchFamily="34" charset="0"/>
              </a:rPr>
              <a:t>Peru</a:t>
            </a:r>
            <a:r>
              <a:rPr lang="es-ES" sz="800" baseline="0">
                <a:solidFill>
                  <a:srgbClr val="18426A"/>
                </a:solidFill>
                <a:latin typeface="Mulish"/>
                <a:ea typeface="Verdana" panose="020B0604030504040204" pitchFamily="34" charset="0"/>
              </a:rPr>
              <a:t>: </a:t>
            </a:r>
            <a:r>
              <a:rPr lang="es-ES" sz="800" baseline="0" err="1">
                <a:solidFill>
                  <a:srgbClr val="18426A"/>
                </a:solidFill>
                <a:latin typeface="Mulish"/>
                <a:ea typeface="Verdana" panose="020B0604030504040204" pitchFamily="34" charset="0"/>
              </a:rPr>
              <a:t>Emirates</a:t>
            </a:r>
            <a:r>
              <a:rPr lang="es-ES" sz="800" baseline="0">
                <a:solidFill>
                  <a:srgbClr val="18426A"/>
                </a:solidFill>
                <a:latin typeface="Mulish"/>
                <a:ea typeface="Verdana" panose="020B0604030504040204" pitchFamily="34" charset="0"/>
              </a:rPr>
              <a:t> </a:t>
            </a:r>
            <a:r>
              <a:rPr lang="es-ES" sz="800" baseline="0" err="1">
                <a:solidFill>
                  <a:srgbClr val="18426A"/>
                </a:solidFill>
                <a:latin typeface="Mulish"/>
                <a:ea typeface="Verdana" panose="020B0604030504040204" pitchFamily="34" charset="0"/>
              </a:rPr>
              <a:t>Group</a:t>
            </a:r>
            <a:r>
              <a:rPr lang="es-ES" sz="800" baseline="0">
                <a:solidFill>
                  <a:srgbClr val="18426A"/>
                </a:solidFill>
                <a:latin typeface="Mulish"/>
                <a:ea typeface="Verdana" panose="020B0604030504040204" pitchFamily="34" charset="0"/>
              </a:rPr>
              <a:t>, Air </a:t>
            </a:r>
            <a:r>
              <a:rPr lang="es-ES" sz="800" baseline="0" err="1">
                <a:solidFill>
                  <a:srgbClr val="18426A"/>
                </a:solidFill>
                <a:latin typeface="Mulish"/>
                <a:ea typeface="Verdana" panose="020B0604030504040204" pitchFamily="34" charset="0"/>
              </a:rPr>
              <a:t>Canada</a:t>
            </a:r>
            <a:r>
              <a:rPr lang="es-ES" sz="800" baseline="0">
                <a:solidFill>
                  <a:srgbClr val="18426A"/>
                </a:solidFill>
                <a:latin typeface="Mulish"/>
                <a:ea typeface="Verdana" panose="020B0604030504040204" pitchFamily="34" charset="0"/>
              </a:rPr>
              <a:t>, </a:t>
            </a:r>
            <a:r>
              <a:rPr lang="es-ES" sz="800" baseline="0" err="1">
                <a:solidFill>
                  <a:srgbClr val="18426A"/>
                </a:solidFill>
                <a:latin typeface="Mulish"/>
                <a:ea typeface="Verdana" panose="020B0604030504040204" pitchFamily="34" charset="0"/>
              </a:rPr>
              <a:t>Spirit</a:t>
            </a:r>
            <a:endParaRPr lang="es-ES" sz="800" baseline="0">
              <a:solidFill>
                <a:srgbClr val="18426A"/>
              </a:solidFill>
              <a:latin typeface="Mulish"/>
              <a:ea typeface="Verdana" panose="020B0604030504040204" pitchFamily="34" charset="0"/>
            </a:endParaRPr>
          </a:p>
          <a:p>
            <a:pPr marL="88900" indent="-88900">
              <a:buFont typeface="Arial" panose="020B0604020202020204" pitchFamily="34" charset="0"/>
              <a:buChar char="•"/>
            </a:pPr>
            <a:r>
              <a:rPr lang="es-ES" sz="800" b="1" baseline="0">
                <a:solidFill>
                  <a:srgbClr val="18426A"/>
                </a:solidFill>
                <a:latin typeface="Mulish"/>
                <a:ea typeface="Verdana" panose="020B0604030504040204" pitchFamily="34" charset="0"/>
              </a:rPr>
              <a:t>Ecuador</a:t>
            </a:r>
            <a:r>
              <a:rPr lang="es-ES" sz="800" baseline="0">
                <a:solidFill>
                  <a:srgbClr val="18426A"/>
                </a:solidFill>
                <a:latin typeface="Mulish"/>
                <a:ea typeface="Verdana" panose="020B0604030504040204" pitchFamily="34" charset="0"/>
              </a:rPr>
              <a:t>: </a:t>
            </a:r>
            <a:r>
              <a:rPr lang="es-ES" sz="800" baseline="0" err="1">
                <a:solidFill>
                  <a:srgbClr val="18426A"/>
                </a:solidFill>
                <a:latin typeface="Mulish"/>
                <a:ea typeface="Verdana" panose="020B0604030504040204" pitchFamily="34" charset="0"/>
              </a:rPr>
              <a:t>Emirates</a:t>
            </a:r>
            <a:r>
              <a:rPr lang="es-ES" sz="800" baseline="0">
                <a:solidFill>
                  <a:srgbClr val="18426A"/>
                </a:solidFill>
                <a:latin typeface="Mulish"/>
                <a:ea typeface="Verdana" panose="020B0604030504040204" pitchFamily="34" charset="0"/>
              </a:rPr>
              <a:t> </a:t>
            </a:r>
            <a:r>
              <a:rPr lang="es-ES" sz="800" baseline="0" err="1">
                <a:solidFill>
                  <a:srgbClr val="18426A"/>
                </a:solidFill>
                <a:latin typeface="Mulish"/>
                <a:ea typeface="Verdana" panose="020B0604030504040204" pitchFamily="34" charset="0"/>
              </a:rPr>
              <a:t>Group</a:t>
            </a:r>
            <a:r>
              <a:rPr lang="es-ES" sz="800" baseline="0">
                <a:solidFill>
                  <a:srgbClr val="18426A"/>
                </a:solidFill>
                <a:latin typeface="Mulish"/>
                <a:ea typeface="Verdana" panose="020B0604030504040204" pitchFamily="34" charset="0"/>
              </a:rPr>
              <a:t>, Air </a:t>
            </a:r>
            <a:r>
              <a:rPr lang="es-ES" sz="800" baseline="0" err="1">
                <a:solidFill>
                  <a:srgbClr val="18426A"/>
                </a:solidFill>
                <a:latin typeface="Mulish"/>
                <a:ea typeface="Verdana" panose="020B0604030504040204" pitchFamily="34" charset="0"/>
              </a:rPr>
              <a:t>Canada</a:t>
            </a:r>
            <a:r>
              <a:rPr lang="es-ES" sz="800" baseline="0">
                <a:solidFill>
                  <a:srgbClr val="18426A"/>
                </a:solidFill>
                <a:latin typeface="Mulish"/>
                <a:ea typeface="Verdana" panose="020B0604030504040204" pitchFamily="34" charset="0"/>
              </a:rPr>
              <a:t>, Hahn Air, </a:t>
            </a:r>
            <a:r>
              <a:rPr lang="es-ES" sz="800" baseline="0" err="1">
                <a:solidFill>
                  <a:srgbClr val="18426A"/>
                </a:solidFill>
                <a:latin typeface="Mulish"/>
                <a:ea typeface="Verdana" panose="020B0604030504040204" pitchFamily="34" charset="0"/>
              </a:rPr>
              <a:t>Spirit</a:t>
            </a:r>
            <a:endParaRPr lang="es-ES" sz="800">
              <a:solidFill>
                <a:srgbClr val="18426A"/>
              </a:solidFill>
              <a:latin typeface="Mulish"/>
              <a:ea typeface="Verdana" panose="020B0604030504040204" pitchFamily="34" charset="0"/>
            </a:endParaRPr>
          </a:p>
        </p:txBody>
      </p:sp>
      <p:sp>
        <p:nvSpPr>
          <p:cNvPr id="40" name="Rectángulo: esquinas redondeadas 39">
            <a:extLst>
              <a:ext uri="{FF2B5EF4-FFF2-40B4-BE49-F238E27FC236}">
                <a16:creationId xmlns:a16="http://schemas.microsoft.com/office/drawing/2014/main" id="{F2052EB7-EF68-3A6F-C492-FCD09E3B7B75}"/>
              </a:ext>
            </a:extLst>
          </p:cNvPr>
          <p:cNvSpPr/>
          <p:nvPr/>
        </p:nvSpPr>
        <p:spPr>
          <a:xfrm>
            <a:off x="3395102" y="4253487"/>
            <a:ext cx="1559857" cy="1067960"/>
          </a:xfrm>
          <a:prstGeom prst="roundRect">
            <a:avLst/>
          </a:prstGeom>
          <a:solidFill>
            <a:srgbClr val="212352"/>
          </a:solidFill>
          <a:ln>
            <a:noFill/>
          </a:ln>
        </p:spPr>
        <p:style>
          <a:lnRef idx="1">
            <a:schemeClr val="accent1"/>
          </a:lnRef>
          <a:fillRef idx="3">
            <a:schemeClr val="accent1"/>
          </a:fillRef>
          <a:effectRef idx="2">
            <a:schemeClr val="accent1"/>
          </a:effectRef>
          <a:fontRef idx="minor">
            <a:schemeClr val="lt1"/>
          </a:fontRef>
        </p:style>
        <p:txBody>
          <a:bodyPr wrap="square"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a:solidFill>
                  <a:schemeClr val="bg1"/>
                </a:solidFill>
                <a:latin typeface="Mulish"/>
                <a:ea typeface="Verdana" panose="020B0604030504040204" pitchFamily="34" charset="0"/>
              </a:rPr>
              <a:t>Air companies representation &amp; Ground Handling</a:t>
            </a:r>
          </a:p>
        </p:txBody>
      </p:sp>
      <p:sp>
        <p:nvSpPr>
          <p:cNvPr id="48" name="Rectángulo: esquinas redondeadas 47">
            <a:extLst>
              <a:ext uri="{FF2B5EF4-FFF2-40B4-BE49-F238E27FC236}">
                <a16:creationId xmlns:a16="http://schemas.microsoft.com/office/drawing/2014/main" id="{4DF64081-725B-7297-BAAF-589C7038B82C}"/>
              </a:ext>
            </a:extLst>
          </p:cNvPr>
          <p:cNvSpPr/>
          <p:nvPr/>
        </p:nvSpPr>
        <p:spPr>
          <a:xfrm>
            <a:off x="3442676" y="5556550"/>
            <a:ext cx="8201025" cy="1105907"/>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CuadroTexto 48">
            <a:extLst>
              <a:ext uri="{FF2B5EF4-FFF2-40B4-BE49-F238E27FC236}">
                <a16:creationId xmlns:a16="http://schemas.microsoft.com/office/drawing/2014/main" id="{0C60ABB4-AD3F-A753-C4BD-552F265649AC}"/>
              </a:ext>
            </a:extLst>
          </p:cNvPr>
          <p:cNvSpPr txBox="1"/>
          <p:nvPr/>
        </p:nvSpPr>
        <p:spPr>
          <a:xfrm>
            <a:off x="5088978" y="5616735"/>
            <a:ext cx="4255664" cy="830997"/>
          </a:xfrm>
          <a:prstGeom prst="rect">
            <a:avLst/>
          </a:prstGeom>
          <a:noFill/>
        </p:spPr>
        <p:txBody>
          <a:bodyPr wrap="square">
            <a:spAutoFit/>
          </a:bodyPr>
          <a:lstStyle/>
          <a:p>
            <a:pPr marL="88900" indent="-88900">
              <a:buFont typeface="Arial" panose="020B0604020202020204" pitchFamily="34" charset="0"/>
              <a:buChar char="•"/>
            </a:pPr>
            <a:r>
              <a:rPr lang="es-CL" sz="800" b="1" err="1">
                <a:solidFill>
                  <a:srgbClr val="18426A"/>
                </a:solidFill>
                <a:latin typeface="Mulish"/>
                <a:ea typeface="Verdana" panose="020B0604030504040204" pitchFamily="34" charset="0"/>
              </a:rPr>
              <a:t>Spain</a:t>
            </a:r>
            <a:r>
              <a:rPr lang="es-CL" sz="800">
                <a:solidFill>
                  <a:srgbClr val="18426A"/>
                </a:solidFill>
                <a:latin typeface="Mulish"/>
                <a:ea typeface="Verdana" panose="020B0604030504040204" pitchFamily="34" charset="0"/>
              </a:rPr>
              <a:t>:</a:t>
            </a:r>
            <a:r>
              <a:rPr lang="es-CL" sz="800" baseline="0">
                <a:solidFill>
                  <a:srgbClr val="18426A"/>
                </a:solidFill>
                <a:latin typeface="Mulish"/>
                <a:ea typeface="Verdana" panose="020B0604030504040204" pitchFamily="34" charset="0"/>
              </a:rPr>
              <a:t> </a:t>
            </a:r>
            <a:r>
              <a:rPr lang="es-CL" sz="800" baseline="0" err="1">
                <a:solidFill>
                  <a:srgbClr val="18426A"/>
                </a:solidFill>
                <a:latin typeface="Mulish"/>
                <a:ea typeface="Verdana" panose="020B0604030504040204" pitchFamily="34" charset="0"/>
              </a:rPr>
              <a:t>Cosiarma</a:t>
            </a:r>
            <a:endParaRPr lang="es-CL" sz="800" baseline="0">
              <a:solidFill>
                <a:srgbClr val="18426A"/>
              </a:solidFill>
              <a:latin typeface="Mulish"/>
              <a:ea typeface="Verdana" panose="020B0604030504040204" pitchFamily="34" charset="0"/>
            </a:endParaRPr>
          </a:p>
          <a:p>
            <a:pPr marL="88900" indent="-88900">
              <a:buFont typeface="Arial" panose="020B0604020202020204" pitchFamily="34" charset="0"/>
              <a:buChar char="•"/>
            </a:pPr>
            <a:r>
              <a:rPr lang="es-CL" sz="800" b="1" baseline="0" err="1">
                <a:solidFill>
                  <a:srgbClr val="18426A"/>
                </a:solidFill>
                <a:latin typeface="Mulish"/>
                <a:ea typeface="Verdana" panose="020B0604030504040204" pitchFamily="34" charset="0"/>
              </a:rPr>
              <a:t>Mexico</a:t>
            </a:r>
            <a:r>
              <a:rPr lang="es-CL" sz="800" baseline="0">
                <a:solidFill>
                  <a:srgbClr val="18426A"/>
                </a:solidFill>
                <a:latin typeface="Mulish"/>
                <a:ea typeface="Verdana" panose="020B0604030504040204" pitchFamily="34" charset="0"/>
              </a:rPr>
              <a:t>: </a:t>
            </a:r>
            <a:r>
              <a:rPr lang="es-CL" sz="800" baseline="0" err="1">
                <a:solidFill>
                  <a:srgbClr val="18426A"/>
                </a:solidFill>
                <a:latin typeface="Mulish"/>
                <a:ea typeface="Verdana" panose="020B0604030504040204" pitchFamily="34" charset="0"/>
              </a:rPr>
              <a:t>Wan</a:t>
            </a:r>
            <a:r>
              <a:rPr lang="es-CL" sz="800" baseline="0">
                <a:solidFill>
                  <a:srgbClr val="18426A"/>
                </a:solidFill>
                <a:latin typeface="Mulish"/>
                <a:ea typeface="Verdana" panose="020B0604030504040204" pitchFamily="34" charset="0"/>
              </a:rPr>
              <a:t> Hai</a:t>
            </a:r>
          </a:p>
          <a:p>
            <a:pPr marL="88900" indent="-88900">
              <a:buFont typeface="Arial" panose="020B0604020202020204" pitchFamily="34" charset="0"/>
              <a:buChar char="•"/>
            </a:pPr>
            <a:r>
              <a:rPr lang="es-CL" sz="800" b="1" baseline="0">
                <a:solidFill>
                  <a:srgbClr val="18426A"/>
                </a:solidFill>
                <a:latin typeface="Mulish"/>
                <a:ea typeface="Verdana" panose="020B0604030504040204" pitchFamily="34" charset="0"/>
              </a:rPr>
              <a:t>Central </a:t>
            </a:r>
            <a:r>
              <a:rPr lang="es-CL" sz="800" b="1" baseline="0" err="1">
                <a:solidFill>
                  <a:srgbClr val="18426A"/>
                </a:solidFill>
                <a:latin typeface="Mulish"/>
                <a:ea typeface="Verdana" panose="020B0604030504040204" pitchFamily="34" charset="0"/>
              </a:rPr>
              <a:t>America</a:t>
            </a:r>
            <a:r>
              <a:rPr lang="es-CL" sz="800" baseline="0">
                <a:solidFill>
                  <a:srgbClr val="18426A"/>
                </a:solidFill>
                <a:latin typeface="Mulish"/>
                <a:ea typeface="Verdana" panose="020B0604030504040204" pitchFamily="34" charset="0"/>
              </a:rPr>
              <a:t>: PIL, Yang Ming, DOLE, </a:t>
            </a:r>
            <a:r>
              <a:rPr lang="es-CL" sz="800" baseline="0" err="1">
                <a:solidFill>
                  <a:srgbClr val="18426A"/>
                </a:solidFill>
                <a:latin typeface="Mulish"/>
                <a:ea typeface="Verdana" panose="020B0604030504040204" pitchFamily="34" charset="0"/>
              </a:rPr>
              <a:t>mearsk</a:t>
            </a:r>
            <a:endParaRPr lang="es-CL" sz="800" baseline="0">
              <a:solidFill>
                <a:srgbClr val="18426A"/>
              </a:solidFill>
              <a:latin typeface="Mulish"/>
              <a:ea typeface="Verdana" panose="020B0604030504040204" pitchFamily="34" charset="0"/>
            </a:endParaRPr>
          </a:p>
          <a:p>
            <a:pPr marL="88900" indent="-88900">
              <a:buFont typeface="Arial" panose="020B0604020202020204" pitchFamily="34" charset="0"/>
              <a:buChar char="•"/>
            </a:pPr>
            <a:r>
              <a:rPr lang="es-CL" sz="800" b="1" baseline="0">
                <a:solidFill>
                  <a:srgbClr val="18426A"/>
                </a:solidFill>
                <a:latin typeface="Mulish"/>
                <a:ea typeface="Verdana" panose="020B0604030504040204" pitchFamily="34" charset="0"/>
              </a:rPr>
              <a:t>Chile</a:t>
            </a:r>
            <a:r>
              <a:rPr lang="es-CL" sz="800" baseline="0">
                <a:solidFill>
                  <a:srgbClr val="18426A"/>
                </a:solidFill>
                <a:latin typeface="Mulish"/>
                <a:ea typeface="Verdana" panose="020B0604030504040204" pitchFamily="34" charset="0"/>
              </a:rPr>
              <a:t>: Yang Ming, Hyundai </a:t>
            </a:r>
            <a:r>
              <a:rPr lang="es-CL" sz="800" baseline="0" err="1">
                <a:solidFill>
                  <a:srgbClr val="18426A"/>
                </a:solidFill>
                <a:latin typeface="Mulish"/>
                <a:ea typeface="Verdana" panose="020B0604030504040204" pitchFamily="34" charset="0"/>
              </a:rPr>
              <a:t>Glovis</a:t>
            </a:r>
            <a:r>
              <a:rPr lang="es-CL" sz="800" baseline="0">
                <a:solidFill>
                  <a:srgbClr val="18426A"/>
                </a:solidFill>
                <a:latin typeface="Mulish"/>
                <a:ea typeface="Verdana" panose="020B0604030504040204" pitchFamily="34" charset="0"/>
              </a:rPr>
              <a:t>, K Line, ZIM, </a:t>
            </a:r>
            <a:r>
              <a:rPr lang="es-CL" sz="800" baseline="0" err="1">
                <a:solidFill>
                  <a:srgbClr val="18426A"/>
                </a:solidFill>
                <a:latin typeface="Mulish"/>
                <a:ea typeface="Verdana" panose="020B0604030504040204" pitchFamily="34" charset="0"/>
              </a:rPr>
              <a:t>Seven</a:t>
            </a:r>
            <a:r>
              <a:rPr lang="es-CL" sz="800" baseline="0">
                <a:solidFill>
                  <a:srgbClr val="18426A"/>
                </a:solidFill>
                <a:latin typeface="Mulish"/>
                <a:ea typeface="Verdana" panose="020B0604030504040204" pitchFamily="34" charset="0"/>
              </a:rPr>
              <a:t> </a:t>
            </a:r>
            <a:r>
              <a:rPr lang="es-CL" sz="800" baseline="0" err="1">
                <a:solidFill>
                  <a:srgbClr val="18426A"/>
                </a:solidFill>
                <a:latin typeface="Mulish"/>
                <a:ea typeface="Verdana" panose="020B0604030504040204" pitchFamily="34" charset="0"/>
              </a:rPr>
              <a:t>Seals</a:t>
            </a:r>
            <a:r>
              <a:rPr lang="es-CL" sz="800" baseline="0">
                <a:solidFill>
                  <a:srgbClr val="18426A"/>
                </a:solidFill>
                <a:latin typeface="Mulish"/>
                <a:ea typeface="Verdana" panose="020B0604030504040204" pitchFamily="34" charset="0"/>
              </a:rPr>
              <a:t>, </a:t>
            </a:r>
            <a:r>
              <a:rPr lang="es-CL" sz="800" baseline="0" err="1">
                <a:solidFill>
                  <a:srgbClr val="18426A"/>
                </a:solidFill>
                <a:latin typeface="Mulish"/>
                <a:ea typeface="Verdana" panose="020B0604030504040204" pitchFamily="34" charset="0"/>
              </a:rPr>
              <a:t>one</a:t>
            </a:r>
            <a:r>
              <a:rPr lang="es-CL" sz="800" baseline="0">
                <a:solidFill>
                  <a:srgbClr val="18426A"/>
                </a:solidFill>
                <a:latin typeface="Mulish"/>
                <a:ea typeface="Verdana" panose="020B0604030504040204" pitchFamily="34" charset="0"/>
              </a:rPr>
              <a:t>, </a:t>
            </a:r>
            <a:r>
              <a:rPr lang="es-CL" sz="800" baseline="0" err="1">
                <a:solidFill>
                  <a:srgbClr val="18426A"/>
                </a:solidFill>
                <a:latin typeface="Mulish"/>
                <a:ea typeface="Verdana" panose="020B0604030504040204" pitchFamily="34" charset="0"/>
              </a:rPr>
              <a:t>go</a:t>
            </a:r>
            <a:r>
              <a:rPr lang="es-CL" sz="800" baseline="0">
                <a:solidFill>
                  <a:srgbClr val="18426A"/>
                </a:solidFill>
                <a:latin typeface="Mulish"/>
                <a:ea typeface="Verdana" panose="020B0604030504040204" pitchFamily="34" charset="0"/>
              </a:rPr>
              <a:t> </a:t>
            </a:r>
            <a:r>
              <a:rPr lang="es-CL" sz="800" baseline="0" err="1">
                <a:solidFill>
                  <a:srgbClr val="18426A"/>
                </a:solidFill>
                <a:latin typeface="Mulish"/>
                <a:ea typeface="Verdana" panose="020B0604030504040204" pitchFamily="34" charset="0"/>
              </a:rPr>
              <a:t>star</a:t>
            </a:r>
            <a:endParaRPr lang="es-CL" sz="800" baseline="0">
              <a:solidFill>
                <a:srgbClr val="18426A"/>
              </a:solidFill>
              <a:latin typeface="Mulish"/>
              <a:ea typeface="Verdana" panose="020B0604030504040204" pitchFamily="34" charset="0"/>
            </a:endParaRPr>
          </a:p>
          <a:p>
            <a:pPr marL="88900" indent="-88900">
              <a:buFont typeface="Arial" panose="020B0604020202020204" pitchFamily="34" charset="0"/>
              <a:buChar char="•"/>
            </a:pPr>
            <a:r>
              <a:rPr lang="es-CL" sz="800" b="1" baseline="0" err="1">
                <a:solidFill>
                  <a:srgbClr val="18426A"/>
                </a:solidFill>
                <a:latin typeface="Mulish"/>
                <a:ea typeface="Verdana" panose="020B0604030504040204" pitchFamily="34" charset="0"/>
              </a:rPr>
              <a:t>Peru</a:t>
            </a:r>
            <a:r>
              <a:rPr lang="es-CL" sz="800" baseline="0">
                <a:solidFill>
                  <a:srgbClr val="18426A"/>
                </a:solidFill>
                <a:latin typeface="Mulish"/>
                <a:ea typeface="Verdana" panose="020B0604030504040204" pitchFamily="34" charset="0"/>
              </a:rPr>
              <a:t>: Hyundai </a:t>
            </a:r>
            <a:r>
              <a:rPr lang="es-CL" sz="800" baseline="0" err="1">
                <a:solidFill>
                  <a:srgbClr val="18426A"/>
                </a:solidFill>
                <a:latin typeface="Mulish"/>
                <a:ea typeface="Verdana" panose="020B0604030504040204" pitchFamily="34" charset="0"/>
              </a:rPr>
              <a:t>Glovis</a:t>
            </a:r>
            <a:r>
              <a:rPr lang="es-CL" sz="800" baseline="0">
                <a:solidFill>
                  <a:srgbClr val="18426A"/>
                </a:solidFill>
                <a:latin typeface="Mulish"/>
                <a:ea typeface="Verdana" panose="020B0604030504040204" pitchFamily="34" charset="0"/>
              </a:rPr>
              <a:t>, K-Line, </a:t>
            </a:r>
            <a:r>
              <a:rPr lang="es-CL" sz="800" baseline="0" err="1">
                <a:solidFill>
                  <a:srgbClr val="18426A"/>
                </a:solidFill>
                <a:latin typeface="Mulish"/>
                <a:ea typeface="Verdana" panose="020B0604030504040204" pitchFamily="34" charset="0"/>
              </a:rPr>
              <a:t>Marfret</a:t>
            </a:r>
            <a:r>
              <a:rPr lang="es-CL" sz="800" baseline="0">
                <a:solidFill>
                  <a:srgbClr val="18426A"/>
                </a:solidFill>
                <a:latin typeface="Mulish"/>
                <a:ea typeface="Verdana" panose="020B0604030504040204" pitchFamily="34" charset="0"/>
              </a:rPr>
              <a:t>, King </a:t>
            </a:r>
            <a:r>
              <a:rPr lang="es-CL" sz="800" baseline="0" err="1">
                <a:solidFill>
                  <a:srgbClr val="18426A"/>
                </a:solidFill>
                <a:latin typeface="Mulish"/>
                <a:ea typeface="Verdana" panose="020B0604030504040204" pitchFamily="34" charset="0"/>
              </a:rPr>
              <a:t>OCean</a:t>
            </a:r>
            <a:endParaRPr lang="es-CL" sz="800" baseline="0">
              <a:solidFill>
                <a:srgbClr val="18426A"/>
              </a:solidFill>
              <a:latin typeface="Mulish"/>
              <a:ea typeface="Verdana" panose="020B0604030504040204" pitchFamily="34" charset="0"/>
            </a:endParaRPr>
          </a:p>
          <a:p>
            <a:pPr marL="88900" indent="-88900">
              <a:buFont typeface="Arial" panose="020B0604020202020204" pitchFamily="34" charset="0"/>
              <a:buChar char="•"/>
            </a:pPr>
            <a:r>
              <a:rPr lang="es-CL" sz="800" b="1" baseline="0">
                <a:solidFill>
                  <a:srgbClr val="18426A"/>
                </a:solidFill>
                <a:latin typeface="Mulish"/>
                <a:ea typeface="Verdana" panose="020B0604030504040204" pitchFamily="34" charset="0"/>
              </a:rPr>
              <a:t>Ecuador</a:t>
            </a:r>
            <a:r>
              <a:rPr lang="es-CL" sz="800" baseline="0">
                <a:solidFill>
                  <a:srgbClr val="18426A"/>
                </a:solidFill>
                <a:latin typeface="Mulish"/>
                <a:ea typeface="Verdana" panose="020B0604030504040204" pitchFamily="34" charset="0"/>
              </a:rPr>
              <a:t>: </a:t>
            </a:r>
            <a:r>
              <a:rPr lang="es-CL" sz="800" baseline="0" err="1">
                <a:solidFill>
                  <a:srgbClr val="18426A"/>
                </a:solidFill>
                <a:latin typeface="Mulish"/>
                <a:ea typeface="Verdana" panose="020B0604030504040204" pitchFamily="34" charset="0"/>
              </a:rPr>
              <a:t>Marfret</a:t>
            </a:r>
            <a:r>
              <a:rPr lang="es-CL" sz="800" baseline="0">
                <a:solidFill>
                  <a:srgbClr val="18426A"/>
                </a:solidFill>
                <a:latin typeface="Mulish"/>
                <a:ea typeface="Verdana" panose="020B0604030504040204" pitchFamily="34" charset="0"/>
              </a:rPr>
              <a:t>, Yang Ming, ZIM, Del Monte, </a:t>
            </a:r>
            <a:r>
              <a:rPr lang="es-CL" sz="800" baseline="0" err="1">
                <a:solidFill>
                  <a:srgbClr val="18426A"/>
                </a:solidFill>
                <a:latin typeface="Mulish"/>
                <a:ea typeface="Verdana" panose="020B0604030504040204" pitchFamily="34" charset="0"/>
              </a:rPr>
              <a:t>Wan</a:t>
            </a:r>
            <a:r>
              <a:rPr lang="es-CL" sz="800" baseline="0">
                <a:solidFill>
                  <a:srgbClr val="18426A"/>
                </a:solidFill>
                <a:latin typeface="Mulish"/>
                <a:ea typeface="Verdana" panose="020B0604030504040204" pitchFamily="34" charset="0"/>
              </a:rPr>
              <a:t> </a:t>
            </a:r>
            <a:r>
              <a:rPr lang="es-CL" sz="800" baseline="0" err="1">
                <a:solidFill>
                  <a:srgbClr val="18426A"/>
                </a:solidFill>
                <a:latin typeface="Mulish"/>
                <a:ea typeface="Verdana" panose="020B0604030504040204" pitchFamily="34" charset="0"/>
              </a:rPr>
              <a:t>hai</a:t>
            </a:r>
            <a:endParaRPr lang="es-CL" sz="800" baseline="0">
              <a:solidFill>
                <a:srgbClr val="18426A"/>
              </a:solidFill>
              <a:latin typeface="Mulish"/>
              <a:ea typeface="Verdana" panose="020B0604030504040204" pitchFamily="34" charset="0"/>
            </a:endParaRPr>
          </a:p>
        </p:txBody>
      </p:sp>
      <p:sp>
        <p:nvSpPr>
          <p:cNvPr id="50" name="Rectángulo: esquinas redondeadas 49">
            <a:extLst>
              <a:ext uri="{FF2B5EF4-FFF2-40B4-BE49-F238E27FC236}">
                <a16:creationId xmlns:a16="http://schemas.microsoft.com/office/drawing/2014/main" id="{36BABF67-AF57-F188-DF58-FADF0FBEA674}"/>
              </a:ext>
            </a:extLst>
          </p:cNvPr>
          <p:cNvSpPr/>
          <p:nvPr/>
        </p:nvSpPr>
        <p:spPr>
          <a:xfrm>
            <a:off x="3454162" y="5561730"/>
            <a:ext cx="1559857" cy="1067960"/>
          </a:xfrm>
          <a:prstGeom prst="roundRect">
            <a:avLst/>
          </a:prstGeom>
          <a:solidFill>
            <a:srgbClr val="212352"/>
          </a:solidFill>
          <a:ln>
            <a:noFill/>
          </a:ln>
        </p:spPr>
        <p:style>
          <a:lnRef idx="1">
            <a:schemeClr val="accent1"/>
          </a:lnRef>
          <a:fillRef idx="3">
            <a:schemeClr val="accent1"/>
          </a:fillRef>
          <a:effectRef idx="2">
            <a:schemeClr val="accent1"/>
          </a:effectRef>
          <a:fontRef idx="minor">
            <a:schemeClr val="lt1"/>
          </a:fontRef>
        </p:style>
        <p:txBody>
          <a:bodyPr wrap="square"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a:solidFill>
                  <a:schemeClr val="bg1"/>
                </a:solidFill>
                <a:latin typeface="Mulish"/>
                <a:ea typeface="Verdana" panose="020B0604030504040204" pitchFamily="34" charset="0"/>
              </a:rPr>
              <a:t>Back Office</a:t>
            </a:r>
          </a:p>
        </p:txBody>
      </p:sp>
      <p:pic>
        <p:nvPicPr>
          <p:cNvPr id="59" name="Picture 2" descr="Resultado de imagen para air canada">
            <a:extLst>
              <a:ext uri="{FF2B5EF4-FFF2-40B4-BE49-F238E27FC236}">
                <a16:creationId xmlns:a16="http://schemas.microsoft.com/office/drawing/2014/main" id="{E1469C6D-74BD-9B00-F4C4-644D3CC4134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923155" y="4309755"/>
            <a:ext cx="571103" cy="37780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Resultado de imagen para emirates sky cargo logo">
            <a:extLst>
              <a:ext uri="{FF2B5EF4-FFF2-40B4-BE49-F238E27FC236}">
                <a16:creationId xmlns:a16="http://schemas.microsoft.com/office/drawing/2014/main" id="{BDFF6F5D-4CEF-5DF4-01BE-9F2410C4652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603834" y="4281191"/>
            <a:ext cx="444306" cy="441074"/>
          </a:xfrm>
          <a:prstGeom prst="rect">
            <a:avLst/>
          </a:prstGeom>
          <a:noFill/>
          <a:extLst>
            <a:ext uri="{909E8E84-426E-40DD-AFC4-6F175D3DCCD1}">
              <a14:hiddenFill xmlns:a14="http://schemas.microsoft.com/office/drawing/2010/main">
                <a:solidFill>
                  <a:srgbClr val="FFFFFF"/>
                </a:solidFill>
              </a14:hiddenFill>
            </a:ext>
          </a:extLst>
        </p:spPr>
      </p:pic>
      <p:pic>
        <p:nvPicPr>
          <p:cNvPr id="61" name="Imagen 60" descr="Logotipo&#10;&#10;Descripción generada automáticamente con confianza media">
            <a:extLst>
              <a:ext uri="{FF2B5EF4-FFF2-40B4-BE49-F238E27FC236}">
                <a16:creationId xmlns:a16="http://schemas.microsoft.com/office/drawing/2014/main" id="{9EB894FC-1897-61C4-6B2D-376D7939503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371945" y="4964976"/>
            <a:ext cx="983710" cy="250399"/>
          </a:xfrm>
          <a:prstGeom prst="rect">
            <a:avLst/>
          </a:prstGeom>
        </p:spPr>
      </p:pic>
      <p:pic>
        <p:nvPicPr>
          <p:cNvPr id="62" name="Picture 6" descr="Spirit Airlines">
            <a:extLst>
              <a:ext uri="{FF2B5EF4-FFF2-40B4-BE49-F238E27FC236}">
                <a16:creationId xmlns:a16="http://schemas.microsoft.com/office/drawing/2014/main" id="{5769D05E-5579-6067-1FA4-B44B4BC5075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763387" y="4757917"/>
            <a:ext cx="732840" cy="203395"/>
          </a:xfrm>
          <a:prstGeom prst="rect">
            <a:avLst/>
          </a:prstGeom>
          <a:noFill/>
          <a:extLst>
            <a:ext uri="{909E8E84-426E-40DD-AFC4-6F175D3DCCD1}">
              <a14:hiddenFill xmlns:a14="http://schemas.microsoft.com/office/drawing/2010/main">
                <a:solidFill>
                  <a:srgbClr val="FFFFFF"/>
                </a:solidFill>
              </a14:hiddenFill>
            </a:ext>
          </a:extLst>
        </p:spPr>
      </p:pic>
      <p:sp>
        <p:nvSpPr>
          <p:cNvPr id="64" name="CuadroTexto 63">
            <a:extLst>
              <a:ext uri="{FF2B5EF4-FFF2-40B4-BE49-F238E27FC236}">
                <a16:creationId xmlns:a16="http://schemas.microsoft.com/office/drawing/2014/main" id="{615544B3-0DAE-393D-4076-7E3F717F03FB}"/>
              </a:ext>
            </a:extLst>
          </p:cNvPr>
          <p:cNvSpPr txBox="1"/>
          <p:nvPr/>
        </p:nvSpPr>
        <p:spPr>
          <a:xfrm>
            <a:off x="7667246" y="4296893"/>
            <a:ext cx="1764286" cy="707886"/>
          </a:xfrm>
          <a:prstGeom prst="rect">
            <a:avLst/>
          </a:prstGeom>
          <a:noFill/>
        </p:spPr>
        <p:txBody>
          <a:bodyPr wrap="square">
            <a:spAutoFit/>
          </a:bodyPr>
          <a:lstStyle/>
          <a:p>
            <a:r>
              <a:rPr lang="es-ES" sz="800">
                <a:solidFill>
                  <a:srgbClr val="18426A"/>
                </a:solidFill>
                <a:latin typeface="Mulish"/>
                <a:ea typeface="Verdana" panose="020B0604030504040204" pitchFamily="34" charset="0"/>
              </a:rPr>
              <a:t>GSA (Cargo)</a:t>
            </a:r>
          </a:p>
          <a:p>
            <a:pPr marL="171450" indent="-171450">
              <a:buFont typeface="Arial" panose="020B0604020202020204" pitchFamily="34" charset="0"/>
              <a:buChar char="•"/>
            </a:pPr>
            <a:r>
              <a:rPr lang="es-ES" sz="800" b="1">
                <a:solidFill>
                  <a:srgbClr val="18426A"/>
                </a:solidFill>
                <a:latin typeface="Mulish"/>
                <a:ea typeface="Verdana" panose="020B0604030504040204" pitchFamily="34" charset="0"/>
              </a:rPr>
              <a:t>Argentina</a:t>
            </a:r>
            <a:r>
              <a:rPr lang="es-ES" sz="800">
                <a:solidFill>
                  <a:srgbClr val="18426A"/>
                </a:solidFill>
                <a:latin typeface="Mulish"/>
                <a:ea typeface="Verdana" panose="020B0604030504040204" pitchFamily="34" charset="0"/>
              </a:rPr>
              <a:t>: </a:t>
            </a:r>
            <a:r>
              <a:rPr lang="es-ES" sz="800" err="1">
                <a:solidFill>
                  <a:srgbClr val="18426A"/>
                </a:solidFill>
                <a:latin typeface="Mulish"/>
                <a:ea typeface="Verdana" panose="020B0604030504040204" pitchFamily="34" charset="0"/>
              </a:rPr>
              <a:t>Emirates</a:t>
            </a:r>
            <a:r>
              <a:rPr lang="es-ES" sz="800">
                <a:solidFill>
                  <a:srgbClr val="18426A"/>
                </a:solidFill>
                <a:latin typeface="Mulish"/>
                <a:ea typeface="Verdana" panose="020B0604030504040204" pitchFamily="34" charset="0"/>
              </a:rPr>
              <a:t> </a:t>
            </a:r>
            <a:r>
              <a:rPr lang="es-ES" sz="800" err="1">
                <a:solidFill>
                  <a:srgbClr val="18426A"/>
                </a:solidFill>
                <a:latin typeface="Mulish"/>
                <a:ea typeface="Verdana" panose="020B0604030504040204" pitchFamily="34" charset="0"/>
              </a:rPr>
              <a:t>Group</a:t>
            </a:r>
            <a:endParaRPr lang="es-ES" sz="800">
              <a:solidFill>
                <a:srgbClr val="18426A"/>
              </a:solidFill>
              <a:latin typeface="Mulish"/>
              <a:ea typeface="Verdana" panose="020B0604030504040204" pitchFamily="34" charset="0"/>
            </a:endParaRPr>
          </a:p>
          <a:p>
            <a:pPr marL="171450" indent="-171450">
              <a:buFont typeface="Arial" panose="020B0604020202020204" pitchFamily="34" charset="0"/>
              <a:buChar char="•"/>
            </a:pPr>
            <a:r>
              <a:rPr lang="es-ES" sz="800" b="1">
                <a:solidFill>
                  <a:srgbClr val="18426A"/>
                </a:solidFill>
                <a:latin typeface="Mulish"/>
                <a:ea typeface="Verdana" panose="020B0604030504040204" pitchFamily="34" charset="0"/>
              </a:rPr>
              <a:t>Chile</a:t>
            </a:r>
            <a:r>
              <a:rPr lang="es-ES" sz="800">
                <a:solidFill>
                  <a:srgbClr val="18426A"/>
                </a:solidFill>
                <a:latin typeface="Mulish"/>
                <a:ea typeface="Verdana" panose="020B0604030504040204" pitchFamily="34" charset="0"/>
              </a:rPr>
              <a:t>: </a:t>
            </a:r>
            <a:r>
              <a:rPr lang="es-ES" sz="800" err="1">
                <a:solidFill>
                  <a:srgbClr val="18426A"/>
                </a:solidFill>
                <a:latin typeface="Mulish"/>
                <a:ea typeface="Verdana" panose="020B0604030504040204" pitchFamily="34" charset="0"/>
              </a:rPr>
              <a:t>Emirates</a:t>
            </a:r>
            <a:r>
              <a:rPr lang="es-ES" sz="800" baseline="0">
                <a:solidFill>
                  <a:srgbClr val="18426A"/>
                </a:solidFill>
                <a:latin typeface="Mulish"/>
                <a:ea typeface="Verdana" panose="020B0604030504040204" pitchFamily="34" charset="0"/>
              </a:rPr>
              <a:t> </a:t>
            </a:r>
            <a:r>
              <a:rPr lang="es-ES" sz="800" baseline="0" err="1">
                <a:solidFill>
                  <a:srgbClr val="18426A"/>
                </a:solidFill>
                <a:latin typeface="Mulish"/>
                <a:ea typeface="Verdana" panose="020B0604030504040204" pitchFamily="34" charset="0"/>
              </a:rPr>
              <a:t>Group</a:t>
            </a:r>
            <a:r>
              <a:rPr lang="es-ES" sz="800" baseline="0">
                <a:solidFill>
                  <a:srgbClr val="18426A"/>
                </a:solidFill>
                <a:latin typeface="Mulish"/>
                <a:ea typeface="Verdana" panose="020B0604030504040204" pitchFamily="34" charset="0"/>
              </a:rPr>
              <a:t>, </a:t>
            </a:r>
            <a:r>
              <a:rPr lang="es-ES" sz="800" baseline="0" err="1">
                <a:solidFill>
                  <a:srgbClr val="18426A"/>
                </a:solidFill>
                <a:latin typeface="Mulish"/>
                <a:ea typeface="Verdana" panose="020B0604030504040204" pitchFamily="34" charset="0"/>
              </a:rPr>
              <a:t>Kalitta</a:t>
            </a:r>
            <a:r>
              <a:rPr lang="es-ES" sz="800" baseline="0">
                <a:solidFill>
                  <a:srgbClr val="18426A"/>
                </a:solidFill>
                <a:latin typeface="Mulish"/>
                <a:ea typeface="Verdana" panose="020B0604030504040204" pitchFamily="34" charset="0"/>
              </a:rPr>
              <a:t>, </a:t>
            </a:r>
            <a:r>
              <a:rPr lang="es-ES" sz="800" baseline="0" err="1">
                <a:solidFill>
                  <a:srgbClr val="18426A"/>
                </a:solidFill>
                <a:latin typeface="Mulish"/>
                <a:ea typeface="Verdana" panose="020B0604030504040204" pitchFamily="34" charset="0"/>
              </a:rPr>
              <a:t>Korean</a:t>
            </a:r>
            <a:r>
              <a:rPr lang="es-ES" sz="800" baseline="0">
                <a:solidFill>
                  <a:srgbClr val="18426A"/>
                </a:solidFill>
                <a:latin typeface="Mulish"/>
                <a:ea typeface="Verdana" panose="020B0604030504040204" pitchFamily="34" charset="0"/>
              </a:rPr>
              <a:t>, DSV, K&amp;N</a:t>
            </a:r>
          </a:p>
          <a:p>
            <a:pPr marL="171450" indent="-171450">
              <a:buFont typeface="Arial" panose="020B0604020202020204" pitchFamily="34" charset="0"/>
              <a:buChar char="•"/>
            </a:pPr>
            <a:r>
              <a:rPr lang="es-ES" sz="800" b="1" baseline="0">
                <a:solidFill>
                  <a:srgbClr val="18426A"/>
                </a:solidFill>
                <a:latin typeface="Mulish"/>
                <a:ea typeface="Verdana" panose="020B0604030504040204" pitchFamily="34" charset="0"/>
              </a:rPr>
              <a:t>Ecuador</a:t>
            </a:r>
            <a:r>
              <a:rPr lang="es-ES" sz="800" baseline="0">
                <a:solidFill>
                  <a:srgbClr val="18426A"/>
                </a:solidFill>
                <a:latin typeface="Mulish"/>
                <a:ea typeface="Verdana" panose="020B0604030504040204" pitchFamily="34" charset="0"/>
              </a:rPr>
              <a:t>: Air </a:t>
            </a:r>
            <a:r>
              <a:rPr lang="es-ES" sz="800" baseline="0" err="1">
                <a:solidFill>
                  <a:srgbClr val="18426A"/>
                </a:solidFill>
                <a:latin typeface="Mulish"/>
                <a:ea typeface="Verdana" panose="020B0604030504040204" pitchFamily="34" charset="0"/>
              </a:rPr>
              <a:t>Canada</a:t>
            </a:r>
            <a:endParaRPr lang="es-ES" sz="800" baseline="0">
              <a:solidFill>
                <a:srgbClr val="18426A"/>
              </a:solidFill>
              <a:latin typeface="Mulish"/>
              <a:ea typeface="Verdana" panose="020B0604030504040204" pitchFamily="34" charset="0"/>
            </a:endParaRPr>
          </a:p>
        </p:txBody>
      </p:sp>
      <p:pic>
        <p:nvPicPr>
          <p:cNvPr id="65" name="Imagen 64">
            <a:extLst>
              <a:ext uri="{FF2B5EF4-FFF2-40B4-BE49-F238E27FC236}">
                <a16:creationId xmlns:a16="http://schemas.microsoft.com/office/drawing/2014/main" id="{1FE3E570-D8EE-4014-1A61-A441FB85FF90}"/>
              </a:ext>
            </a:extLst>
          </p:cNvPr>
          <p:cNvPicPr>
            <a:picLocks noChangeAspect="1"/>
          </p:cNvPicPr>
          <p:nvPr/>
        </p:nvPicPr>
        <p:blipFill>
          <a:blip r:embed="rId18"/>
          <a:stretch>
            <a:fillRect/>
          </a:stretch>
        </p:blipFill>
        <p:spPr>
          <a:xfrm>
            <a:off x="11246434" y="5668493"/>
            <a:ext cx="268604" cy="255726"/>
          </a:xfrm>
          <a:prstGeom prst="rect">
            <a:avLst/>
          </a:prstGeom>
        </p:spPr>
      </p:pic>
      <p:pic>
        <p:nvPicPr>
          <p:cNvPr id="66" name="Picture 18" descr="Resultado de imagen para yang ming logo">
            <a:extLst>
              <a:ext uri="{FF2B5EF4-FFF2-40B4-BE49-F238E27FC236}">
                <a16:creationId xmlns:a16="http://schemas.microsoft.com/office/drawing/2014/main" id="{819F5A09-2E8A-919B-DA9F-EDA1F2B9222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61729" y="5677981"/>
            <a:ext cx="960608" cy="13208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4" descr="Resultado de imagen para PIL logo">
            <a:extLst>
              <a:ext uri="{FF2B5EF4-FFF2-40B4-BE49-F238E27FC236}">
                <a16:creationId xmlns:a16="http://schemas.microsoft.com/office/drawing/2014/main" id="{18C78CAF-1C25-5610-DA4F-A11FBC9D833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3847" b="30859"/>
          <a:stretch/>
        </p:blipFill>
        <p:spPr bwMode="auto">
          <a:xfrm>
            <a:off x="10021929" y="6348216"/>
            <a:ext cx="519437" cy="183334"/>
          </a:xfrm>
          <a:prstGeom prst="rect">
            <a:avLst/>
          </a:prstGeom>
          <a:noFill/>
          <a:extLst>
            <a:ext uri="{909E8E84-426E-40DD-AFC4-6F175D3DCCD1}">
              <a14:hiddenFill xmlns:a14="http://schemas.microsoft.com/office/drawing/2010/main">
                <a:solidFill>
                  <a:srgbClr val="FFFFFF"/>
                </a:solidFill>
              </a14:hiddenFill>
            </a:ext>
          </a:extLst>
        </p:spPr>
      </p:pic>
      <p:pic>
        <p:nvPicPr>
          <p:cNvPr id="68" name="Imagen 67" descr="Forma, Patrón de fondo&#10;&#10;Descripción generada automáticamente con confianza media">
            <a:extLst>
              <a:ext uri="{FF2B5EF4-FFF2-40B4-BE49-F238E27FC236}">
                <a16:creationId xmlns:a16="http://schemas.microsoft.com/office/drawing/2014/main" id="{4A3FEA75-CEAA-447F-B6A5-843DD43E91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57689" y="5658509"/>
            <a:ext cx="350390" cy="328491"/>
          </a:xfrm>
          <a:prstGeom prst="rect">
            <a:avLst/>
          </a:prstGeom>
        </p:spPr>
      </p:pic>
      <p:pic>
        <p:nvPicPr>
          <p:cNvPr id="77" name="Imagen 76" descr="Un letrero de color blanco&#10;&#10;Descripción generada automáticamente con confianza baja">
            <a:extLst>
              <a:ext uri="{FF2B5EF4-FFF2-40B4-BE49-F238E27FC236}">
                <a16:creationId xmlns:a16="http://schemas.microsoft.com/office/drawing/2014/main" id="{C21A6E2B-859B-62B9-17C9-8DCEB16338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21906" y="6210542"/>
            <a:ext cx="790575" cy="214561"/>
          </a:xfrm>
          <a:prstGeom prst="rect">
            <a:avLst/>
          </a:prstGeom>
        </p:spPr>
      </p:pic>
      <p:pic>
        <p:nvPicPr>
          <p:cNvPr id="81" name="Imagen 80" descr="Logotipo&#10;&#10;Descripción generada automáticamente">
            <a:extLst>
              <a:ext uri="{FF2B5EF4-FFF2-40B4-BE49-F238E27FC236}">
                <a16:creationId xmlns:a16="http://schemas.microsoft.com/office/drawing/2014/main" id="{923C93AF-F653-B634-C23D-91271D477327}"/>
              </a:ext>
            </a:extLst>
          </p:cNvPr>
          <p:cNvPicPr>
            <a:picLocks noChangeAspect="1"/>
          </p:cNvPicPr>
          <p:nvPr/>
        </p:nvPicPr>
        <p:blipFill>
          <a:blip r:embed="rId12">
            <a:extLst>
              <a:ext uri="{28A0092B-C50C-407E-A947-70E740481C1C}">
                <a14:useLocalDpi xmlns:a14="http://schemas.microsoft.com/office/drawing/2010/main" val="0"/>
              </a:ext>
            </a:extLst>
          </a:blip>
          <a:srcRect t="30873" r="8440" b="35510"/>
          <a:stretch/>
        </p:blipFill>
        <p:spPr>
          <a:xfrm>
            <a:off x="9751100" y="5926702"/>
            <a:ext cx="1479436" cy="290607"/>
          </a:xfrm>
          <a:prstGeom prst="rect">
            <a:avLst/>
          </a:prstGeom>
        </p:spPr>
      </p:pic>
      <p:pic>
        <p:nvPicPr>
          <p:cNvPr id="90" name="Imagen 89" descr="Imagen que contiene señal&#10;&#10;Descripción generada automáticamente">
            <a:extLst>
              <a:ext uri="{FF2B5EF4-FFF2-40B4-BE49-F238E27FC236}">
                <a16:creationId xmlns:a16="http://schemas.microsoft.com/office/drawing/2014/main" id="{6BBE9E88-E816-2788-EB82-EEBFB3B30C19}"/>
              </a:ext>
            </a:extLst>
          </p:cNvPr>
          <p:cNvPicPr>
            <a:picLocks noChangeAspect="1"/>
          </p:cNvPicPr>
          <p:nvPr/>
        </p:nvPicPr>
        <p:blipFill>
          <a:blip r:embed="rId19">
            <a:extLst>
              <a:ext uri="{28A0092B-C50C-407E-A947-70E740481C1C}">
                <a14:useLocalDpi xmlns:a14="http://schemas.microsoft.com/office/drawing/2010/main" val="0"/>
              </a:ext>
            </a:extLst>
          </a:blip>
          <a:srcRect t="27056" b="23735"/>
          <a:stretch/>
        </p:blipFill>
        <p:spPr>
          <a:xfrm>
            <a:off x="9361739" y="6201195"/>
            <a:ext cx="571292" cy="281124"/>
          </a:xfrm>
          <a:prstGeom prst="rect">
            <a:avLst/>
          </a:prstGeom>
        </p:spPr>
      </p:pic>
      <p:grpSp>
        <p:nvGrpSpPr>
          <p:cNvPr id="9" name="Grupo 8">
            <a:extLst>
              <a:ext uri="{FF2B5EF4-FFF2-40B4-BE49-F238E27FC236}">
                <a16:creationId xmlns:a16="http://schemas.microsoft.com/office/drawing/2014/main" id="{3216431D-9DCE-B5A7-986F-2F6B763C46E1}"/>
              </a:ext>
            </a:extLst>
          </p:cNvPr>
          <p:cNvGrpSpPr/>
          <p:nvPr/>
        </p:nvGrpSpPr>
        <p:grpSpPr>
          <a:xfrm>
            <a:off x="291071" y="882277"/>
            <a:ext cx="1716579" cy="3994820"/>
            <a:chOff x="8091299" y="1121040"/>
            <a:chExt cx="1716579" cy="3994820"/>
          </a:xfrm>
        </p:grpSpPr>
        <p:pic>
          <p:nvPicPr>
            <p:cNvPr id="10" name="Imagen 9">
              <a:extLst>
                <a:ext uri="{FF2B5EF4-FFF2-40B4-BE49-F238E27FC236}">
                  <a16:creationId xmlns:a16="http://schemas.microsoft.com/office/drawing/2014/main" id="{2290FA75-1DF9-85FA-13AD-3B3C51A8836B}"/>
                </a:ext>
              </a:extLst>
            </p:cNvPr>
            <p:cNvPicPr>
              <a:picLocks noChangeAspect="1"/>
            </p:cNvPicPr>
            <p:nvPr/>
          </p:nvPicPr>
          <p:blipFill>
            <a:blip r:embed="rId20"/>
            <a:stretch>
              <a:fillRect/>
            </a:stretch>
          </p:blipFill>
          <p:spPr>
            <a:xfrm>
              <a:off x="8092417" y="1549561"/>
              <a:ext cx="1715461" cy="3566299"/>
            </a:xfrm>
            <a:prstGeom prst="rect">
              <a:avLst/>
            </a:prstGeom>
            <a:solidFill>
              <a:srgbClr val="212352"/>
            </a:solidFill>
          </p:spPr>
        </p:pic>
        <p:pic>
          <p:nvPicPr>
            <p:cNvPr id="18" name="Imagen 17" descr="Texto&#10;&#10;Descripción generada automáticamente">
              <a:extLst>
                <a:ext uri="{FF2B5EF4-FFF2-40B4-BE49-F238E27FC236}">
                  <a16:creationId xmlns:a16="http://schemas.microsoft.com/office/drawing/2014/main" id="{43D52BB1-6420-18CD-8FE2-82A1E4A62C4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460407" y="3780597"/>
              <a:ext cx="847209" cy="297733"/>
            </a:xfrm>
            <a:prstGeom prst="rect">
              <a:avLst/>
            </a:prstGeom>
          </p:spPr>
        </p:pic>
        <p:pic>
          <p:nvPicPr>
            <p:cNvPr id="19" name="Imagen 18" descr="Logotipo&#10;&#10;Descripción generada automáticamente">
              <a:extLst>
                <a:ext uri="{FF2B5EF4-FFF2-40B4-BE49-F238E27FC236}">
                  <a16:creationId xmlns:a16="http://schemas.microsoft.com/office/drawing/2014/main" id="{AABBC8AC-D070-2D5C-33C9-B215757CB06D}"/>
                </a:ext>
              </a:extLst>
            </p:cNvPr>
            <p:cNvPicPr>
              <a:picLocks noChangeAspect="1"/>
            </p:cNvPicPr>
            <p:nvPr/>
          </p:nvPicPr>
          <p:blipFill>
            <a:blip r:embed="rId22">
              <a:extLst>
                <a:ext uri="{28A0092B-C50C-407E-A947-70E740481C1C}">
                  <a14:useLocalDpi xmlns:a14="http://schemas.microsoft.com/office/drawing/2010/main" val="0"/>
                </a:ext>
              </a:extLst>
            </a:blip>
            <a:srcRect l="18636" t="41900" r="17025" b="42635"/>
            <a:stretch/>
          </p:blipFill>
          <p:spPr>
            <a:xfrm>
              <a:off x="8297483" y="3155498"/>
              <a:ext cx="1223624" cy="220623"/>
            </a:xfrm>
            <a:prstGeom prst="rect">
              <a:avLst/>
            </a:prstGeom>
          </p:spPr>
        </p:pic>
        <p:pic>
          <p:nvPicPr>
            <p:cNvPr id="20" name="Gráfico 19">
              <a:extLst>
                <a:ext uri="{FF2B5EF4-FFF2-40B4-BE49-F238E27FC236}">
                  <a16:creationId xmlns:a16="http://schemas.microsoft.com/office/drawing/2014/main" id="{F392897E-6108-C6FD-C43E-0FD5DD2EF93A}"/>
                </a:ext>
              </a:extLst>
            </p:cNvPr>
            <p:cNvPicPr>
              <a:picLocks noChangeAspect="1"/>
            </p:cNvPicPr>
            <p:nvPr/>
          </p:nvPicPr>
          <p:blipFill>
            <a:blip r:embed="rId23">
              <a:extLst>
                <a:ext uri="{96DAC541-7B7A-43D3-8B79-37D633B846F1}">
                  <asvg:svgBlip xmlns:asvg="http://schemas.microsoft.com/office/drawing/2016/SVG/main" r:embed="rId24"/>
                </a:ext>
              </a:extLst>
            </a:blip>
            <a:srcRect b="14150"/>
            <a:stretch/>
          </p:blipFill>
          <p:spPr>
            <a:xfrm>
              <a:off x="8742487" y="2039143"/>
              <a:ext cx="565129" cy="606454"/>
            </a:xfrm>
            <a:prstGeom prst="rect">
              <a:avLst/>
            </a:prstGeom>
          </p:spPr>
        </p:pic>
        <p:pic>
          <p:nvPicPr>
            <p:cNvPr id="21" name="Gráfico 20">
              <a:extLst>
                <a:ext uri="{FF2B5EF4-FFF2-40B4-BE49-F238E27FC236}">
                  <a16:creationId xmlns:a16="http://schemas.microsoft.com/office/drawing/2014/main" id="{8FA707E4-BB35-6EAA-B003-BBB8E435663A}"/>
                </a:ext>
              </a:extLst>
            </p:cNvPr>
            <p:cNvPicPr>
              <a:picLocks noChangeAspect="1"/>
            </p:cNvPicPr>
            <p:nvPr/>
          </p:nvPicPr>
          <p:blipFill>
            <a:blip r:embed="rId25">
              <a:extLst>
                <a:ext uri="{96DAC541-7B7A-43D3-8B79-37D633B846F1}">
                  <asvg:svgBlip xmlns:asvg="http://schemas.microsoft.com/office/drawing/2016/SVG/main" r:embed="rId26"/>
                </a:ext>
              </a:extLst>
            </a:blip>
            <a:srcRect t="11643" b="22431"/>
            <a:stretch/>
          </p:blipFill>
          <p:spPr>
            <a:xfrm>
              <a:off x="8233971" y="1762969"/>
              <a:ext cx="682677" cy="552349"/>
            </a:xfrm>
            <a:prstGeom prst="rect">
              <a:avLst/>
            </a:prstGeom>
          </p:spPr>
        </p:pic>
        <p:sp>
          <p:nvSpPr>
            <p:cNvPr id="22" name="CuadroTexto 21">
              <a:extLst>
                <a:ext uri="{FF2B5EF4-FFF2-40B4-BE49-F238E27FC236}">
                  <a16:creationId xmlns:a16="http://schemas.microsoft.com/office/drawing/2014/main" id="{78E70AC8-821B-B78D-F029-904C2CC7850E}"/>
                </a:ext>
              </a:extLst>
            </p:cNvPr>
            <p:cNvSpPr txBox="1"/>
            <p:nvPr/>
          </p:nvSpPr>
          <p:spPr>
            <a:xfrm>
              <a:off x="8091299" y="1121040"/>
              <a:ext cx="1716579" cy="313916"/>
            </a:xfrm>
            <a:prstGeom prst="rect">
              <a:avLst/>
            </a:prstGeom>
            <a:solidFill>
              <a:srgbClr val="E52641"/>
            </a:solidFill>
          </p:spPr>
          <p:txBody>
            <a:bodyPr wrap="square">
              <a:spAutoFit/>
            </a:bodyPr>
            <a:lstStyle/>
            <a:p>
              <a:pPr algn="ctr"/>
              <a:r>
                <a:rPr lang="en-US" sz="1400" b="1">
                  <a:solidFill>
                    <a:schemeClr val="bg1"/>
                  </a:solidFill>
                  <a:latin typeface="Mulish"/>
                </a:rPr>
                <a:t>AGENCY SERVICES</a:t>
              </a:r>
            </a:p>
          </p:txBody>
        </p:sp>
      </p:grpSp>
      <p:pic>
        <p:nvPicPr>
          <p:cNvPr id="23" name="Imagen 22">
            <a:extLst>
              <a:ext uri="{FF2B5EF4-FFF2-40B4-BE49-F238E27FC236}">
                <a16:creationId xmlns:a16="http://schemas.microsoft.com/office/drawing/2014/main" id="{2420F026-5714-5F22-D0E2-3D395878C82D}"/>
              </a:ext>
            </a:extLst>
          </p:cNvPr>
          <p:cNvPicPr>
            <a:picLocks noChangeAspect="1"/>
          </p:cNvPicPr>
          <p:nvPr/>
        </p:nvPicPr>
        <p:blipFill>
          <a:blip r:embed="rId27"/>
          <a:stretch>
            <a:fillRect/>
          </a:stretch>
        </p:blipFill>
        <p:spPr>
          <a:xfrm>
            <a:off x="10941843" y="215973"/>
            <a:ext cx="929376" cy="472927"/>
          </a:xfrm>
          <a:prstGeom prst="rect">
            <a:avLst/>
          </a:prstGeom>
        </p:spPr>
      </p:pic>
      <p:grpSp>
        <p:nvGrpSpPr>
          <p:cNvPr id="25" name="Grupo 24">
            <a:extLst>
              <a:ext uri="{FF2B5EF4-FFF2-40B4-BE49-F238E27FC236}">
                <a16:creationId xmlns:a16="http://schemas.microsoft.com/office/drawing/2014/main" id="{0F01352E-FCA1-F018-F500-132FF745FBD5}"/>
              </a:ext>
            </a:extLst>
          </p:cNvPr>
          <p:cNvGrpSpPr/>
          <p:nvPr/>
        </p:nvGrpSpPr>
        <p:grpSpPr>
          <a:xfrm>
            <a:off x="607537" y="195543"/>
            <a:ext cx="7153338" cy="193014"/>
            <a:chOff x="748030" y="5789099"/>
            <a:chExt cx="6466765" cy="252000"/>
          </a:xfrm>
        </p:grpSpPr>
        <p:sp>
          <p:nvSpPr>
            <p:cNvPr id="26" name="Rectángulo 25">
              <a:extLst>
                <a:ext uri="{FF2B5EF4-FFF2-40B4-BE49-F238E27FC236}">
                  <a16:creationId xmlns:a16="http://schemas.microsoft.com/office/drawing/2014/main" id="{25A69586-40FC-27BF-54E0-3F1EBFC6E90F}"/>
                </a:ext>
              </a:extLst>
            </p:cNvPr>
            <p:cNvSpPr/>
            <p:nvPr/>
          </p:nvSpPr>
          <p:spPr>
            <a:xfrm>
              <a:off x="748030"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b="1">
                  <a:solidFill>
                    <a:schemeClr val="bg1"/>
                  </a:solidFill>
                </a:rPr>
                <a:t>DISCLAIMER</a:t>
              </a:r>
            </a:p>
          </p:txBody>
        </p:sp>
        <p:sp>
          <p:nvSpPr>
            <p:cNvPr id="27" name="Rectángulo 26">
              <a:extLst>
                <a:ext uri="{FF2B5EF4-FFF2-40B4-BE49-F238E27FC236}">
                  <a16:creationId xmlns:a16="http://schemas.microsoft.com/office/drawing/2014/main" id="{B8003923-EF33-BD34-B12A-899CC2DCD492}"/>
                </a:ext>
              </a:extLst>
            </p:cNvPr>
            <p:cNvSpPr/>
            <p:nvPr/>
          </p:nvSpPr>
          <p:spPr>
            <a:xfrm>
              <a:off x="1839783"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ONE PAGER</a:t>
              </a:r>
            </a:p>
          </p:txBody>
        </p:sp>
        <p:sp>
          <p:nvSpPr>
            <p:cNvPr id="28" name="Rectángulo 27">
              <a:extLst>
                <a:ext uri="{FF2B5EF4-FFF2-40B4-BE49-F238E27FC236}">
                  <a16:creationId xmlns:a16="http://schemas.microsoft.com/office/drawing/2014/main" id="{66A1852B-D525-FC2A-4895-743823FF6430}"/>
                </a:ext>
              </a:extLst>
            </p:cNvPr>
            <p:cNvSpPr/>
            <p:nvPr/>
          </p:nvSpPr>
          <p:spPr>
            <a:xfrm>
              <a:off x="2931536"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GENERAL OVERVIEW</a:t>
              </a:r>
            </a:p>
          </p:txBody>
        </p:sp>
        <p:sp>
          <p:nvSpPr>
            <p:cNvPr id="29" name="Rectángulo 28">
              <a:extLst>
                <a:ext uri="{FF2B5EF4-FFF2-40B4-BE49-F238E27FC236}">
                  <a16:creationId xmlns:a16="http://schemas.microsoft.com/office/drawing/2014/main" id="{626C0C5D-4F8C-41CF-0406-C4F84229C247}"/>
                </a:ext>
              </a:extLst>
            </p:cNvPr>
            <p:cNvSpPr/>
            <p:nvPr/>
          </p:nvSpPr>
          <p:spPr>
            <a:xfrm>
              <a:off x="6206795"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800"/>
                <a:t>FINANCIAL OVERVIEW</a:t>
              </a:r>
              <a:endParaRPr lang="es-ES_tradnl" sz="800">
                <a:solidFill>
                  <a:schemeClr val="bg1"/>
                </a:solidFill>
              </a:endParaRPr>
            </a:p>
          </p:txBody>
        </p:sp>
        <p:sp>
          <p:nvSpPr>
            <p:cNvPr id="30" name="Rectángulo 29">
              <a:extLst>
                <a:ext uri="{FF2B5EF4-FFF2-40B4-BE49-F238E27FC236}">
                  <a16:creationId xmlns:a16="http://schemas.microsoft.com/office/drawing/2014/main" id="{763FDA82-BDDC-4066-7753-BE10AB1B2DB6}"/>
                </a:ext>
              </a:extLst>
            </p:cNvPr>
            <p:cNvSpPr/>
            <p:nvPr/>
          </p:nvSpPr>
          <p:spPr>
            <a:xfrm>
              <a:off x="5115042" y="5789099"/>
              <a:ext cx="1008000" cy="252000"/>
            </a:xfrm>
            <a:prstGeom prst="rect">
              <a:avLst/>
            </a:prstGeom>
            <a:solidFill>
              <a:srgbClr val="E52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800">
                  <a:solidFill>
                    <a:schemeClr val="bg1"/>
                  </a:solidFill>
                </a:rPr>
                <a:t>CORE BUSINESSES</a:t>
              </a:r>
              <a:endParaRPr lang="es-ES_tradnl" sz="800">
                <a:solidFill>
                  <a:schemeClr val="bg1"/>
                </a:solidFill>
              </a:endParaRPr>
            </a:p>
          </p:txBody>
        </p:sp>
        <p:sp>
          <p:nvSpPr>
            <p:cNvPr id="31" name="Rectángulo 30">
              <a:extLst>
                <a:ext uri="{FF2B5EF4-FFF2-40B4-BE49-F238E27FC236}">
                  <a16:creationId xmlns:a16="http://schemas.microsoft.com/office/drawing/2014/main" id="{88A75B41-35E2-5B0B-8BC6-7186F49630B2}"/>
                </a:ext>
              </a:extLst>
            </p:cNvPr>
            <p:cNvSpPr/>
            <p:nvPr/>
          </p:nvSpPr>
          <p:spPr>
            <a:xfrm>
              <a:off x="4023289"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STRENGHTS</a:t>
              </a:r>
            </a:p>
          </p:txBody>
        </p:sp>
      </p:grpSp>
      <p:sp>
        <p:nvSpPr>
          <p:cNvPr id="3" name="CuadroTexto 2">
            <a:extLst>
              <a:ext uri="{FF2B5EF4-FFF2-40B4-BE49-F238E27FC236}">
                <a16:creationId xmlns:a16="http://schemas.microsoft.com/office/drawing/2014/main" id="{02335D8E-BEEB-8F41-60CC-7AF63B6648B9}"/>
              </a:ext>
            </a:extLst>
          </p:cNvPr>
          <p:cNvSpPr txBox="1"/>
          <p:nvPr/>
        </p:nvSpPr>
        <p:spPr>
          <a:xfrm rot="20741897">
            <a:off x="12248234" y="4505786"/>
            <a:ext cx="1150374" cy="369332"/>
          </a:xfrm>
          <a:prstGeom prst="rect">
            <a:avLst/>
          </a:prstGeom>
          <a:noFill/>
        </p:spPr>
        <p:txBody>
          <a:bodyPr wrap="square" rtlCol="0">
            <a:spAutoFit/>
          </a:bodyPr>
          <a:lstStyle/>
          <a:p>
            <a:r>
              <a:rPr lang="es-MX">
                <a:highlight>
                  <a:srgbClr val="FFFF00"/>
                </a:highlight>
              </a:rPr>
              <a:t>Pendiente</a:t>
            </a:r>
            <a:endParaRPr lang="es-CL">
              <a:highlight>
                <a:srgbClr val="FFFF00"/>
              </a:highlight>
            </a:endParaRPr>
          </a:p>
        </p:txBody>
      </p:sp>
      <p:sp>
        <p:nvSpPr>
          <p:cNvPr id="5" name="CuadroTexto 4">
            <a:extLst>
              <a:ext uri="{FF2B5EF4-FFF2-40B4-BE49-F238E27FC236}">
                <a16:creationId xmlns:a16="http://schemas.microsoft.com/office/drawing/2014/main" id="{F195BEE5-893F-4390-D15E-26E969ECAF30}"/>
              </a:ext>
            </a:extLst>
          </p:cNvPr>
          <p:cNvSpPr txBox="1"/>
          <p:nvPr/>
        </p:nvSpPr>
        <p:spPr>
          <a:xfrm rot="20741897">
            <a:off x="12297329" y="3053100"/>
            <a:ext cx="1150374" cy="369332"/>
          </a:xfrm>
          <a:prstGeom prst="rect">
            <a:avLst/>
          </a:prstGeom>
          <a:noFill/>
        </p:spPr>
        <p:txBody>
          <a:bodyPr wrap="square" rtlCol="0">
            <a:spAutoFit/>
          </a:bodyPr>
          <a:lstStyle/>
          <a:p>
            <a:r>
              <a:rPr lang="es-MX">
                <a:highlight>
                  <a:srgbClr val="FFFF00"/>
                </a:highlight>
              </a:rPr>
              <a:t>Pendiente</a:t>
            </a:r>
            <a:endParaRPr lang="es-CL">
              <a:highlight>
                <a:srgbClr val="FFFF00"/>
              </a:highlight>
            </a:endParaRPr>
          </a:p>
        </p:txBody>
      </p:sp>
      <p:sp>
        <p:nvSpPr>
          <p:cNvPr id="24" name="CuadroTexto 23">
            <a:extLst>
              <a:ext uri="{FF2B5EF4-FFF2-40B4-BE49-F238E27FC236}">
                <a16:creationId xmlns:a16="http://schemas.microsoft.com/office/drawing/2014/main" id="{980AF4B1-E3D0-4DB6-064D-2405F67CA9EF}"/>
              </a:ext>
            </a:extLst>
          </p:cNvPr>
          <p:cNvSpPr txBox="1"/>
          <p:nvPr/>
        </p:nvSpPr>
        <p:spPr>
          <a:xfrm rot="20741897">
            <a:off x="12366512" y="5911043"/>
            <a:ext cx="1150374" cy="369332"/>
          </a:xfrm>
          <a:prstGeom prst="rect">
            <a:avLst/>
          </a:prstGeom>
          <a:noFill/>
        </p:spPr>
        <p:txBody>
          <a:bodyPr wrap="square" rtlCol="0">
            <a:spAutoFit/>
          </a:bodyPr>
          <a:lstStyle/>
          <a:p>
            <a:r>
              <a:rPr lang="es-MX">
                <a:highlight>
                  <a:srgbClr val="FFFF00"/>
                </a:highlight>
              </a:rPr>
              <a:t>Pendiente</a:t>
            </a:r>
            <a:endParaRPr lang="es-CL">
              <a:highlight>
                <a:srgbClr val="FFFF00"/>
              </a:highlight>
            </a:endParaRPr>
          </a:p>
        </p:txBody>
      </p:sp>
      <p:graphicFrame>
        <p:nvGraphicFramePr>
          <p:cNvPr id="32" name="Gráfico 31">
            <a:extLst>
              <a:ext uri="{FF2B5EF4-FFF2-40B4-BE49-F238E27FC236}">
                <a16:creationId xmlns:a16="http://schemas.microsoft.com/office/drawing/2014/main" id="{BD915A2E-2644-4981-9449-205909B41E34}"/>
              </a:ext>
            </a:extLst>
          </p:cNvPr>
          <p:cNvGraphicFramePr>
            <a:graphicFrameLocks/>
          </p:cNvGraphicFramePr>
          <p:nvPr>
            <p:extLst>
              <p:ext uri="{D42A27DB-BD31-4B8C-83A1-F6EECF244321}">
                <p14:modId xmlns:p14="http://schemas.microsoft.com/office/powerpoint/2010/main" val="1464914563"/>
              </p:ext>
            </p:extLst>
          </p:nvPr>
        </p:nvGraphicFramePr>
        <p:xfrm>
          <a:off x="7124283" y="1033202"/>
          <a:ext cx="5020163" cy="1656348"/>
        </p:xfrm>
        <a:graphic>
          <a:graphicData uri="http://schemas.openxmlformats.org/drawingml/2006/chart">
            <c:chart xmlns:c="http://schemas.openxmlformats.org/drawingml/2006/chart" xmlns:r="http://schemas.openxmlformats.org/officeDocument/2006/relationships" r:id="rId28"/>
          </a:graphicData>
        </a:graphic>
      </p:graphicFrame>
    </p:spTree>
    <p:extLst>
      <p:ext uri="{BB962C8B-B14F-4D97-AF65-F5344CB8AC3E}">
        <p14:creationId xmlns:p14="http://schemas.microsoft.com/office/powerpoint/2010/main" val="3596689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B348A-024A-ABCF-1C07-DE1843602055}"/>
            </a:ext>
          </a:extLst>
        </p:cNvPr>
        <p:cNvGrpSpPr/>
        <p:nvPr/>
      </p:nvGrpSpPr>
      <p:grpSpPr>
        <a:xfrm>
          <a:off x="0" y="0"/>
          <a:ext cx="0" cy="0"/>
          <a:chOff x="0" y="0"/>
          <a:chExt cx="0" cy="0"/>
        </a:xfrm>
      </p:grpSpPr>
      <p:graphicFrame>
        <p:nvGraphicFramePr>
          <p:cNvPr id="56" name="think-cell data - do not delete" hidden="1">
            <a:extLst>
              <a:ext uri="{FF2B5EF4-FFF2-40B4-BE49-F238E27FC236}">
                <a16:creationId xmlns:a16="http://schemas.microsoft.com/office/drawing/2014/main" id="{6B572CBC-5605-671A-21C3-AB7B372BC63E}"/>
              </a:ext>
            </a:extLst>
          </p:cNvPr>
          <p:cNvGraphicFramePr>
            <a:graphicFrameLocks noChangeAspect="1"/>
          </p:cNvGraphicFramePr>
          <p:nvPr>
            <p:custDataLst>
              <p:tags r:id="rId1"/>
            </p:custDataLst>
            <p:extLst>
              <p:ext uri="{D42A27DB-BD31-4B8C-83A1-F6EECF244321}">
                <p14:modId xmlns:p14="http://schemas.microsoft.com/office/powerpoint/2010/main" val="24516074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4" imgW="405" imgH="405" progId="TCLayout.ActiveDocument.1">
                  <p:embed/>
                </p:oleObj>
              </mc:Choice>
              <mc:Fallback>
                <p:oleObj name="Diapositiva de think-cell" r:id="rId4" imgW="405" imgH="405" progId="TCLayout.ActiveDocument.1">
                  <p:embed/>
                  <p:pic>
                    <p:nvPicPr>
                      <p:cNvPr id="56" name="think-cell data - do not delete" hidden="1">
                        <a:extLst>
                          <a:ext uri="{FF2B5EF4-FFF2-40B4-BE49-F238E27FC236}">
                            <a16:creationId xmlns:a16="http://schemas.microsoft.com/office/drawing/2014/main" id="{6B572CBC-5605-671A-21C3-AB7B372BC63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Imagen 3">
            <a:extLst>
              <a:ext uri="{FF2B5EF4-FFF2-40B4-BE49-F238E27FC236}">
                <a16:creationId xmlns:a16="http://schemas.microsoft.com/office/drawing/2014/main" id="{803A9215-C4D6-8CA8-432C-848289523F16}"/>
              </a:ext>
            </a:extLst>
          </p:cNvPr>
          <p:cNvPicPr>
            <a:picLocks noChangeAspect="1"/>
          </p:cNvPicPr>
          <p:nvPr/>
        </p:nvPicPr>
        <p:blipFill>
          <a:blip r:embed="rId6"/>
          <a:stretch>
            <a:fillRect/>
          </a:stretch>
        </p:blipFill>
        <p:spPr>
          <a:xfrm>
            <a:off x="1" y="0"/>
            <a:ext cx="12191998" cy="3696759"/>
          </a:xfrm>
          <a:prstGeom prst="rect">
            <a:avLst/>
          </a:prstGeom>
        </p:spPr>
      </p:pic>
      <p:grpSp>
        <p:nvGrpSpPr>
          <p:cNvPr id="13" name="Grupo 12">
            <a:extLst>
              <a:ext uri="{FF2B5EF4-FFF2-40B4-BE49-F238E27FC236}">
                <a16:creationId xmlns:a16="http://schemas.microsoft.com/office/drawing/2014/main" id="{83C99DA1-7B58-A98F-30C4-A45F6A3B57C4}"/>
              </a:ext>
            </a:extLst>
          </p:cNvPr>
          <p:cNvGrpSpPr/>
          <p:nvPr/>
        </p:nvGrpSpPr>
        <p:grpSpPr>
          <a:xfrm>
            <a:off x="607537" y="195543"/>
            <a:ext cx="7153338" cy="193014"/>
            <a:chOff x="748030" y="5789099"/>
            <a:chExt cx="6466765" cy="252000"/>
          </a:xfrm>
        </p:grpSpPr>
        <p:sp>
          <p:nvSpPr>
            <p:cNvPr id="14" name="Rectángulo 13">
              <a:extLst>
                <a:ext uri="{FF2B5EF4-FFF2-40B4-BE49-F238E27FC236}">
                  <a16:creationId xmlns:a16="http://schemas.microsoft.com/office/drawing/2014/main" id="{DB05681D-41A7-9478-5AD1-32F5E81E7D99}"/>
                </a:ext>
              </a:extLst>
            </p:cNvPr>
            <p:cNvSpPr/>
            <p:nvPr/>
          </p:nvSpPr>
          <p:spPr>
            <a:xfrm>
              <a:off x="748030"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b="1">
                  <a:solidFill>
                    <a:schemeClr val="bg1"/>
                  </a:solidFill>
                </a:rPr>
                <a:t>DISCLAIMER</a:t>
              </a:r>
            </a:p>
          </p:txBody>
        </p:sp>
        <p:sp>
          <p:nvSpPr>
            <p:cNvPr id="15" name="Rectángulo 14">
              <a:extLst>
                <a:ext uri="{FF2B5EF4-FFF2-40B4-BE49-F238E27FC236}">
                  <a16:creationId xmlns:a16="http://schemas.microsoft.com/office/drawing/2014/main" id="{A3654E1D-0B91-3813-3190-8DB0DB04D67B}"/>
                </a:ext>
              </a:extLst>
            </p:cNvPr>
            <p:cNvSpPr/>
            <p:nvPr/>
          </p:nvSpPr>
          <p:spPr>
            <a:xfrm>
              <a:off x="1839783"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ONE PAGER</a:t>
              </a:r>
            </a:p>
          </p:txBody>
        </p:sp>
        <p:sp>
          <p:nvSpPr>
            <p:cNvPr id="16" name="Rectángulo 15">
              <a:extLst>
                <a:ext uri="{FF2B5EF4-FFF2-40B4-BE49-F238E27FC236}">
                  <a16:creationId xmlns:a16="http://schemas.microsoft.com/office/drawing/2014/main" id="{A6999601-75EC-2714-F6C6-7F83D0BE017F}"/>
                </a:ext>
              </a:extLst>
            </p:cNvPr>
            <p:cNvSpPr/>
            <p:nvPr/>
          </p:nvSpPr>
          <p:spPr>
            <a:xfrm>
              <a:off x="2931536"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GENERAL OVERVIEW</a:t>
              </a:r>
            </a:p>
          </p:txBody>
        </p:sp>
        <p:sp>
          <p:nvSpPr>
            <p:cNvPr id="17" name="Rectángulo 16">
              <a:extLst>
                <a:ext uri="{FF2B5EF4-FFF2-40B4-BE49-F238E27FC236}">
                  <a16:creationId xmlns:a16="http://schemas.microsoft.com/office/drawing/2014/main" id="{FF07FEFF-12ED-A861-1F43-6C80EB53C409}"/>
                </a:ext>
              </a:extLst>
            </p:cNvPr>
            <p:cNvSpPr/>
            <p:nvPr/>
          </p:nvSpPr>
          <p:spPr>
            <a:xfrm>
              <a:off x="6206795"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800"/>
                <a:t>FINANCIAL OVERVIEW</a:t>
              </a:r>
              <a:endParaRPr lang="es-ES_tradnl" sz="800">
                <a:solidFill>
                  <a:schemeClr val="bg1"/>
                </a:solidFill>
              </a:endParaRPr>
            </a:p>
          </p:txBody>
        </p:sp>
        <p:sp>
          <p:nvSpPr>
            <p:cNvPr id="18" name="Rectángulo 17">
              <a:extLst>
                <a:ext uri="{FF2B5EF4-FFF2-40B4-BE49-F238E27FC236}">
                  <a16:creationId xmlns:a16="http://schemas.microsoft.com/office/drawing/2014/main" id="{8E125543-C43B-2654-4F85-710ECB9E6206}"/>
                </a:ext>
              </a:extLst>
            </p:cNvPr>
            <p:cNvSpPr/>
            <p:nvPr/>
          </p:nvSpPr>
          <p:spPr>
            <a:xfrm>
              <a:off x="5115042" y="5789099"/>
              <a:ext cx="1008000" cy="252000"/>
            </a:xfrm>
            <a:prstGeom prst="rect">
              <a:avLst/>
            </a:prstGeom>
            <a:solidFill>
              <a:srgbClr val="E52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800">
                  <a:solidFill>
                    <a:schemeClr val="bg1"/>
                  </a:solidFill>
                </a:rPr>
                <a:t>CORE BUSINESSES</a:t>
              </a:r>
              <a:endParaRPr lang="es-ES_tradnl" sz="800">
                <a:solidFill>
                  <a:schemeClr val="bg1"/>
                </a:solidFill>
              </a:endParaRPr>
            </a:p>
          </p:txBody>
        </p:sp>
        <p:sp>
          <p:nvSpPr>
            <p:cNvPr id="19" name="Rectángulo 18">
              <a:extLst>
                <a:ext uri="{FF2B5EF4-FFF2-40B4-BE49-F238E27FC236}">
                  <a16:creationId xmlns:a16="http://schemas.microsoft.com/office/drawing/2014/main" id="{8025DFE5-1F77-91DE-A44F-D7824FFA3B61}"/>
                </a:ext>
              </a:extLst>
            </p:cNvPr>
            <p:cNvSpPr/>
            <p:nvPr/>
          </p:nvSpPr>
          <p:spPr>
            <a:xfrm>
              <a:off x="4023289"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STRENGHTS</a:t>
              </a:r>
            </a:p>
          </p:txBody>
        </p:sp>
      </p:grpSp>
      <p:grpSp>
        <p:nvGrpSpPr>
          <p:cNvPr id="3" name="Grupo 2">
            <a:extLst>
              <a:ext uri="{FF2B5EF4-FFF2-40B4-BE49-F238E27FC236}">
                <a16:creationId xmlns:a16="http://schemas.microsoft.com/office/drawing/2014/main" id="{FE81D78B-07F5-E674-18B7-76A107681492}"/>
              </a:ext>
            </a:extLst>
          </p:cNvPr>
          <p:cNvGrpSpPr/>
          <p:nvPr/>
        </p:nvGrpSpPr>
        <p:grpSpPr>
          <a:xfrm>
            <a:off x="233993" y="579632"/>
            <a:ext cx="1716061" cy="2926052"/>
            <a:chOff x="10061208" y="1121040"/>
            <a:chExt cx="1716061" cy="2926052"/>
          </a:xfrm>
        </p:grpSpPr>
        <p:pic>
          <p:nvPicPr>
            <p:cNvPr id="20" name="Imagen 19">
              <a:extLst>
                <a:ext uri="{FF2B5EF4-FFF2-40B4-BE49-F238E27FC236}">
                  <a16:creationId xmlns:a16="http://schemas.microsoft.com/office/drawing/2014/main" id="{4000F37C-88E2-D739-B9B1-841C73E7BE5B}"/>
                </a:ext>
              </a:extLst>
            </p:cNvPr>
            <p:cNvPicPr>
              <a:picLocks noChangeAspect="1"/>
            </p:cNvPicPr>
            <p:nvPr/>
          </p:nvPicPr>
          <p:blipFill>
            <a:blip r:embed="rId7"/>
            <a:srcRect b="29408"/>
            <a:stretch/>
          </p:blipFill>
          <p:spPr>
            <a:xfrm>
              <a:off x="10061808" y="1529586"/>
              <a:ext cx="1715461" cy="2517506"/>
            </a:xfrm>
            <a:prstGeom prst="rect">
              <a:avLst/>
            </a:prstGeom>
            <a:solidFill>
              <a:srgbClr val="212352"/>
            </a:solidFill>
          </p:spPr>
        </p:pic>
        <p:pic>
          <p:nvPicPr>
            <p:cNvPr id="22" name="Imagen 21" descr="Logotipo&#10;&#10;Descripción generada automáticamente">
              <a:extLst>
                <a:ext uri="{FF2B5EF4-FFF2-40B4-BE49-F238E27FC236}">
                  <a16:creationId xmlns:a16="http://schemas.microsoft.com/office/drawing/2014/main" id="{7C420A93-7830-5D47-1D0C-30CAA2CE26C5}"/>
                </a:ext>
              </a:extLst>
            </p:cNvPr>
            <p:cNvPicPr>
              <a:picLocks noChangeAspect="1"/>
            </p:cNvPicPr>
            <p:nvPr/>
          </p:nvPicPr>
          <p:blipFill>
            <a:blip r:embed="rId8">
              <a:extLst>
                <a:ext uri="{28A0092B-C50C-407E-A947-70E740481C1C}">
                  <a14:useLocalDpi xmlns:a14="http://schemas.microsoft.com/office/drawing/2010/main" val="0"/>
                </a:ext>
              </a:extLst>
            </a:blip>
            <a:srcRect l="18636" t="41900" r="17025" b="42635"/>
            <a:stretch/>
          </p:blipFill>
          <p:spPr>
            <a:xfrm>
              <a:off x="10252334" y="3112088"/>
              <a:ext cx="1223624" cy="220623"/>
            </a:xfrm>
            <a:prstGeom prst="rect">
              <a:avLst/>
            </a:prstGeom>
          </p:spPr>
        </p:pic>
        <p:pic>
          <p:nvPicPr>
            <p:cNvPr id="23" name="Gráfico 22">
              <a:extLst>
                <a:ext uri="{FF2B5EF4-FFF2-40B4-BE49-F238E27FC236}">
                  <a16:creationId xmlns:a16="http://schemas.microsoft.com/office/drawing/2014/main" id="{7A7BCD60-54AE-25AE-5B50-470FBCAA5411}"/>
                </a:ext>
              </a:extLst>
            </p:cNvPr>
            <p:cNvPicPr>
              <a:picLocks noChangeAspect="1"/>
            </p:cNvPicPr>
            <p:nvPr/>
          </p:nvPicPr>
          <p:blipFill>
            <a:blip r:embed="rId9">
              <a:extLst>
                <a:ext uri="{96DAC541-7B7A-43D3-8B79-37D633B846F1}">
                  <asvg:svgBlip xmlns:asvg="http://schemas.microsoft.com/office/drawing/2016/SVG/main" r:embed="rId10"/>
                </a:ext>
              </a:extLst>
            </a:blip>
            <a:srcRect b="18797"/>
            <a:stretch/>
          </p:blipFill>
          <p:spPr>
            <a:xfrm>
              <a:off x="10398165" y="1561458"/>
              <a:ext cx="1050920" cy="1047324"/>
            </a:xfrm>
            <a:prstGeom prst="rect">
              <a:avLst/>
            </a:prstGeom>
          </p:spPr>
        </p:pic>
        <p:sp>
          <p:nvSpPr>
            <p:cNvPr id="24" name="CuadroTexto 23">
              <a:extLst>
                <a:ext uri="{FF2B5EF4-FFF2-40B4-BE49-F238E27FC236}">
                  <a16:creationId xmlns:a16="http://schemas.microsoft.com/office/drawing/2014/main" id="{FFB1E545-8A0D-26B1-9B05-F9BCE7E5828E}"/>
                </a:ext>
              </a:extLst>
            </p:cNvPr>
            <p:cNvSpPr txBox="1"/>
            <p:nvPr/>
          </p:nvSpPr>
          <p:spPr>
            <a:xfrm>
              <a:off x="10061208" y="1121040"/>
              <a:ext cx="1715462" cy="313916"/>
            </a:xfrm>
            <a:prstGeom prst="rect">
              <a:avLst/>
            </a:prstGeom>
            <a:solidFill>
              <a:srgbClr val="E52641"/>
            </a:solidFill>
          </p:spPr>
          <p:txBody>
            <a:bodyPr wrap="square">
              <a:spAutoFit/>
            </a:bodyPr>
            <a:lstStyle/>
            <a:p>
              <a:pPr algn="ctr"/>
              <a:r>
                <a:rPr lang="en-US" sz="1400" b="1">
                  <a:solidFill>
                    <a:schemeClr val="bg1"/>
                  </a:solidFill>
                  <a:latin typeface="Mulish"/>
                </a:rPr>
                <a:t>LOGISTICS</a:t>
              </a:r>
            </a:p>
          </p:txBody>
        </p:sp>
      </p:grpSp>
      <p:sp>
        <p:nvSpPr>
          <p:cNvPr id="30" name="CuadroTexto 29">
            <a:extLst>
              <a:ext uri="{FF2B5EF4-FFF2-40B4-BE49-F238E27FC236}">
                <a16:creationId xmlns:a16="http://schemas.microsoft.com/office/drawing/2014/main" id="{A1D88A3C-CE0C-14F9-907A-89B016B5E208}"/>
              </a:ext>
            </a:extLst>
          </p:cNvPr>
          <p:cNvSpPr txBox="1"/>
          <p:nvPr/>
        </p:nvSpPr>
        <p:spPr>
          <a:xfrm>
            <a:off x="2179185" y="745379"/>
            <a:ext cx="2314053" cy="2693045"/>
          </a:xfrm>
          <a:prstGeom prst="rect">
            <a:avLst/>
          </a:prstGeom>
          <a:noFill/>
        </p:spPr>
        <p:txBody>
          <a:bodyPr wrap="square">
            <a:spAutoFit/>
          </a:bodyPr>
          <a:lstStyle/>
          <a:p>
            <a:pPr algn="just"/>
            <a:r>
              <a:rPr lang="en-US" sz="900">
                <a:solidFill>
                  <a:schemeClr val="bg1"/>
                </a:solidFill>
                <a:latin typeface="Mulish"/>
                <a:ea typeface="Verdana" panose="020B0604030504040204" pitchFamily="34" charset="0"/>
              </a:rPr>
              <a:t>AGUNSA is one of the main players in the logistics industry, with a strong domestic and international presence.</a:t>
            </a:r>
          </a:p>
          <a:p>
            <a:pPr marL="180975" indent="-180975" algn="just">
              <a:buFont typeface="Arial" panose="020B0604020202020204" pitchFamily="34" charset="0"/>
              <a:buChar char="•"/>
            </a:pPr>
            <a:endParaRPr lang="en-US" sz="900">
              <a:solidFill>
                <a:schemeClr val="bg1"/>
              </a:solidFill>
              <a:latin typeface="Mulish"/>
              <a:ea typeface="Verdana" panose="020B0604030504040204" pitchFamily="34" charset="0"/>
            </a:endParaRPr>
          </a:p>
          <a:p>
            <a:pPr algn="just"/>
            <a:r>
              <a:rPr lang="en-US" sz="900">
                <a:solidFill>
                  <a:schemeClr val="bg1"/>
                </a:solidFill>
                <a:latin typeface="Mulish"/>
                <a:ea typeface="Verdana" panose="020B0604030504040204" pitchFamily="34" charset="0"/>
              </a:rPr>
              <a:t>Services include:</a:t>
            </a:r>
          </a:p>
          <a:p>
            <a:pPr indent="-188913" algn="just">
              <a:spcBef>
                <a:spcPts val="300"/>
              </a:spcBef>
              <a:buFont typeface="Arial" panose="020B0604020202020204" pitchFamily="34" charset="0"/>
              <a:buChar char="•"/>
            </a:pPr>
            <a:r>
              <a:rPr lang="en-US" sz="900">
                <a:solidFill>
                  <a:schemeClr val="bg1"/>
                </a:solidFill>
                <a:latin typeface="Mulish"/>
                <a:ea typeface="Verdana" panose="020B0604030504040204" pitchFamily="34" charset="0"/>
              </a:rPr>
              <a:t>International Logistics</a:t>
            </a:r>
          </a:p>
          <a:p>
            <a:pPr indent="-188913" algn="just">
              <a:spcBef>
                <a:spcPts val="300"/>
              </a:spcBef>
              <a:buFont typeface="Arial" panose="020B0604020202020204" pitchFamily="34" charset="0"/>
              <a:buChar char="•"/>
            </a:pPr>
            <a:r>
              <a:rPr lang="en-US" sz="900">
                <a:solidFill>
                  <a:schemeClr val="bg1"/>
                </a:solidFill>
                <a:latin typeface="Mulish"/>
                <a:ea typeface="Verdana" panose="020B0604030504040204" pitchFamily="34" charset="0"/>
              </a:rPr>
              <a:t>Warehousing and Distribution</a:t>
            </a:r>
          </a:p>
          <a:p>
            <a:pPr indent="-188913" algn="just">
              <a:spcBef>
                <a:spcPts val="300"/>
              </a:spcBef>
              <a:buFont typeface="Arial" panose="020B0604020202020204" pitchFamily="34" charset="0"/>
              <a:buChar char="•"/>
            </a:pPr>
            <a:r>
              <a:rPr lang="en-US" sz="900">
                <a:solidFill>
                  <a:schemeClr val="bg1"/>
                </a:solidFill>
                <a:latin typeface="Mulish"/>
                <a:ea typeface="Verdana" panose="020B0604030504040204" pitchFamily="34" charset="0"/>
              </a:rPr>
              <a:t>Container Terminal</a:t>
            </a:r>
          </a:p>
          <a:p>
            <a:pPr indent="-188913" algn="just">
              <a:spcBef>
                <a:spcPts val="300"/>
              </a:spcBef>
              <a:buFont typeface="Arial" panose="020B0604020202020204" pitchFamily="34" charset="0"/>
              <a:buChar char="•"/>
            </a:pPr>
            <a:r>
              <a:rPr lang="en-US" sz="900">
                <a:solidFill>
                  <a:schemeClr val="bg1"/>
                </a:solidFill>
                <a:latin typeface="Mulish"/>
                <a:ea typeface="Verdana" panose="020B0604030504040204" pitchFamily="34" charset="0"/>
              </a:rPr>
              <a:t>Ground Transportation</a:t>
            </a:r>
          </a:p>
          <a:p>
            <a:pPr indent="-188913" algn="just">
              <a:spcBef>
                <a:spcPts val="300"/>
              </a:spcBef>
              <a:buFont typeface="Arial" panose="020B0604020202020204" pitchFamily="34" charset="0"/>
              <a:buChar char="•"/>
            </a:pPr>
            <a:r>
              <a:rPr lang="en-US" sz="900">
                <a:solidFill>
                  <a:schemeClr val="bg1"/>
                </a:solidFill>
                <a:latin typeface="Mulish"/>
                <a:ea typeface="Verdana" panose="020B0604030504040204" pitchFamily="34" charset="0"/>
              </a:rPr>
              <a:t>Container Sales &amp; Leases</a:t>
            </a:r>
          </a:p>
          <a:p>
            <a:pPr indent="-188913" algn="just">
              <a:spcBef>
                <a:spcPts val="300"/>
              </a:spcBef>
              <a:buFont typeface="Arial" panose="020B0604020202020204" pitchFamily="34" charset="0"/>
              <a:buChar char="•"/>
            </a:pPr>
            <a:r>
              <a:rPr lang="en-US" sz="900">
                <a:solidFill>
                  <a:schemeClr val="bg1"/>
                </a:solidFill>
                <a:latin typeface="Mulish"/>
                <a:ea typeface="Verdana" panose="020B0604030504040204" pitchFamily="34" charset="0"/>
              </a:rPr>
              <a:t>Retail Industry Logistics</a:t>
            </a:r>
          </a:p>
          <a:p>
            <a:pPr indent="-188913" algn="just">
              <a:spcBef>
                <a:spcPts val="300"/>
              </a:spcBef>
              <a:buFont typeface="Arial" panose="020B0604020202020204" pitchFamily="34" charset="0"/>
              <a:buChar char="•"/>
            </a:pPr>
            <a:r>
              <a:rPr lang="en-US" sz="900">
                <a:solidFill>
                  <a:schemeClr val="bg1"/>
                </a:solidFill>
                <a:latin typeface="Mulish"/>
                <a:ea typeface="Verdana" panose="020B0604030504040204" pitchFamily="34" charset="0"/>
              </a:rPr>
              <a:t>Mining Industry Logistic </a:t>
            </a:r>
          </a:p>
          <a:p>
            <a:pPr indent="-188913" algn="just">
              <a:spcBef>
                <a:spcPts val="300"/>
              </a:spcBef>
              <a:buFont typeface="Arial" panose="020B0604020202020204" pitchFamily="34" charset="0"/>
              <a:buChar char="•"/>
            </a:pPr>
            <a:r>
              <a:rPr lang="en-US" sz="900">
                <a:solidFill>
                  <a:schemeClr val="bg1"/>
                </a:solidFill>
                <a:latin typeface="Mulish"/>
                <a:ea typeface="Verdana" panose="020B0604030504040204" pitchFamily="34" charset="0"/>
              </a:rPr>
              <a:t>Other Industries Logistic Services</a:t>
            </a:r>
          </a:p>
          <a:p>
            <a:pPr algn="just">
              <a:spcBef>
                <a:spcPts val="300"/>
              </a:spcBef>
            </a:pPr>
            <a:endParaRPr lang="en-US" sz="900">
              <a:solidFill>
                <a:schemeClr val="bg1"/>
              </a:solidFill>
              <a:latin typeface="Mulish"/>
              <a:ea typeface="Verdana" panose="020B0604030504040204" pitchFamily="34" charset="0"/>
            </a:endParaRPr>
          </a:p>
          <a:p>
            <a:pPr algn="just">
              <a:spcBef>
                <a:spcPts val="300"/>
              </a:spcBef>
            </a:pPr>
            <a:r>
              <a:rPr lang="en-US" sz="900">
                <a:solidFill>
                  <a:schemeClr val="bg1"/>
                </a:solidFill>
                <a:latin typeface="Mulish"/>
                <a:ea typeface="Verdana" panose="020B0604030504040204" pitchFamily="34" charset="0"/>
              </a:rPr>
              <a:t>In 2023 AGUNSA acquired a 75% in ESBO Logistics in Spain.</a:t>
            </a:r>
          </a:p>
        </p:txBody>
      </p:sp>
      <p:sp>
        <p:nvSpPr>
          <p:cNvPr id="37" name="Rectángulo 36">
            <a:extLst>
              <a:ext uri="{FF2B5EF4-FFF2-40B4-BE49-F238E27FC236}">
                <a16:creationId xmlns:a16="http://schemas.microsoft.com/office/drawing/2014/main" id="{781FE743-D2DC-5514-4532-2F5E2BAAB9FD}"/>
              </a:ext>
            </a:extLst>
          </p:cNvPr>
          <p:cNvSpPr/>
          <p:nvPr/>
        </p:nvSpPr>
        <p:spPr>
          <a:xfrm>
            <a:off x="3962731" y="727781"/>
            <a:ext cx="5197380"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Mulish"/>
                <a:ea typeface="Verdana" panose="020B0604030504040204" pitchFamily="34" charset="0"/>
              </a:rPr>
              <a:t>Revenue – EBITDA Margin (USD MM)</a:t>
            </a:r>
          </a:p>
        </p:txBody>
      </p:sp>
      <p:pic>
        <p:nvPicPr>
          <p:cNvPr id="38" name="Imagen 37">
            <a:extLst>
              <a:ext uri="{FF2B5EF4-FFF2-40B4-BE49-F238E27FC236}">
                <a16:creationId xmlns:a16="http://schemas.microsoft.com/office/drawing/2014/main" id="{7F5689D4-6E9B-941B-BFD1-DD9EC4AAE234}"/>
              </a:ext>
            </a:extLst>
          </p:cNvPr>
          <p:cNvPicPr>
            <a:picLocks noChangeAspect="1"/>
          </p:cNvPicPr>
          <p:nvPr/>
        </p:nvPicPr>
        <p:blipFill>
          <a:blip r:embed="rId11"/>
          <a:srcRect r="10541"/>
          <a:stretch/>
        </p:blipFill>
        <p:spPr>
          <a:xfrm>
            <a:off x="9293709" y="496305"/>
            <a:ext cx="2898291" cy="1743596"/>
          </a:xfrm>
          <a:prstGeom prst="rect">
            <a:avLst/>
          </a:prstGeom>
        </p:spPr>
      </p:pic>
      <p:pic>
        <p:nvPicPr>
          <p:cNvPr id="39" name="Imagen 38">
            <a:extLst>
              <a:ext uri="{FF2B5EF4-FFF2-40B4-BE49-F238E27FC236}">
                <a16:creationId xmlns:a16="http://schemas.microsoft.com/office/drawing/2014/main" id="{997C4569-EB28-EB5B-0F89-1B903D5F32F6}"/>
              </a:ext>
            </a:extLst>
          </p:cNvPr>
          <p:cNvPicPr>
            <a:picLocks noChangeAspect="1"/>
          </p:cNvPicPr>
          <p:nvPr/>
        </p:nvPicPr>
        <p:blipFill>
          <a:blip r:embed="rId12"/>
          <a:stretch>
            <a:fillRect/>
          </a:stretch>
        </p:blipFill>
        <p:spPr>
          <a:xfrm>
            <a:off x="9293709" y="2462714"/>
            <a:ext cx="2898291" cy="1932571"/>
          </a:xfrm>
          <a:prstGeom prst="rect">
            <a:avLst/>
          </a:prstGeom>
        </p:spPr>
      </p:pic>
      <p:pic>
        <p:nvPicPr>
          <p:cNvPr id="42" name="Imagen 41">
            <a:extLst>
              <a:ext uri="{FF2B5EF4-FFF2-40B4-BE49-F238E27FC236}">
                <a16:creationId xmlns:a16="http://schemas.microsoft.com/office/drawing/2014/main" id="{DFF8BB4C-8269-252E-D696-8E993BA669DD}"/>
              </a:ext>
            </a:extLst>
          </p:cNvPr>
          <p:cNvPicPr>
            <a:picLocks noChangeAspect="1"/>
          </p:cNvPicPr>
          <p:nvPr/>
        </p:nvPicPr>
        <p:blipFill>
          <a:blip r:embed="rId13"/>
          <a:srcRect l="8299" r="19305"/>
          <a:stretch/>
        </p:blipFill>
        <p:spPr>
          <a:xfrm>
            <a:off x="9293708" y="4618100"/>
            <a:ext cx="2898291" cy="1932570"/>
          </a:xfrm>
          <a:prstGeom prst="rect">
            <a:avLst/>
          </a:prstGeom>
        </p:spPr>
      </p:pic>
      <p:pic>
        <p:nvPicPr>
          <p:cNvPr id="2" name="Imagen 1">
            <a:extLst>
              <a:ext uri="{FF2B5EF4-FFF2-40B4-BE49-F238E27FC236}">
                <a16:creationId xmlns:a16="http://schemas.microsoft.com/office/drawing/2014/main" id="{26C7BC68-47EC-6921-C06A-F5755FFC9F73}"/>
              </a:ext>
            </a:extLst>
          </p:cNvPr>
          <p:cNvPicPr>
            <a:picLocks noChangeAspect="1"/>
          </p:cNvPicPr>
          <p:nvPr/>
        </p:nvPicPr>
        <p:blipFill>
          <a:blip r:embed="rId14"/>
          <a:stretch>
            <a:fillRect/>
          </a:stretch>
        </p:blipFill>
        <p:spPr>
          <a:xfrm>
            <a:off x="4852101" y="3871280"/>
            <a:ext cx="3781017" cy="2638467"/>
          </a:xfrm>
          <a:prstGeom prst="rect">
            <a:avLst/>
          </a:prstGeom>
        </p:spPr>
      </p:pic>
      <p:sp>
        <p:nvSpPr>
          <p:cNvPr id="5" name="CuadroTexto 4">
            <a:extLst>
              <a:ext uri="{FF2B5EF4-FFF2-40B4-BE49-F238E27FC236}">
                <a16:creationId xmlns:a16="http://schemas.microsoft.com/office/drawing/2014/main" id="{62A10919-2A39-2B1E-0189-4ABD6580F07B}"/>
              </a:ext>
            </a:extLst>
          </p:cNvPr>
          <p:cNvSpPr txBox="1"/>
          <p:nvPr/>
        </p:nvSpPr>
        <p:spPr>
          <a:xfrm>
            <a:off x="5986204" y="6305462"/>
            <a:ext cx="677247" cy="215444"/>
          </a:xfrm>
          <a:prstGeom prst="rect">
            <a:avLst/>
          </a:prstGeom>
          <a:noFill/>
        </p:spPr>
        <p:txBody>
          <a:bodyPr wrap="square" rtlCol="0">
            <a:spAutoFit/>
          </a:bodyPr>
          <a:lstStyle/>
          <a:p>
            <a:r>
              <a:rPr lang="es-ES" sz="800">
                <a:solidFill>
                  <a:schemeClr val="bg1"/>
                </a:solidFill>
              </a:rPr>
              <a:t>912.685 </a:t>
            </a:r>
            <a:r>
              <a:rPr lang="es-CL" sz="800">
                <a:solidFill>
                  <a:schemeClr val="bg1"/>
                </a:solidFill>
              </a:rPr>
              <a:t>m²</a:t>
            </a:r>
            <a:r>
              <a:rPr lang="es-ES" sz="800">
                <a:solidFill>
                  <a:schemeClr val="bg1"/>
                </a:solidFill>
              </a:rPr>
              <a:t> </a:t>
            </a:r>
          </a:p>
        </p:txBody>
      </p:sp>
      <p:sp>
        <p:nvSpPr>
          <p:cNvPr id="6" name="CuadroTexto 5">
            <a:extLst>
              <a:ext uri="{FF2B5EF4-FFF2-40B4-BE49-F238E27FC236}">
                <a16:creationId xmlns:a16="http://schemas.microsoft.com/office/drawing/2014/main" id="{AF18E3DA-3B28-9A44-19DE-A77C45C89CF2}"/>
              </a:ext>
            </a:extLst>
          </p:cNvPr>
          <p:cNvSpPr txBox="1"/>
          <p:nvPr/>
        </p:nvSpPr>
        <p:spPr>
          <a:xfrm>
            <a:off x="7125940" y="4998336"/>
            <a:ext cx="950477" cy="215444"/>
          </a:xfrm>
          <a:prstGeom prst="rect">
            <a:avLst/>
          </a:prstGeom>
          <a:noFill/>
        </p:spPr>
        <p:txBody>
          <a:bodyPr wrap="square" rtlCol="0">
            <a:spAutoFit/>
          </a:bodyPr>
          <a:lstStyle/>
          <a:p>
            <a:r>
              <a:rPr lang="es-ES" sz="800">
                <a:solidFill>
                  <a:schemeClr val="bg1"/>
                </a:solidFill>
              </a:rPr>
              <a:t>295.764 </a:t>
            </a:r>
            <a:r>
              <a:rPr lang="es-CL" sz="800">
                <a:solidFill>
                  <a:schemeClr val="bg1"/>
                </a:solidFill>
              </a:rPr>
              <a:t>m²</a:t>
            </a:r>
            <a:r>
              <a:rPr lang="es-ES" sz="800">
                <a:solidFill>
                  <a:schemeClr val="bg1"/>
                </a:solidFill>
              </a:rPr>
              <a:t> </a:t>
            </a:r>
          </a:p>
        </p:txBody>
      </p:sp>
      <p:sp>
        <p:nvSpPr>
          <p:cNvPr id="7" name="CuadroTexto 6">
            <a:extLst>
              <a:ext uri="{FF2B5EF4-FFF2-40B4-BE49-F238E27FC236}">
                <a16:creationId xmlns:a16="http://schemas.microsoft.com/office/drawing/2014/main" id="{72D3EB47-8D15-1B86-1686-0437572D58F8}"/>
              </a:ext>
            </a:extLst>
          </p:cNvPr>
          <p:cNvSpPr txBox="1"/>
          <p:nvPr/>
        </p:nvSpPr>
        <p:spPr>
          <a:xfrm>
            <a:off x="8047381" y="4998336"/>
            <a:ext cx="950477" cy="215444"/>
          </a:xfrm>
          <a:prstGeom prst="rect">
            <a:avLst/>
          </a:prstGeom>
          <a:noFill/>
        </p:spPr>
        <p:txBody>
          <a:bodyPr wrap="square" rtlCol="0">
            <a:spAutoFit/>
          </a:bodyPr>
          <a:lstStyle/>
          <a:p>
            <a:r>
              <a:rPr lang="es-ES" sz="800">
                <a:solidFill>
                  <a:schemeClr val="bg1"/>
                </a:solidFill>
              </a:rPr>
              <a:t>232.863 </a:t>
            </a:r>
            <a:r>
              <a:rPr lang="es-CL" sz="800">
                <a:solidFill>
                  <a:schemeClr val="bg1"/>
                </a:solidFill>
              </a:rPr>
              <a:t>m²</a:t>
            </a:r>
            <a:r>
              <a:rPr lang="es-ES" sz="800">
                <a:solidFill>
                  <a:schemeClr val="bg1"/>
                </a:solidFill>
              </a:rPr>
              <a:t> </a:t>
            </a:r>
          </a:p>
        </p:txBody>
      </p:sp>
      <p:sp>
        <p:nvSpPr>
          <p:cNvPr id="9" name="CuadroTexto 8">
            <a:extLst>
              <a:ext uri="{FF2B5EF4-FFF2-40B4-BE49-F238E27FC236}">
                <a16:creationId xmlns:a16="http://schemas.microsoft.com/office/drawing/2014/main" id="{640F626B-0ADF-7DE4-40E2-AD4FF3917174}"/>
              </a:ext>
            </a:extLst>
          </p:cNvPr>
          <p:cNvSpPr txBox="1"/>
          <p:nvPr/>
        </p:nvSpPr>
        <p:spPr>
          <a:xfrm>
            <a:off x="6909709" y="5689943"/>
            <a:ext cx="663046" cy="215444"/>
          </a:xfrm>
          <a:prstGeom prst="rect">
            <a:avLst/>
          </a:prstGeom>
          <a:noFill/>
        </p:spPr>
        <p:txBody>
          <a:bodyPr wrap="square" rtlCol="0">
            <a:spAutoFit/>
          </a:bodyPr>
          <a:lstStyle/>
          <a:p>
            <a:r>
              <a:rPr lang="es-ES" sz="800">
                <a:solidFill>
                  <a:schemeClr val="bg1"/>
                </a:solidFill>
              </a:rPr>
              <a:t>120.217 </a:t>
            </a:r>
            <a:r>
              <a:rPr lang="es-CL" sz="800">
                <a:solidFill>
                  <a:schemeClr val="bg1"/>
                </a:solidFill>
              </a:rPr>
              <a:t>m²</a:t>
            </a:r>
            <a:r>
              <a:rPr lang="es-ES" sz="800">
                <a:solidFill>
                  <a:schemeClr val="bg1"/>
                </a:solidFill>
              </a:rPr>
              <a:t> </a:t>
            </a:r>
          </a:p>
        </p:txBody>
      </p:sp>
      <p:sp>
        <p:nvSpPr>
          <p:cNvPr id="10" name="CuadroTexto 9">
            <a:extLst>
              <a:ext uri="{FF2B5EF4-FFF2-40B4-BE49-F238E27FC236}">
                <a16:creationId xmlns:a16="http://schemas.microsoft.com/office/drawing/2014/main" id="{989C36D9-A2EB-1291-0071-8419CF46CD37}"/>
              </a:ext>
            </a:extLst>
          </p:cNvPr>
          <p:cNvSpPr txBox="1"/>
          <p:nvPr/>
        </p:nvSpPr>
        <p:spPr>
          <a:xfrm>
            <a:off x="8038963" y="5514332"/>
            <a:ext cx="663046" cy="215444"/>
          </a:xfrm>
          <a:prstGeom prst="rect">
            <a:avLst/>
          </a:prstGeom>
          <a:noFill/>
        </p:spPr>
        <p:txBody>
          <a:bodyPr wrap="square" rtlCol="0">
            <a:spAutoFit/>
          </a:bodyPr>
          <a:lstStyle/>
          <a:p>
            <a:r>
              <a:rPr lang="es-ES" sz="800">
                <a:solidFill>
                  <a:schemeClr val="bg1"/>
                </a:solidFill>
              </a:rPr>
              <a:t>108.448 </a:t>
            </a:r>
            <a:r>
              <a:rPr lang="es-CL" sz="800">
                <a:solidFill>
                  <a:schemeClr val="bg1"/>
                </a:solidFill>
              </a:rPr>
              <a:t>m²</a:t>
            </a:r>
            <a:r>
              <a:rPr lang="es-ES" sz="800">
                <a:solidFill>
                  <a:schemeClr val="bg1"/>
                </a:solidFill>
              </a:rPr>
              <a:t> </a:t>
            </a:r>
          </a:p>
        </p:txBody>
      </p:sp>
      <p:sp>
        <p:nvSpPr>
          <p:cNvPr id="11" name="CuadroTexto 10">
            <a:extLst>
              <a:ext uri="{FF2B5EF4-FFF2-40B4-BE49-F238E27FC236}">
                <a16:creationId xmlns:a16="http://schemas.microsoft.com/office/drawing/2014/main" id="{0E91CE9A-1316-83BD-B2A3-EFBF50390475}"/>
              </a:ext>
            </a:extLst>
          </p:cNvPr>
          <p:cNvSpPr txBox="1"/>
          <p:nvPr/>
        </p:nvSpPr>
        <p:spPr>
          <a:xfrm>
            <a:off x="6909710" y="6306505"/>
            <a:ext cx="663046" cy="215444"/>
          </a:xfrm>
          <a:prstGeom prst="rect">
            <a:avLst/>
          </a:prstGeom>
          <a:noFill/>
        </p:spPr>
        <p:txBody>
          <a:bodyPr wrap="square" rtlCol="0">
            <a:spAutoFit/>
          </a:bodyPr>
          <a:lstStyle/>
          <a:p>
            <a:r>
              <a:rPr lang="es-ES" sz="800">
                <a:solidFill>
                  <a:schemeClr val="bg1"/>
                </a:solidFill>
              </a:rPr>
              <a:t>110.100 </a:t>
            </a:r>
            <a:r>
              <a:rPr lang="es-CL" sz="800">
                <a:solidFill>
                  <a:schemeClr val="bg1"/>
                </a:solidFill>
              </a:rPr>
              <a:t>m²</a:t>
            </a:r>
            <a:r>
              <a:rPr lang="es-ES" sz="800">
                <a:solidFill>
                  <a:schemeClr val="bg1"/>
                </a:solidFill>
              </a:rPr>
              <a:t> </a:t>
            </a:r>
          </a:p>
        </p:txBody>
      </p:sp>
      <p:sp>
        <p:nvSpPr>
          <p:cNvPr id="12" name="CuadroTexto 11">
            <a:extLst>
              <a:ext uri="{FF2B5EF4-FFF2-40B4-BE49-F238E27FC236}">
                <a16:creationId xmlns:a16="http://schemas.microsoft.com/office/drawing/2014/main" id="{7A86B290-8161-3732-333D-65534694FFBE}"/>
              </a:ext>
            </a:extLst>
          </p:cNvPr>
          <p:cNvSpPr txBox="1"/>
          <p:nvPr/>
        </p:nvSpPr>
        <p:spPr>
          <a:xfrm>
            <a:off x="4852101" y="3743405"/>
            <a:ext cx="3118928" cy="246221"/>
          </a:xfrm>
          <a:prstGeom prst="rect">
            <a:avLst/>
          </a:prstGeom>
          <a:noFill/>
        </p:spPr>
        <p:txBody>
          <a:bodyPr wrap="square" rtlCol="0">
            <a:spAutoFit/>
          </a:bodyPr>
          <a:lstStyle/>
          <a:p>
            <a:r>
              <a:rPr lang="es-MX" sz="1000" b="1">
                <a:solidFill>
                  <a:srgbClr val="18426A"/>
                </a:solidFill>
                <a:latin typeface="Mulish"/>
                <a:ea typeface="Verdana" panose="020B0604030504040204" pitchFamily="34" charset="0"/>
              </a:rPr>
              <a:t>Total Surface: 1.962 M </a:t>
            </a:r>
            <a:r>
              <a:rPr lang="es-CL" sz="1000" b="1">
                <a:solidFill>
                  <a:srgbClr val="18426A"/>
                </a:solidFill>
                <a:latin typeface="Mulish"/>
                <a:ea typeface="Verdana" panose="020B0604030504040204" pitchFamily="34" charset="0"/>
              </a:rPr>
              <a:t>m²</a:t>
            </a:r>
            <a:r>
              <a:rPr lang="es-ES" sz="1000" b="1">
                <a:solidFill>
                  <a:srgbClr val="18426A"/>
                </a:solidFill>
                <a:latin typeface="Mulish"/>
                <a:ea typeface="Verdana" panose="020B0604030504040204" pitchFamily="34" charset="0"/>
              </a:rPr>
              <a:t> </a:t>
            </a:r>
          </a:p>
        </p:txBody>
      </p:sp>
      <p:sp>
        <p:nvSpPr>
          <p:cNvPr id="21" name="CuadroTexto 20">
            <a:extLst>
              <a:ext uri="{FF2B5EF4-FFF2-40B4-BE49-F238E27FC236}">
                <a16:creationId xmlns:a16="http://schemas.microsoft.com/office/drawing/2014/main" id="{9D5AB96B-060F-727F-83E5-2A03D807CE3E}"/>
              </a:ext>
            </a:extLst>
          </p:cNvPr>
          <p:cNvSpPr txBox="1"/>
          <p:nvPr/>
        </p:nvSpPr>
        <p:spPr>
          <a:xfrm>
            <a:off x="158865" y="6523957"/>
            <a:ext cx="273741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lumMod val="65000"/>
                  </a:schemeClr>
                </a:solidFill>
                <a:effectLst/>
                <a:uLnTx/>
                <a:uFillTx/>
                <a:latin typeface="Mulish"/>
              </a:rPr>
              <a:t>COMPANY OVERVIEW | </a:t>
            </a:r>
            <a:r>
              <a:rPr lang="es-ES" sz="1200">
                <a:solidFill>
                  <a:schemeClr val="bg1">
                    <a:lumMod val="65000"/>
                  </a:schemeClr>
                </a:solidFill>
                <a:latin typeface="Mulish"/>
              </a:rPr>
              <a:t>DEC</a:t>
            </a:r>
            <a:r>
              <a:rPr kumimoji="0" lang="es-ES" sz="1200" b="0" i="0" u="none" strike="noStrike" kern="1200" cap="none" spc="0" normalizeH="0" baseline="0" noProof="0">
                <a:ln>
                  <a:noFill/>
                </a:ln>
                <a:solidFill>
                  <a:schemeClr val="bg1">
                    <a:lumMod val="65000"/>
                  </a:schemeClr>
                </a:solidFill>
                <a:effectLst/>
                <a:uLnTx/>
                <a:uFillTx/>
                <a:latin typeface="Mulish"/>
              </a:rPr>
              <a:t>EMBER 2024</a:t>
            </a:r>
          </a:p>
        </p:txBody>
      </p:sp>
      <p:sp>
        <p:nvSpPr>
          <p:cNvPr id="28" name="Marcador de número de diapositiva 2">
            <a:extLst>
              <a:ext uri="{FF2B5EF4-FFF2-40B4-BE49-F238E27FC236}">
                <a16:creationId xmlns:a16="http://schemas.microsoft.com/office/drawing/2014/main" id="{7F02A1B6-E3B0-ED4A-0BE3-6C02214EAE9B}"/>
              </a:ext>
            </a:extLst>
          </p:cNvPr>
          <p:cNvSpPr txBox="1">
            <a:spLocks/>
          </p:cNvSpPr>
          <p:nvPr/>
        </p:nvSpPr>
        <p:spPr>
          <a:xfrm>
            <a:off x="11296650" y="6590921"/>
            <a:ext cx="466725" cy="365125"/>
          </a:xfrm>
          <a:prstGeom prst="rect">
            <a:avLst/>
          </a:prstGeom>
        </p:spPr>
        <p:txBody>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1700D-F75B-4806-A202-C90213CD62E7}" type="slidenum">
              <a:rPr lang="es-CL" sz="1200" smtClean="0">
                <a:solidFill>
                  <a:schemeClr val="tx1">
                    <a:tint val="75000"/>
                  </a:schemeClr>
                </a:solidFill>
              </a:rPr>
              <a:pPr/>
              <a:t>14</a:t>
            </a:fld>
            <a:endParaRPr lang="es-CL" sz="1200">
              <a:solidFill>
                <a:schemeClr val="tx1">
                  <a:tint val="75000"/>
                </a:schemeClr>
              </a:solidFill>
            </a:endParaRPr>
          </a:p>
        </p:txBody>
      </p:sp>
      <p:sp>
        <p:nvSpPr>
          <p:cNvPr id="32" name="CuadroTexto 31">
            <a:extLst>
              <a:ext uri="{FF2B5EF4-FFF2-40B4-BE49-F238E27FC236}">
                <a16:creationId xmlns:a16="http://schemas.microsoft.com/office/drawing/2014/main" id="{8914D2B5-C5B3-6825-C03E-72D51234F196}"/>
              </a:ext>
            </a:extLst>
          </p:cNvPr>
          <p:cNvSpPr txBox="1"/>
          <p:nvPr/>
        </p:nvSpPr>
        <p:spPr>
          <a:xfrm>
            <a:off x="7482131" y="6311818"/>
            <a:ext cx="663046" cy="215444"/>
          </a:xfrm>
          <a:prstGeom prst="rect">
            <a:avLst/>
          </a:prstGeom>
          <a:noFill/>
        </p:spPr>
        <p:txBody>
          <a:bodyPr wrap="square" rtlCol="0">
            <a:spAutoFit/>
          </a:bodyPr>
          <a:lstStyle/>
          <a:p>
            <a:r>
              <a:rPr lang="es-ES" sz="800">
                <a:solidFill>
                  <a:schemeClr val="bg1"/>
                </a:solidFill>
              </a:rPr>
              <a:t>88.503 </a:t>
            </a:r>
            <a:r>
              <a:rPr lang="es-CL" sz="800">
                <a:solidFill>
                  <a:schemeClr val="bg1"/>
                </a:solidFill>
              </a:rPr>
              <a:t>m²</a:t>
            </a:r>
            <a:r>
              <a:rPr lang="es-ES" sz="800">
                <a:solidFill>
                  <a:schemeClr val="bg1"/>
                </a:solidFill>
              </a:rPr>
              <a:t> </a:t>
            </a:r>
          </a:p>
        </p:txBody>
      </p:sp>
      <p:sp>
        <p:nvSpPr>
          <p:cNvPr id="33" name="CuadroTexto 32">
            <a:extLst>
              <a:ext uri="{FF2B5EF4-FFF2-40B4-BE49-F238E27FC236}">
                <a16:creationId xmlns:a16="http://schemas.microsoft.com/office/drawing/2014/main" id="{88E1654B-A14E-394B-31CE-5680630F14C2}"/>
              </a:ext>
            </a:extLst>
          </p:cNvPr>
          <p:cNvSpPr txBox="1"/>
          <p:nvPr/>
        </p:nvSpPr>
        <p:spPr>
          <a:xfrm>
            <a:off x="8092070" y="6136207"/>
            <a:ext cx="663046" cy="215444"/>
          </a:xfrm>
          <a:prstGeom prst="rect">
            <a:avLst/>
          </a:prstGeom>
          <a:noFill/>
        </p:spPr>
        <p:txBody>
          <a:bodyPr wrap="square" rtlCol="0">
            <a:spAutoFit/>
          </a:bodyPr>
          <a:lstStyle/>
          <a:p>
            <a:r>
              <a:rPr lang="es-ES" sz="800">
                <a:solidFill>
                  <a:schemeClr val="bg1"/>
                </a:solidFill>
              </a:rPr>
              <a:t>75.000 </a:t>
            </a:r>
            <a:r>
              <a:rPr lang="es-CL" sz="800">
                <a:solidFill>
                  <a:schemeClr val="bg1"/>
                </a:solidFill>
              </a:rPr>
              <a:t>m²</a:t>
            </a:r>
            <a:r>
              <a:rPr lang="es-ES" sz="800">
                <a:solidFill>
                  <a:schemeClr val="bg1"/>
                </a:solidFill>
              </a:rPr>
              <a:t> </a:t>
            </a:r>
          </a:p>
        </p:txBody>
      </p:sp>
      <p:pic>
        <p:nvPicPr>
          <p:cNvPr id="25" name="Imagen 24">
            <a:extLst>
              <a:ext uri="{FF2B5EF4-FFF2-40B4-BE49-F238E27FC236}">
                <a16:creationId xmlns:a16="http://schemas.microsoft.com/office/drawing/2014/main" id="{EB8105D2-DB42-79E2-D57B-FBB1DB1DEC79}"/>
              </a:ext>
            </a:extLst>
          </p:cNvPr>
          <p:cNvPicPr>
            <a:picLocks noChangeAspect="1"/>
          </p:cNvPicPr>
          <p:nvPr/>
        </p:nvPicPr>
        <p:blipFill>
          <a:blip r:embed="rId15"/>
          <a:stretch>
            <a:fillRect/>
          </a:stretch>
        </p:blipFill>
        <p:spPr>
          <a:xfrm>
            <a:off x="770184" y="3898752"/>
            <a:ext cx="3808795" cy="2658970"/>
          </a:xfrm>
          <a:prstGeom prst="rect">
            <a:avLst/>
          </a:prstGeom>
        </p:spPr>
      </p:pic>
      <p:sp>
        <p:nvSpPr>
          <p:cNvPr id="27" name="CuadroTexto 26">
            <a:extLst>
              <a:ext uri="{FF2B5EF4-FFF2-40B4-BE49-F238E27FC236}">
                <a16:creationId xmlns:a16="http://schemas.microsoft.com/office/drawing/2014/main" id="{BFF7BEBB-6E12-8EF1-535E-1A6782049143}"/>
              </a:ext>
            </a:extLst>
          </p:cNvPr>
          <p:cNvSpPr txBox="1"/>
          <p:nvPr/>
        </p:nvSpPr>
        <p:spPr>
          <a:xfrm>
            <a:off x="2235418" y="6311818"/>
            <a:ext cx="677247" cy="215444"/>
          </a:xfrm>
          <a:prstGeom prst="rect">
            <a:avLst/>
          </a:prstGeom>
          <a:noFill/>
        </p:spPr>
        <p:txBody>
          <a:bodyPr wrap="square" rtlCol="0">
            <a:spAutoFit/>
          </a:bodyPr>
          <a:lstStyle/>
          <a:p>
            <a:r>
              <a:rPr lang="es-ES" sz="800">
                <a:solidFill>
                  <a:schemeClr val="bg1"/>
                </a:solidFill>
              </a:rPr>
              <a:t>108.448 </a:t>
            </a:r>
            <a:r>
              <a:rPr lang="es-CL" sz="800">
                <a:solidFill>
                  <a:schemeClr val="bg1"/>
                </a:solidFill>
              </a:rPr>
              <a:t>m²</a:t>
            </a:r>
            <a:r>
              <a:rPr lang="es-ES" sz="800">
                <a:solidFill>
                  <a:schemeClr val="bg1"/>
                </a:solidFill>
              </a:rPr>
              <a:t> </a:t>
            </a:r>
          </a:p>
        </p:txBody>
      </p:sp>
      <p:sp>
        <p:nvSpPr>
          <p:cNvPr id="31" name="CuadroTexto 30">
            <a:extLst>
              <a:ext uri="{FF2B5EF4-FFF2-40B4-BE49-F238E27FC236}">
                <a16:creationId xmlns:a16="http://schemas.microsoft.com/office/drawing/2014/main" id="{9EDC23D3-C080-3F05-D00A-1614841817ED}"/>
              </a:ext>
            </a:extLst>
          </p:cNvPr>
          <p:cNvSpPr txBox="1"/>
          <p:nvPr/>
        </p:nvSpPr>
        <p:spPr>
          <a:xfrm>
            <a:off x="2285364" y="5135416"/>
            <a:ext cx="677247" cy="215444"/>
          </a:xfrm>
          <a:prstGeom prst="rect">
            <a:avLst/>
          </a:prstGeom>
          <a:noFill/>
        </p:spPr>
        <p:txBody>
          <a:bodyPr wrap="square" rtlCol="0">
            <a:spAutoFit/>
          </a:bodyPr>
          <a:lstStyle/>
          <a:p>
            <a:r>
              <a:rPr lang="es-ES" sz="800">
                <a:solidFill>
                  <a:schemeClr val="bg1"/>
                </a:solidFill>
              </a:rPr>
              <a:t>131.632 </a:t>
            </a:r>
            <a:r>
              <a:rPr lang="es-CL" sz="800">
                <a:solidFill>
                  <a:schemeClr val="bg1"/>
                </a:solidFill>
              </a:rPr>
              <a:t>m²</a:t>
            </a:r>
            <a:r>
              <a:rPr lang="es-ES" sz="800">
                <a:solidFill>
                  <a:schemeClr val="bg1"/>
                </a:solidFill>
              </a:rPr>
              <a:t> </a:t>
            </a:r>
          </a:p>
        </p:txBody>
      </p:sp>
      <p:sp>
        <p:nvSpPr>
          <p:cNvPr id="34" name="CuadroTexto 33">
            <a:extLst>
              <a:ext uri="{FF2B5EF4-FFF2-40B4-BE49-F238E27FC236}">
                <a16:creationId xmlns:a16="http://schemas.microsoft.com/office/drawing/2014/main" id="{B15493EC-28C1-2278-4ABD-679F5950FDA0}"/>
              </a:ext>
            </a:extLst>
          </p:cNvPr>
          <p:cNvSpPr txBox="1"/>
          <p:nvPr/>
        </p:nvSpPr>
        <p:spPr>
          <a:xfrm>
            <a:off x="3211581" y="5298888"/>
            <a:ext cx="677247" cy="215444"/>
          </a:xfrm>
          <a:prstGeom prst="rect">
            <a:avLst/>
          </a:prstGeom>
          <a:noFill/>
        </p:spPr>
        <p:txBody>
          <a:bodyPr wrap="square" rtlCol="0">
            <a:spAutoFit/>
          </a:bodyPr>
          <a:lstStyle/>
          <a:p>
            <a:r>
              <a:rPr lang="es-ES" sz="800">
                <a:solidFill>
                  <a:schemeClr val="bg1"/>
                </a:solidFill>
              </a:rPr>
              <a:t>58.985 </a:t>
            </a:r>
            <a:r>
              <a:rPr lang="es-CL" sz="800">
                <a:solidFill>
                  <a:schemeClr val="bg1"/>
                </a:solidFill>
              </a:rPr>
              <a:t>m²</a:t>
            </a:r>
            <a:r>
              <a:rPr lang="es-ES" sz="800">
                <a:solidFill>
                  <a:schemeClr val="bg1"/>
                </a:solidFill>
              </a:rPr>
              <a:t> </a:t>
            </a:r>
          </a:p>
        </p:txBody>
      </p:sp>
      <p:sp>
        <p:nvSpPr>
          <p:cNvPr id="44" name="CuadroTexto 43">
            <a:extLst>
              <a:ext uri="{FF2B5EF4-FFF2-40B4-BE49-F238E27FC236}">
                <a16:creationId xmlns:a16="http://schemas.microsoft.com/office/drawing/2014/main" id="{978A9413-A066-18E7-1503-43063311C3D2}"/>
              </a:ext>
            </a:extLst>
          </p:cNvPr>
          <p:cNvSpPr txBox="1"/>
          <p:nvPr/>
        </p:nvSpPr>
        <p:spPr>
          <a:xfrm>
            <a:off x="3962731" y="5290223"/>
            <a:ext cx="677247" cy="215444"/>
          </a:xfrm>
          <a:prstGeom prst="rect">
            <a:avLst/>
          </a:prstGeom>
          <a:noFill/>
        </p:spPr>
        <p:txBody>
          <a:bodyPr wrap="square" rtlCol="0">
            <a:spAutoFit/>
          </a:bodyPr>
          <a:lstStyle/>
          <a:p>
            <a:r>
              <a:rPr lang="es-ES" sz="800">
                <a:solidFill>
                  <a:schemeClr val="bg1"/>
                </a:solidFill>
              </a:rPr>
              <a:t>54.000 </a:t>
            </a:r>
            <a:r>
              <a:rPr lang="es-CL" sz="800">
                <a:solidFill>
                  <a:schemeClr val="bg1"/>
                </a:solidFill>
              </a:rPr>
              <a:t>m²</a:t>
            </a:r>
            <a:r>
              <a:rPr lang="es-ES" sz="800">
                <a:solidFill>
                  <a:schemeClr val="bg1"/>
                </a:solidFill>
              </a:rPr>
              <a:t> </a:t>
            </a:r>
          </a:p>
        </p:txBody>
      </p:sp>
      <p:sp>
        <p:nvSpPr>
          <p:cNvPr id="45" name="CuadroTexto 44">
            <a:extLst>
              <a:ext uri="{FF2B5EF4-FFF2-40B4-BE49-F238E27FC236}">
                <a16:creationId xmlns:a16="http://schemas.microsoft.com/office/drawing/2014/main" id="{74A2C7C9-D29C-FE7C-75ED-F1CD7101C646}"/>
              </a:ext>
            </a:extLst>
          </p:cNvPr>
          <p:cNvSpPr txBox="1"/>
          <p:nvPr/>
        </p:nvSpPr>
        <p:spPr>
          <a:xfrm>
            <a:off x="3181961" y="6320016"/>
            <a:ext cx="677247" cy="215444"/>
          </a:xfrm>
          <a:prstGeom prst="rect">
            <a:avLst/>
          </a:prstGeom>
          <a:noFill/>
        </p:spPr>
        <p:txBody>
          <a:bodyPr wrap="square" rtlCol="0">
            <a:spAutoFit/>
          </a:bodyPr>
          <a:lstStyle/>
          <a:p>
            <a:r>
              <a:rPr lang="es-ES" sz="800">
                <a:solidFill>
                  <a:schemeClr val="bg1"/>
                </a:solidFill>
              </a:rPr>
              <a:t>39.758 </a:t>
            </a:r>
            <a:r>
              <a:rPr lang="es-CL" sz="800">
                <a:solidFill>
                  <a:schemeClr val="bg1"/>
                </a:solidFill>
              </a:rPr>
              <a:t>m²</a:t>
            </a:r>
            <a:r>
              <a:rPr lang="es-ES" sz="800">
                <a:solidFill>
                  <a:schemeClr val="bg1"/>
                </a:solidFill>
              </a:rPr>
              <a:t> </a:t>
            </a:r>
          </a:p>
        </p:txBody>
      </p:sp>
      <p:sp>
        <p:nvSpPr>
          <p:cNvPr id="46" name="CuadroTexto 45">
            <a:extLst>
              <a:ext uri="{FF2B5EF4-FFF2-40B4-BE49-F238E27FC236}">
                <a16:creationId xmlns:a16="http://schemas.microsoft.com/office/drawing/2014/main" id="{FA0B0670-433D-693D-93D0-1A22AA190F7D}"/>
              </a:ext>
            </a:extLst>
          </p:cNvPr>
          <p:cNvSpPr txBox="1"/>
          <p:nvPr/>
        </p:nvSpPr>
        <p:spPr>
          <a:xfrm>
            <a:off x="3982050" y="5837498"/>
            <a:ext cx="677247" cy="215444"/>
          </a:xfrm>
          <a:prstGeom prst="rect">
            <a:avLst/>
          </a:prstGeom>
          <a:noFill/>
        </p:spPr>
        <p:txBody>
          <a:bodyPr wrap="square" rtlCol="0">
            <a:spAutoFit/>
          </a:bodyPr>
          <a:lstStyle/>
          <a:p>
            <a:r>
              <a:rPr lang="es-ES" sz="800">
                <a:solidFill>
                  <a:schemeClr val="bg1"/>
                </a:solidFill>
              </a:rPr>
              <a:t>20.600 </a:t>
            </a:r>
            <a:r>
              <a:rPr lang="es-CL" sz="800">
                <a:solidFill>
                  <a:schemeClr val="bg1"/>
                </a:solidFill>
              </a:rPr>
              <a:t>m²</a:t>
            </a:r>
            <a:r>
              <a:rPr lang="es-ES" sz="800">
                <a:solidFill>
                  <a:schemeClr val="bg1"/>
                </a:solidFill>
              </a:rPr>
              <a:t> </a:t>
            </a:r>
          </a:p>
        </p:txBody>
      </p:sp>
      <p:sp>
        <p:nvSpPr>
          <p:cNvPr id="47" name="CuadroTexto 46">
            <a:extLst>
              <a:ext uri="{FF2B5EF4-FFF2-40B4-BE49-F238E27FC236}">
                <a16:creationId xmlns:a16="http://schemas.microsoft.com/office/drawing/2014/main" id="{06422C2F-4031-D99F-1A37-E9110DCB9D03}"/>
              </a:ext>
            </a:extLst>
          </p:cNvPr>
          <p:cNvSpPr txBox="1"/>
          <p:nvPr/>
        </p:nvSpPr>
        <p:spPr>
          <a:xfrm>
            <a:off x="716258" y="3735774"/>
            <a:ext cx="3118928" cy="246221"/>
          </a:xfrm>
          <a:prstGeom prst="rect">
            <a:avLst/>
          </a:prstGeom>
          <a:noFill/>
        </p:spPr>
        <p:txBody>
          <a:bodyPr wrap="square" rtlCol="0">
            <a:spAutoFit/>
          </a:bodyPr>
          <a:lstStyle/>
          <a:p>
            <a:r>
              <a:rPr lang="es-MX" sz="1000" b="1" err="1">
                <a:solidFill>
                  <a:srgbClr val="18426A"/>
                </a:solidFill>
                <a:latin typeface="Mulish"/>
                <a:ea typeface="Verdana" panose="020B0604030504040204" pitchFamily="34" charset="0"/>
              </a:rPr>
              <a:t>Warehouse</a:t>
            </a:r>
            <a:r>
              <a:rPr lang="es-MX" sz="1000" b="1">
                <a:solidFill>
                  <a:srgbClr val="18426A"/>
                </a:solidFill>
                <a:latin typeface="Mulish"/>
                <a:ea typeface="Verdana" panose="020B0604030504040204" pitchFamily="34" charset="0"/>
              </a:rPr>
              <a:t> </a:t>
            </a:r>
            <a:r>
              <a:rPr lang="es-MX" sz="1000" b="1" err="1">
                <a:solidFill>
                  <a:srgbClr val="18426A"/>
                </a:solidFill>
                <a:latin typeface="Mulish"/>
                <a:ea typeface="Verdana" panose="020B0604030504040204" pitchFamily="34" charset="0"/>
              </a:rPr>
              <a:t>Capacity</a:t>
            </a:r>
            <a:r>
              <a:rPr lang="es-MX" sz="1000" b="1">
                <a:solidFill>
                  <a:srgbClr val="18426A"/>
                </a:solidFill>
                <a:latin typeface="Mulish"/>
                <a:ea typeface="Verdana" panose="020B0604030504040204" pitchFamily="34" charset="0"/>
              </a:rPr>
              <a:t>: 432 M </a:t>
            </a:r>
            <a:r>
              <a:rPr lang="es-CL" sz="1000" b="1">
                <a:solidFill>
                  <a:srgbClr val="18426A"/>
                </a:solidFill>
                <a:latin typeface="Mulish"/>
                <a:ea typeface="Verdana" panose="020B0604030504040204" pitchFamily="34" charset="0"/>
              </a:rPr>
              <a:t>m²</a:t>
            </a:r>
            <a:r>
              <a:rPr lang="es-ES" sz="1000" b="1">
                <a:solidFill>
                  <a:srgbClr val="18426A"/>
                </a:solidFill>
                <a:latin typeface="Mulish"/>
                <a:ea typeface="Verdana" panose="020B0604030504040204" pitchFamily="34" charset="0"/>
              </a:rPr>
              <a:t> </a:t>
            </a:r>
          </a:p>
        </p:txBody>
      </p:sp>
      <p:graphicFrame>
        <p:nvGraphicFramePr>
          <p:cNvPr id="26" name="Gráfico 25">
            <a:extLst>
              <a:ext uri="{FF2B5EF4-FFF2-40B4-BE49-F238E27FC236}">
                <a16:creationId xmlns:a16="http://schemas.microsoft.com/office/drawing/2014/main" id="{B7E7A985-4920-4069-A04F-8C9781E596E3}"/>
              </a:ext>
            </a:extLst>
          </p:cNvPr>
          <p:cNvGraphicFramePr>
            <a:graphicFrameLocks/>
          </p:cNvGraphicFramePr>
          <p:nvPr>
            <p:extLst>
              <p:ext uri="{D42A27DB-BD31-4B8C-83A1-F6EECF244321}">
                <p14:modId xmlns:p14="http://schemas.microsoft.com/office/powerpoint/2010/main" val="2435765415"/>
              </p:ext>
            </p:extLst>
          </p:nvPr>
        </p:nvGraphicFramePr>
        <p:xfrm>
          <a:off x="4227985" y="1056327"/>
          <a:ext cx="5197380" cy="2401403"/>
        </p:xfrm>
        <a:graphic>
          <a:graphicData uri="http://schemas.openxmlformats.org/drawingml/2006/chart">
            <c:chart xmlns:c="http://schemas.openxmlformats.org/drawingml/2006/chart" xmlns:r="http://schemas.openxmlformats.org/officeDocument/2006/relationships" r:id="rId16"/>
          </a:graphicData>
        </a:graphic>
      </p:graphicFrame>
    </p:spTree>
    <p:extLst>
      <p:ext uri="{BB962C8B-B14F-4D97-AF65-F5344CB8AC3E}">
        <p14:creationId xmlns:p14="http://schemas.microsoft.com/office/powerpoint/2010/main" val="535370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6653A-C006-718E-C13D-DCD545D3567A}"/>
            </a:ext>
          </a:extLst>
        </p:cNvPr>
        <p:cNvGrpSpPr/>
        <p:nvPr/>
      </p:nvGrpSpPr>
      <p:grpSpPr>
        <a:xfrm>
          <a:off x="0" y="0"/>
          <a:ext cx="0" cy="0"/>
          <a:chOff x="0" y="0"/>
          <a:chExt cx="0" cy="0"/>
        </a:xfrm>
      </p:grpSpPr>
      <p:graphicFrame>
        <p:nvGraphicFramePr>
          <p:cNvPr id="56" name="think-cell data - do not delete" hidden="1">
            <a:extLst>
              <a:ext uri="{FF2B5EF4-FFF2-40B4-BE49-F238E27FC236}">
                <a16:creationId xmlns:a16="http://schemas.microsoft.com/office/drawing/2014/main" id="{80BE22A8-C9B8-E656-2F70-1A46E3D7A26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4" imgW="405" imgH="405" progId="TCLayout.ActiveDocument.1">
                  <p:embed/>
                </p:oleObj>
              </mc:Choice>
              <mc:Fallback>
                <p:oleObj name="Diapositiva de think-cell" r:id="rId4" imgW="405" imgH="405" progId="TCLayout.ActiveDocument.1">
                  <p:embed/>
                  <p:pic>
                    <p:nvPicPr>
                      <p:cNvPr id="56" name="think-cell data - do not delete" hidden="1">
                        <a:extLst>
                          <a:ext uri="{FF2B5EF4-FFF2-40B4-BE49-F238E27FC236}">
                            <a16:creationId xmlns:a16="http://schemas.microsoft.com/office/drawing/2014/main" id="{80BE22A8-C9B8-E656-2F70-1A46E3D7A26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Imagen 2">
            <a:extLst>
              <a:ext uri="{FF2B5EF4-FFF2-40B4-BE49-F238E27FC236}">
                <a16:creationId xmlns:a16="http://schemas.microsoft.com/office/drawing/2014/main" id="{0FCC8097-1D5A-63D8-B083-31164BACCAF2}"/>
              </a:ext>
            </a:extLst>
          </p:cNvPr>
          <p:cNvPicPr>
            <a:picLocks noChangeAspect="1"/>
          </p:cNvPicPr>
          <p:nvPr/>
        </p:nvPicPr>
        <p:blipFill>
          <a:blip r:embed="rId6"/>
          <a:stretch>
            <a:fillRect/>
          </a:stretch>
        </p:blipFill>
        <p:spPr>
          <a:xfrm>
            <a:off x="-45172" y="-3065"/>
            <a:ext cx="1678763" cy="6861065"/>
          </a:xfrm>
          <a:prstGeom prst="rect">
            <a:avLst/>
          </a:prstGeom>
        </p:spPr>
      </p:pic>
      <p:sp>
        <p:nvSpPr>
          <p:cNvPr id="8" name="CuadroTexto 7">
            <a:extLst>
              <a:ext uri="{FF2B5EF4-FFF2-40B4-BE49-F238E27FC236}">
                <a16:creationId xmlns:a16="http://schemas.microsoft.com/office/drawing/2014/main" id="{05CBD171-2594-DF5A-5B30-9122129EB175}"/>
              </a:ext>
            </a:extLst>
          </p:cNvPr>
          <p:cNvSpPr txBox="1"/>
          <p:nvPr/>
        </p:nvSpPr>
        <p:spPr>
          <a:xfrm>
            <a:off x="158865" y="6523957"/>
            <a:ext cx="273741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lumMod val="65000"/>
                  </a:schemeClr>
                </a:solidFill>
                <a:effectLst/>
                <a:uLnTx/>
                <a:uFillTx/>
                <a:latin typeface="Mulish"/>
              </a:rPr>
              <a:t>COMPANY OVERVIEW | </a:t>
            </a:r>
            <a:r>
              <a:rPr lang="es-ES" sz="1200">
                <a:solidFill>
                  <a:schemeClr val="bg1">
                    <a:lumMod val="65000"/>
                  </a:schemeClr>
                </a:solidFill>
                <a:latin typeface="Mulish"/>
              </a:rPr>
              <a:t>DEC</a:t>
            </a:r>
            <a:r>
              <a:rPr kumimoji="0" lang="es-ES" sz="1200" b="0" i="0" u="none" strike="noStrike" kern="1200" cap="none" spc="0" normalizeH="0" baseline="0" noProof="0">
                <a:ln>
                  <a:noFill/>
                </a:ln>
                <a:solidFill>
                  <a:schemeClr val="bg1">
                    <a:lumMod val="65000"/>
                  </a:schemeClr>
                </a:solidFill>
                <a:effectLst/>
                <a:uLnTx/>
                <a:uFillTx/>
                <a:latin typeface="Mulish"/>
              </a:rPr>
              <a:t>EMBER 2024</a:t>
            </a:r>
          </a:p>
        </p:txBody>
      </p:sp>
      <p:sp>
        <p:nvSpPr>
          <p:cNvPr id="67" name="Título 3">
            <a:extLst>
              <a:ext uri="{FF2B5EF4-FFF2-40B4-BE49-F238E27FC236}">
                <a16:creationId xmlns:a16="http://schemas.microsoft.com/office/drawing/2014/main" id="{D42D958A-5E80-2AC3-5B6B-D7E4E4E52C16}"/>
              </a:ext>
            </a:extLst>
          </p:cNvPr>
          <p:cNvSpPr txBox="1">
            <a:spLocks/>
          </p:cNvSpPr>
          <p:nvPr/>
        </p:nvSpPr>
        <p:spPr>
          <a:xfrm>
            <a:off x="12249" y="637058"/>
            <a:ext cx="7415967" cy="5289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2800">
                <a:solidFill>
                  <a:schemeClr val="bg1"/>
                </a:solidFill>
              </a:rPr>
              <a:t>REVENUES </a:t>
            </a:r>
            <a:r>
              <a:rPr lang="es-CL" sz="2800">
                <a:solidFill>
                  <a:srgbClr val="212352"/>
                </a:solidFill>
              </a:rPr>
              <a:t>&amp; EBITDA EVOLUTION</a:t>
            </a:r>
          </a:p>
        </p:txBody>
      </p:sp>
      <p:sp>
        <p:nvSpPr>
          <p:cNvPr id="79" name="Rectángulo 78">
            <a:extLst>
              <a:ext uri="{FF2B5EF4-FFF2-40B4-BE49-F238E27FC236}">
                <a16:creationId xmlns:a16="http://schemas.microsoft.com/office/drawing/2014/main" id="{8E347F06-46F9-5E61-1974-800ED1D7335A}"/>
              </a:ext>
            </a:extLst>
          </p:cNvPr>
          <p:cNvSpPr/>
          <p:nvPr/>
        </p:nvSpPr>
        <p:spPr>
          <a:xfrm>
            <a:off x="116086" y="1120292"/>
            <a:ext cx="982901" cy="45719"/>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a:extLst>
              <a:ext uri="{FF2B5EF4-FFF2-40B4-BE49-F238E27FC236}">
                <a16:creationId xmlns:a16="http://schemas.microsoft.com/office/drawing/2014/main" id="{16562432-24F3-A754-85D5-EB57757EAE80}"/>
              </a:ext>
            </a:extLst>
          </p:cNvPr>
          <p:cNvPicPr>
            <a:picLocks noChangeAspect="1"/>
          </p:cNvPicPr>
          <p:nvPr/>
        </p:nvPicPr>
        <p:blipFill>
          <a:blip r:embed="rId7"/>
          <a:stretch>
            <a:fillRect/>
          </a:stretch>
        </p:blipFill>
        <p:spPr>
          <a:xfrm>
            <a:off x="10941843" y="215973"/>
            <a:ext cx="929376" cy="472927"/>
          </a:xfrm>
          <a:prstGeom prst="rect">
            <a:avLst/>
          </a:prstGeom>
        </p:spPr>
      </p:pic>
      <p:pic>
        <p:nvPicPr>
          <p:cNvPr id="10" name="Imagen 9" descr="Logotipo&#10;&#10;Descripción generada automáticamente">
            <a:extLst>
              <a:ext uri="{FF2B5EF4-FFF2-40B4-BE49-F238E27FC236}">
                <a16:creationId xmlns:a16="http://schemas.microsoft.com/office/drawing/2014/main" id="{561C6F84-0B28-4049-855F-EB91617CB687}"/>
              </a:ext>
            </a:extLst>
          </p:cNvPr>
          <p:cNvPicPr>
            <a:picLocks noChangeAspect="1"/>
          </p:cNvPicPr>
          <p:nvPr/>
        </p:nvPicPr>
        <p:blipFill>
          <a:blip r:embed="rId8">
            <a:extLst>
              <a:ext uri="{28A0092B-C50C-407E-A947-70E740481C1C}">
                <a14:useLocalDpi xmlns:a14="http://schemas.microsoft.com/office/drawing/2010/main" val="0"/>
              </a:ext>
            </a:extLst>
          </a:blip>
          <a:srcRect l="16395" t="20268" r="21573" b="22772"/>
          <a:stretch/>
        </p:blipFill>
        <p:spPr>
          <a:xfrm>
            <a:off x="10914871" y="189086"/>
            <a:ext cx="983320" cy="513788"/>
          </a:xfrm>
          <a:prstGeom prst="rect">
            <a:avLst/>
          </a:prstGeom>
        </p:spPr>
      </p:pic>
      <p:grpSp>
        <p:nvGrpSpPr>
          <p:cNvPr id="11" name="Grupo 10">
            <a:extLst>
              <a:ext uri="{FF2B5EF4-FFF2-40B4-BE49-F238E27FC236}">
                <a16:creationId xmlns:a16="http://schemas.microsoft.com/office/drawing/2014/main" id="{CEAF75F9-D072-F3D2-1DB3-C52EA51B9992}"/>
              </a:ext>
            </a:extLst>
          </p:cNvPr>
          <p:cNvGrpSpPr/>
          <p:nvPr/>
        </p:nvGrpSpPr>
        <p:grpSpPr>
          <a:xfrm>
            <a:off x="607537" y="195543"/>
            <a:ext cx="7153338" cy="193014"/>
            <a:chOff x="748030" y="5789099"/>
            <a:chExt cx="6466765" cy="252000"/>
          </a:xfrm>
        </p:grpSpPr>
        <p:sp>
          <p:nvSpPr>
            <p:cNvPr id="12" name="Rectángulo 11">
              <a:extLst>
                <a:ext uri="{FF2B5EF4-FFF2-40B4-BE49-F238E27FC236}">
                  <a16:creationId xmlns:a16="http://schemas.microsoft.com/office/drawing/2014/main" id="{FEB366C0-9311-8C65-9722-C4888973C8AE}"/>
                </a:ext>
              </a:extLst>
            </p:cNvPr>
            <p:cNvSpPr/>
            <p:nvPr/>
          </p:nvSpPr>
          <p:spPr>
            <a:xfrm>
              <a:off x="748030"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b="1">
                  <a:solidFill>
                    <a:schemeClr val="bg1"/>
                  </a:solidFill>
                </a:rPr>
                <a:t>DISCLAIMER</a:t>
              </a:r>
            </a:p>
          </p:txBody>
        </p:sp>
        <p:sp>
          <p:nvSpPr>
            <p:cNvPr id="13" name="Rectángulo 12">
              <a:extLst>
                <a:ext uri="{FF2B5EF4-FFF2-40B4-BE49-F238E27FC236}">
                  <a16:creationId xmlns:a16="http://schemas.microsoft.com/office/drawing/2014/main" id="{41DB9029-ACB8-E771-F5A5-4BCB1A61B005}"/>
                </a:ext>
              </a:extLst>
            </p:cNvPr>
            <p:cNvSpPr/>
            <p:nvPr/>
          </p:nvSpPr>
          <p:spPr>
            <a:xfrm>
              <a:off x="1839783"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ONE PAGER</a:t>
              </a:r>
            </a:p>
          </p:txBody>
        </p:sp>
        <p:sp>
          <p:nvSpPr>
            <p:cNvPr id="14" name="Rectángulo 13">
              <a:extLst>
                <a:ext uri="{FF2B5EF4-FFF2-40B4-BE49-F238E27FC236}">
                  <a16:creationId xmlns:a16="http://schemas.microsoft.com/office/drawing/2014/main" id="{ADABB229-C16F-9161-E85E-02A4369F683B}"/>
                </a:ext>
              </a:extLst>
            </p:cNvPr>
            <p:cNvSpPr/>
            <p:nvPr/>
          </p:nvSpPr>
          <p:spPr>
            <a:xfrm>
              <a:off x="2931536"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GENERAL OVERVIEW</a:t>
              </a:r>
            </a:p>
          </p:txBody>
        </p:sp>
        <p:sp>
          <p:nvSpPr>
            <p:cNvPr id="15" name="Rectángulo 14">
              <a:extLst>
                <a:ext uri="{FF2B5EF4-FFF2-40B4-BE49-F238E27FC236}">
                  <a16:creationId xmlns:a16="http://schemas.microsoft.com/office/drawing/2014/main" id="{0481EB3D-2CB4-43A7-12C4-7AA8450D1A7A}"/>
                </a:ext>
              </a:extLst>
            </p:cNvPr>
            <p:cNvSpPr/>
            <p:nvPr/>
          </p:nvSpPr>
          <p:spPr>
            <a:xfrm>
              <a:off x="6206795" y="5789099"/>
              <a:ext cx="1008000" cy="252000"/>
            </a:xfrm>
            <a:prstGeom prst="rect">
              <a:avLst/>
            </a:prstGeom>
            <a:solidFill>
              <a:srgbClr val="E52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800"/>
                <a:t>FINANCIAL OVERVIEW</a:t>
              </a:r>
              <a:endParaRPr lang="es-ES_tradnl" sz="800">
                <a:solidFill>
                  <a:schemeClr val="bg1"/>
                </a:solidFill>
              </a:endParaRPr>
            </a:p>
          </p:txBody>
        </p:sp>
        <p:sp>
          <p:nvSpPr>
            <p:cNvPr id="16" name="Rectángulo 15">
              <a:extLst>
                <a:ext uri="{FF2B5EF4-FFF2-40B4-BE49-F238E27FC236}">
                  <a16:creationId xmlns:a16="http://schemas.microsoft.com/office/drawing/2014/main" id="{51A2B2C5-2564-BE6C-0768-9E7D4572B461}"/>
                </a:ext>
              </a:extLst>
            </p:cNvPr>
            <p:cNvSpPr/>
            <p:nvPr/>
          </p:nvSpPr>
          <p:spPr>
            <a:xfrm>
              <a:off x="5115042"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800">
                  <a:solidFill>
                    <a:schemeClr val="bg1"/>
                  </a:solidFill>
                </a:rPr>
                <a:t>CORE BUSINESSES</a:t>
              </a:r>
              <a:endParaRPr lang="es-ES_tradnl" sz="800">
                <a:solidFill>
                  <a:schemeClr val="bg1"/>
                </a:solidFill>
              </a:endParaRPr>
            </a:p>
          </p:txBody>
        </p:sp>
        <p:sp>
          <p:nvSpPr>
            <p:cNvPr id="17" name="Rectángulo 16">
              <a:extLst>
                <a:ext uri="{FF2B5EF4-FFF2-40B4-BE49-F238E27FC236}">
                  <a16:creationId xmlns:a16="http://schemas.microsoft.com/office/drawing/2014/main" id="{190E9709-6383-D861-E9BD-5BA3232314C8}"/>
                </a:ext>
              </a:extLst>
            </p:cNvPr>
            <p:cNvSpPr/>
            <p:nvPr/>
          </p:nvSpPr>
          <p:spPr>
            <a:xfrm>
              <a:off x="4023289"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STRENGHTS</a:t>
              </a:r>
            </a:p>
          </p:txBody>
        </p:sp>
      </p:grpSp>
      <p:sp>
        <p:nvSpPr>
          <p:cNvPr id="5" name="Marcador de número de diapositiva 2">
            <a:extLst>
              <a:ext uri="{FF2B5EF4-FFF2-40B4-BE49-F238E27FC236}">
                <a16:creationId xmlns:a16="http://schemas.microsoft.com/office/drawing/2014/main" id="{2CBA7871-B552-6895-E109-13D218CA9B41}"/>
              </a:ext>
            </a:extLst>
          </p:cNvPr>
          <p:cNvSpPr txBox="1">
            <a:spLocks/>
          </p:cNvSpPr>
          <p:nvPr/>
        </p:nvSpPr>
        <p:spPr>
          <a:xfrm>
            <a:off x="11296650" y="6590921"/>
            <a:ext cx="466725" cy="365125"/>
          </a:xfrm>
          <a:prstGeom prst="rect">
            <a:avLst/>
          </a:prstGeom>
        </p:spPr>
        <p:txBody>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1700D-F75B-4806-A202-C90213CD62E7}" type="slidenum">
              <a:rPr lang="es-CL" sz="1200" smtClean="0">
                <a:solidFill>
                  <a:schemeClr val="tx1">
                    <a:tint val="75000"/>
                  </a:schemeClr>
                </a:solidFill>
              </a:rPr>
              <a:pPr/>
              <a:t>15</a:t>
            </a:fld>
            <a:endParaRPr lang="es-CL" sz="1200">
              <a:solidFill>
                <a:schemeClr val="tx1">
                  <a:tint val="75000"/>
                </a:schemeClr>
              </a:solidFill>
            </a:endParaRPr>
          </a:p>
        </p:txBody>
      </p:sp>
      <p:pic>
        <p:nvPicPr>
          <p:cNvPr id="7" name="Imagen 6">
            <a:extLst>
              <a:ext uri="{FF2B5EF4-FFF2-40B4-BE49-F238E27FC236}">
                <a16:creationId xmlns:a16="http://schemas.microsoft.com/office/drawing/2014/main" id="{559369B3-E269-C9C3-3D00-87C018109ED8}"/>
              </a:ext>
            </a:extLst>
          </p:cNvPr>
          <p:cNvPicPr>
            <a:picLocks noChangeAspect="1"/>
          </p:cNvPicPr>
          <p:nvPr/>
        </p:nvPicPr>
        <p:blipFill>
          <a:blip r:embed="rId9"/>
          <a:srcRect b="93365"/>
          <a:stretch/>
        </p:blipFill>
        <p:spPr>
          <a:xfrm>
            <a:off x="2073460" y="1488506"/>
            <a:ext cx="4572396" cy="303787"/>
          </a:xfrm>
          <a:prstGeom prst="rect">
            <a:avLst/>
          </a:prstGeom>
        </p:spPr>
      </p:pic>
      <p:pic>
        <p:nvPicPr>
          <p:cNvPr id="19" name="Imagen 18">
            <a:extLst>
              <a:ext uri="{FF2B5EF4-FFF2-40B4-BE49-F238E27FC236}">
                <a16:creationId xmlns:a16="http://schemas.microsoft.com/office/drawing/2014/main" id="{DA01C7B9-E863-32B9-DC88-4B62146A9113}"/>
              </a:ext>
            </a:extLst>
          </p:cNvPr>
          <p:cNvPicPr>
            <a:picLocks noChangeAspect="1"/>
          </p:cNvPicPr>
          <p:nvPr/>
        </p:nvPicPr>
        <p:blipFill>
          <a:blip r:embed="rId10"/>
          <a:srcRect b="91435"/>
          <a:stretch/>
        </p:blipFill>
        <p:spPr>
          <a:xfrm>
            <a:off x="6834135" y="1488506"/>
            <a:ext cx="4572396" cy="391622"/>
          </a:xfrm>
          <a:prstGeom prst="rect">
            <a:avLst/>
          </a:prstGeom>
        </p:spPr>
      </p:pic>
      <p:graphicFrame>
        <p:nvGraphicFramePr>
          <p:cNvPr id="4" name="Gráfico 3">
            <a:extLst>
              <a:ext uri="{FF2B5EF4-FFF2-40B4-BE49-F238E27FC236}">
                <a16:creationId xmlns:a16="http://schemas.microsoft.com/office/drawing/2014/main" id="{07DBC2C9-2C2B-4F57-BEEF-96FC40C3939C}"/>
              </a:ext>
            </a:extLst>
          </p:cNvPr>
          <p:cNvGraphicFramePr>
            <a:graphicFrameLocks/>
          </p:cNvGraphicFramePr>
          <p:nvPr>
            <p:extLst>
              <p:ext uri="{D42A27DB-BD31-4B8C-83A1-F6EECF244321}">
                <p14:modId xmlns:p14="http://schemas.microsoft.com/office/powerpoint/2010/main" val="1897762602"/>
              </p:ext>
            </p:extLst>
          </p:nvPr>
        </p:nvGraphicFramePr>
        <p:xfrm>
          <a:off x="7407375" y="1900229"/>
          <a:ext cx="4320000" cy="396000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4" name="Gráfico 23">
            <a:extLst>
              <a:ext uri="{FF2B5EF4-FFF2-40B4-BE49-F238E27FC236}">
                <a16:creationId xmlns:a16="http://schemas.microsoft.com/office/drawing/2014/main" id="{834DCDE1-0B9E-B497-2960-920B61B07FF2}"/>
              </a:ext>
            </a:extLst>
          </p:cNvPr>
          <p:cNvGraphicFramePr>
            <a:graphicFrameLocks/>
          </p:cNvGraphicFramePr>
          <p:nvPr>
            <p:extLst>
              <p:ext uri="{D42A27DB-BD31-4B8C-83A1-F6EECF244321}">
                <p14:modId xmlns:p14="http://schemas.microsoft.com/office/powerpoint/2010/main" val="1379158404"/>
              </p:ext>
            </p:extLst>
          </p:nvPr>
        </p:nvGraphicFramePr>
        <p:xfrm>
          <a:off x="1977884" y="1879684"/>
          <a:ext cx="4320000" cy="3960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087636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56129865-3C02-65EE-D061-3F960F0481B4}"/>
              </a:ext>
            </a:extLst>
          </p:cNvPr>
          <p:cNvGraphicFramePr>
            <a:graphicFrameLocks/>
          </p:cNvGraphicFramePr>
          <p:nvPr>
            <p:extLst>
              <p:ext uri="{D42A27DB-BD31-4B8C-83A1-F6EECF244321}">
                <p14:modId xmlns:p14="http://schemas.microsoft.com/office/powerpoint/2010/main" val="1955997155"/>
              </p:ext>
            </p:extLst>
          </p:nvPr>
        </p:nvGraphicFramePr>
        <p:xfrm>
          <a:off x="71138" y="2373689"/>
          <a:ext cx="5681961" cy="356991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think-cell data - do not delete" hidden="1">
            <a:extLst>
              <a:ext uri="{FF2B5EF4-FFF2-40B4-BE49-F238E27FC236}">
                <a16:creationId xmlns:a16="http://schemas.microsoft.com/office/drawing/2014/main" id="{4C1FEB08-50E2-A371-34C6-F8B51E991827}"/>
              </a:ext>
            </a:extLst>
          </p:cNvPr>
          <p:cNvGraphicFramePr>
            <a:graphicFrameLocks noChangeAspect="1"/>
          </p:cNvGraphicFramePr>
          <p:nvPr>
            <p:custDataLst>
              <p:tags r:id="rId1"/>
            </p:custDataLst>
            <p:extLst>
              <p:ext uri="{D42A27DB-BD31-4B8C-83A1-F6EECF244321}">
                <p14:modId xmlns:p14="http://schemas.microsoft.com/office/powerpoint/2010/main" val="30895274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4" imgW="405" imgH="405" progId="TCLayout.ActiveDocument.1">
                  <p:embed/>
                </p:oleObj>
              </mc:Choice>
              <mc:Fallback>
                <p:oleObj name="Diapositiva de think-cell" r:id="rId4" imgW="405" imgH="405" progId="TCLayout.ActiveDocument.1">
                  <p:embed/>
                  <p:pic>
                    <p:nvPicPr>
                      <p:cNvPr id="25" name="think-cell data - do not delete" hidden="1">
                        <a:extLst>
                          <a:ext uri="{FF2B5EF4-FFF2-40B4-BE49-F238E27FC236}">
                            <a16:creationId xmlns:a16="http://schemas.microsoft.com/office/drawing/2014/main" id="{4C1FEB08-50E2-A371-34C6-F8B51E99182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ángulo 2">
            <a:extLst>
              <a:ext uri="{FF2B5EF4-FFF2-40B4-BE49-F238E27FC236}">
                <a16:creationId xmlns:a16="http://schemas.microsoft.com/office/drawing/2014/main" id="{D458CF30-5645-A83C-5A78-9042C1DB6D9A}"/>
              </a:ext>
            </a:extLst>
          </p:cNvPr>
          <p:cNvSpPr/>
          <p:nvPr/>
        </p:nvSpPr>
        <p:spPr>
          <a:xfrm>
            <a:off x="-10438" y="1673143"/>
            <a:ext cx="5961976" cy="51689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Mulish"/>
            </a:endParaRPr>
          </a:p>
        </p:txBody>
      </p:sp>
      <p:sp>
        <p:nvSpPr>
          <p:cNvPr id="16" name="Rectángulo 15">
            <a:extLst>
              <a:ext uri="{FF2B5EF4-FFF2-40B4-BE49-F238E27FC236}">
                <a16:creationId xmlns:a16="http://schemas.microsoft.com/office/drawing/2014/main" id="{55C517B9-E50D-862E-D417-9DF5C96DE115}"/>
              </a:ext>
            </a:extLst>
          </p:cNvPr>
          <p:cNvSpPr/>
          <p:nvPr/>
        </p:nvSpPr>
        <p:spPr>
          <a:xfrm>
            <a:off x="0" y="-19001"/>
            <a:ext cx="12192000" cy="1780506"/>
          </a:xfrm>
          <a:prstGeom prst="rect">
            <a:avLst/>
          </a:prstGeom>
          <a:solidFill>
            <a:srgbClr val="2123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redondeado 38">
            <a:extLst>
              <a:ext uri="{FF2B5EF4-FFF2-40B4-BE49-F238E27FC236}">
                <a16:creationId xmlns:a16="http://schemas.microsoft.com/office/drawing/2014/main" id="{4F2D7199-FE71-8D9B-6059-0D1FA0195440}"/>
              </a:ext>
            </a:extLst>
          </p:cNvPr>
          <p:cNvSpPr/>
          <p:nvPr/>
        </p:nvSpPr>
        <p:spPr>
          <a:xfrm>
            <a:off x="556313" y="2243535"/>
            <a:ext cx="9756500"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CL" sz="1400">
              <a:solidFill>
                <a:schemeClr val="tx1">
                  <a:lumMod val="50000"/>
                  <a:lumOff val="50000"/>
                </a:schemeClr>
              </a:solidFill>
              <a:latin typeface="Mulish"/>
            </a:endParaRPr>
          </a:p>
        </p:txBody>
      </p:sp>
      <p:cxnSp>
        <p:nvCxnSpPr>
          <p:cNvPr id="8" name="Conector recto 7">
            <a:extLst>
              <a:ext uri="{FF2B5EF4-FFF2-40B4-BE49-F238E27FC236}">
                <a16:creationId xmlns:a16="http://schemas.microsoft.com/office/drawing/2014/main" id="{B2410668-07A6-790B-A71F-D0CA0975F03E}"/>
              </a:ext>
            </a:extLst>
          </p:cNvPr>
          <p:cNvCxnSpPr>
            <a:cxnSpLocks/>
          </p:cNvCxnSpPr>
          <p:nvPr/>
        </p:nvCxnSpPr>
        <p:spPr>
          <a:xfrm>
            <a:off x="6023525" y="1615083"/>
            <a:ext cx="5938735" cy="20155"/>
          </a:xfrm>
          <a:prstGeom prst="line">
            <a:avLst/>
          </a:prstGeom>
          <a:ln w="12700">
            <a:solidFill>
              <a:srgbClr val="19223E"/>
            </a:solidFill>
          </a:ln>
        </p:spPr>
        <p:style>
          <a:lnRef idx="1">
            <a:schemeClr val="accent1"/>
          </a:lnRef>
          <a:fillRef idx="0">
            <a:schemeClr val="accent1"/>
          </a:fillRef>
          <a:effectRef idx="0">
            <a:schemeClr val="accent1"/>
          </a:effectRef>
          <a:fontRef idx="minor">
            <a:schemeClr val="tx1"/>
          </a:fontRef>
        </p:style>
      </p:cxnSp>
      <p:sp>
        <p:nvSpPr>
          <p:cNvPr id="9" name="Rectángulo 8">
            <a:extLst>
              <a:ext uri="{FF2B5EF4-FFF2-40B4-BE49-F238E27FC236}">
                <a16:creationId xmlns:a16="http://schemas.microsoft.com/office/drawing/2014/main" id="{8624C3E9-95D4-00BC-96A1-20AD46886C9C}"/>
              </a:ext>
            </a:extLst>
          </p:cNvPr>
          <p:cNvSpPr/>
          <p:nvPr/>
        </p:nvSpPr>
        <p:spPr>
          <a:xfrm>
            <a:off x="6023992" y="1230206"/>
            <a:ext cx="5832648"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Mulish"/>
                <a:ea typeface="Verdana" panose="020B0604030504040204" pitchFamily="34" charset="0"/>
              </a:rPr>
              <a:t>Current Maturity Profile (USD MM)</a:t>
            </a:r>
          </a:p>
        </p:txBody>
      </p:sp>
      <p:sp>
        <p:nvSpPr>
          <p:cNvPr id="10" name="CuadroTexto 1">
            <a:extLst>
              <a:ext uri="{FF2B5EF4-FFF2-40B4-BE49-F238E27FC236}">
                <a16:creationId xmlns:a16="http://schemas.microsoft.com/office/drawing/2014/main" id="{A972CF3F-86C6-03C4-1BA9-132BC2727CE7}"/>
              </a:ext>
            </a:extLst>
          </p:cNvPr>
          <p:cNvSpPr txBox="1"/>
          <p:nvPr/>
        </p:nvSpPr>
        <p:spPr>
          <a:xfrm>
            <a:off x="1383080" y="3492365"/>
            <a:ext cx="792088" cy="54003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CL" sz="1100" b="1">
                <a:latin typeface="Mulish"/>
                <a:ea typeface="Verdana" panose="020B0604030504040204" pitchFamily="34" charset="0"/>
              </a:rPr>
              <a:t>USD </a:t>
            </a:r>
          </a:p>
          <a:p>
            <a:pPr algn="ctr"/>
            <a:r>
              <a:rPr lang="es-CL" b="1">
                <a:latin typeface="Mulish"/>
                <a:ea typeface="Verdana" panose="020B0604030504040204" pitchFamily="34" charset="0"/>
              </a:rPr>
              <a:t>576 </a:t>
            </a:r>
            <a:r>
              <a:rPr lang="es-CL" sz="1100" b="1">
                <a:latin typeface="Mulish"/>
                <a:ea typeface="Verdana" panose="020B0604030504040204" pitchFamily="34" charset="0"/>
              </a:rPr>
              <a:t>MM</a:t>
            </a:r>
            <a:endParaRPr lang="en-US" sz="1100" b="1">
              <a:latin typeface="Mulish"/>
              <a:ea typeface="Verdana" panose="020B0604030504040204" pitchFamily="34" charset="0"/>
            </a:endParaRPr>
          </a:p>
        </p:txBody>
      </p:sp>
      <p:cxnSp>
        <p:nvCxnSpPr>
          <p:cNvPr id="11" name="Conector recto 10">
            <a:extLst>
              <a:ext uri="{FF2B5EF4-FFF2-40B4-BE49-F238E27FC236}">
                <a16:creationId xmlns:a16="http://schemas.microsoft.com/office/drawing/2014/main" id="{E94EEA63-816A-93A8-4C5F-2DABA1FD39AF}"/>
              </a:ext>
            </a:extLst>
          </p:cNvPr>
          <p:cNvCxnSpPr/>
          <p:nvPr/>
        </p:nvCxnSpPr>
        <p:spPr>
          <a:xfrm>
            <a:off x="334962" y="1615083"/>
            <a:ext cx="5616576" cy="0"/>
          </a:xfrm>
          <a:prstGeom prst="line">
            <a:avLst/>
          </a:prstGeom>
          <a:ln w="12700">
            <a:solidFill>
              <a:srgbClr val="19223E"/>
            </a:solidFill>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id="{38A07BE2-221D-C990-30C9-C41AB2D33EDA}"/>
              </a:ext>
            </a:extLst>
          </p:cNvPr>
          <p:cNvSpPr/>
          <p:nvPr/>
        </p:nvSpPr>
        <p:spPr>
          <a:xfrm>
            <a:off x="334963" y="1265585"/>
            <a:ext cx="5616575"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Mulish"/>
                <a:ea typeface="Verdana" panose="020B0604030504040204" pitchFamily="34" charset="0"/>
              </a:rPr>
              <a:t>Debt Composition </a:t>
            </a:r>
            <a:endParaRPr lang="en-US" sz="1600" b="1" baseline="30000">
              <a:solidFill>
                <a:schemeClr val="bg1"/>
              </a:solidFill>
              <a:latin typeface="Mulish"/>
              <a:ea typeface="Verdana" panose="020B0604030504040204" pitchFamily="34" charset="0"/>
            </a:endParaRPr>
          </a:p>
        </p:txBody>
      </p:sp>
      <p:pic>
        <p:nvPicPr>
          <p:cNvPr id="17" name="Imagen 16">
            <a:extLst>
              <a:ext uri="{FF2B5EF4-FFF2-40B4-BE49-F238E27FC236}">
                <a16:creationId xmlns:a16="http://schemas.microsoft.com/office/drawing/2014/main" id="{EC1F1AF0-0232-56A1-058D-588A3B11F2F4}"/>
              </a:ext>
            </a:extLst>
          </p:cNvPr>
          <p:cNvPicPr>
            <a:picLocks noChangeAspect="1"/>
          </p:cNvPicPr>
          <p:nvPr/>
        </p:nvPicPr>
        <p:blipFill>
          <a:blip r:embed="rId6"/>
          <a:stretch>
            <a:fillRect/>
          </a:stretch>
        </p:blipFill>
        <p:spPr>
          <a:xfrm>
            <a:off x="10941843" y="215973"/>
            <a:ext cx="929376" cy="472927"/>
          </a:xfrm>
          <a:prstGeom prst="rect">
            <a:avLst/>
          </a:prstGeom>
        </p:spPr>
      </p:pic>
      <p:grpSp>
        <p:nvGrpSpPr>
          <p:cNvPr id="18" name="Grupo 17">
            <a:extLst>
              <a:ext uri="{FF2B5EF4-FFF2-40B4-BE49-F238E27FC236}">
                <a16:creationId xmlns:a16="http://schemas.microsoft.com/office/drawing/2014/main" id="{1E825A7B-72C2-0E27-EB09-36D080234B39}"/>
              </a:ext>
            </a:extLst>
          </p:cNvPr>
          <p:cNvGrpSpPr/>
          <p:nvPr/>
        </p:nvGrpSpPr>
        <p:grpSpPr>
          <a:xfrm>
            <a:off x="607537" y="195543"/>
            <a:ext cx="7153338" cy="193014"/>
            <a:chOff x="748030" y="5789099"/>
            <a:chExt cx="6466765" cy="252000"/>
          </a:xfrm>
        </p:grpSpPr>
        <p:sp>
          <p:nvSpPr>
            <p:cNvPr id="19" name="Rectángulo 18">
              <a:extLst>
                <a:ext uri="{FF2B5EF4-FFF2-40B4-BE49-F238E27FC236}">
                  <a16:creationId xmlns:a16="http://schemas.microsoft.com/office/drawing/2014/main" id="{98664B5C-720D-2BDB-4ED2-B729782890DE}"/>
                </a:ext>
              </a:extLst>
            </p:cNvPr>
            <p:cNvSpPr/>
            <p:nvPr/>
          </p:nvSpPr>
          <p:spPr>
            <a:xfrm>
              <a:off x="748030"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b="1">
                  <a:solidFill>
                    <a:schemeClr val="bg1"/>
                  </a:solidFill>
                </a:rPr>
                <a:t>DISCLAIMER</a:t>
              </a:r>
            </a:p>
          </p:txBody>
        </p:sp>
        <p:sp>
          <p:nvSpPr>
            <p:cNvPr id="20" name="Rectángulo 19">
              <a:extLst>
                <a:ext uri="{FF2B5EF4-FFF2-40B4-BE49-F238E27FC236}">
                  <a16:creationId xmlns:a16="http://schemas.microsoft.com/office/drawing/2014/main" id="{B5077E18-A21B-2EA0-0CF4-395016E99843}"/>
                </a:ext>
              </a:extLst>
            </p:cNvPr>
            <p:cNvSpPr/>
            <p:nvPr/>
          </p:nvSpPr>
          <p:spPr>
            <a:xfrm>
              <a:off x="1839783"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ONE PAGER</a:t>
              </a:r>
            </a:p>
          </p:txBody>
        </p:sp>
        <p:sp>
          <p:nvSpPr>
            <p:cNvPr id="21" name="Rectángulo 20">
              <a:extLst>
                <a:ext uri="{FF2B5EF4-FFF2-40B4-BE49-F238E27FC236}">
                  <a16:creationId xmlns:a16="http://schemas.microsoft.com/office/drawing/2014/main" id="{63AA6E79-2DFA-B21D-5224-BC2DE11E1815}"/>
                </a:ext>
              </a:extLst>
            </p:cNvPr>
            <p:cNvSpPr/>
            <p:nvPr/>
          </p:nvSpPr>
          <p:spPr>
            <a:xfrm>
              <a:off x="2931536"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GENERAL OVERVIEW</a:t>
              </a:r>
            </a:p>
          </p:txBody>
        </p:sp>
        <p:sp>
          <p:nvSpPr>
            <p:cNvPr id="22" name="Rectángulo 21">
              <a:extLst>
                <a:ext uri="{FF2B5EF4-FFF2-40B4-BE49-F238E27FC236}">
                  <a16:creationId xmlns:a16="http://schemas.microsoft.com/office/drawing/2014/main" id="{04B3C945-F14E-57F0-E21A-8159623B470D}"/>
                </a:ext>
              </a:extLst>
            </p:cNvPr>
            <p:cNvSpPr/>
            <p:nvPr/>
          </p:nvSpPr>
          <p:spPr>
            <a:xfrm>
              <a:off x="6206795" y="5789099"/>
              <a:ext cx="1008000" cy="252000"/>
            </a:xfrm>
            <a:prstGeom prst="rect">
              <a:avLst/>
            </a:prstGeom>
            <a:solidFill>
              <a:srgbClr val="E52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800"/>
                <a:t>FINANCIAL OVERVIEW</a:t>
              </a:r>
              <a:endParaRPr lang="es-ES_tradnl" sz="800">
                <a:solidFill>
                  <a:schemeClr val="bg1"/>
                </a:solidFill>
              </a:endParaRPr>
            </a:p>
          </p:txBody>
        </p:sp>
        <p:sp>
          <p:nvSpPr>
            <p:cNvPr id="23" name="Rectángulo 22">
              <a:extLst>
                <a:ext uri="{FF2B5EF4-FFF2-40B4-BE49-F238E27FC236}">
                  <a16:creationId xmlns:a16="http://schemas.microsoft.com/office/drawing/2014/main" id="{1498786C-A879-0D9F-014E-3DF4095EBB4A}"/>
                </a:ext>
              </a:extLst>
            </p:cNvPr>
            <p:cNvSpPr/>
            <p:nvPr/>
          </p:nvSpPr>
          <p:spPr>
            <a:xfrm>
              <a:off x="5115042"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800">
                  <a:solidFill>
                    <a:schemeClr val="bg1"/>
                  </a:solidFill>
                </a:rPr>
                <a:t>CORE BUSINESSES</a:t>
              </a:r>
              <a:endParaRPr lang="es-ES_tradnl" sz="800">
                <a:solidFill>
                  <a:schemeClr val="bg1"/>
                </a:solidFill>
              </a:endParaRPr>
            </a:p>
          </p:txBody>
        </p:sp>
        <p:sp>
          <p:nvSpPr>
            <p:cNvPr id="24" name="Rectángulo 23">
              <a:extLst>
                <a:ext uri="{FF2B5EF4-FFF2-40B4-BE49-F238E27FC236}">
                  <a16:creationId xmlns:a16="http://schemas.microsoft.com/office/drawing/2014/main" id="{FF6844E5-7E7A-E5FB-9EE6-C20591DC0288}"/>
                </a:ext>
              </a:extLst>
            </p:cNvPr>
            <p:cNvSpPr/>
            <p:nvPr/>
          </p:nvSpPr>
          <p:spPr>
            <a:xfrm>
              <a:off x="4023289"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STRENGHTS</a:t>
              </a:r>
            </a:p>
          </p:txBody>
        </p:sp>
      </p:grpSp>
      <p:sp>
        <p:nvSpPr>
          <p:cNvPr id="27" name="CuadroTexto 26">
            <a:extLst>
              <a:ext uri="{FF2B5EF4-FFF2-40B4-BE49-F238E27FC236}">
                <a16:creationId xmlns:a16="http://schemas.microsoft.com/office/drawing/2014/main" id="{15EE6F02-21E4-88D3-E221-8464758D668E}"/>
              </a:ext>
            </a:extLst>
          </p:cNvPr>
          <p:cNvSpPr txBox="1"/>
          <p:nvPr/>
        </p:nvSpPr>
        <p:spPr>
          <a:xfrm>
            <a:off x="158865" y="6523957"/>
            <a:ext cx="273741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lumMod val="65000"/>
                  </a:schemeClr>
                </a:solidFill>
                <a:effectLst/>
                <a:uLnTx/>
                <a:uFillTx/>
                <a:latin typeface="Mulish"/>
              </a:rPr>
              <a:t>COMPANY OVERVIEW | </a:t>
            </a:r>
            <a:r>
              <a:rPr lang="es-ES" sz="1200">
                <a:solidFill>
                  <a:schemeClr val="bg1">
                    <a:lumMod val="65000"/>
                  </a:schemeClr>
                </a:solidFill>
                <a:latin typeface="Mulish"/>
              </a:rPr>
              <a:t>DECEM</a:t>
            </a:r>
            <a:r>
              <a:rPr kumimoji="0" lang="es-ES" sz="1200" b="0" i="0" u="none" strike="noStrike" kern="1200" cap="none" spc="0" normalizeH="0" baseline="0" noProof="0">
                <a:ln>
                  <a:noFill/>
                </a:ln>
                <a:solidFill>
                  <a:schemeClr val="bg1">
                    <a:lumMod val="65000"/>
                  </a:schemeClr>
                </a:solidFill>
                <a:effectLst/>
                <a:uLnTx/>
                <a:uFillTx/>
                <a:latin typeface="Mulish"/>
              </a:rPr>
              <a:t>BER 2024</a:t>
            </a:r>
          </a:p>
        </p:txBody>
      </p:sp>
      <p:sp>
        <p:nvSpPr>
          <p:cNvPr id="28" name="Marcador de número de diapositiva 2">
            <a:extLst>
              <a:ext uri="{FF2B5EF4-FFF2-40B4-BE49-F238E27FC236}">
                <a16:creationId xmlns:a16="http://schemas.microsoft.com/office/drawing/2014/main" id="{E0FC48C0-4942-C9DC-023A-5F900B36F6EA}"/>
              </a:ext>
            </a:extLst>
          </p:cNvPr>
          <p:cNvSpPr txBox="1">
            <a:spLocks/>
          </p:cNvSpPr>
          <p:nvPr/>
        </p:nvSpPr>
        <p:spPr>
          <a:xfrm>
            <a:off x="11296650" y="6590921"/>
            <a:ext cx="466725" cy="365125"/>
          </a:xfrm>
          <a:prstGeom prst="rect">
            <a:avLst/>
          </a:prstGeom>
        </p:spPr>
        <p:txBody>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1700D-F75B-4806-A202-C90213CD62E7}" type="slidenum">
              <a:rPr lang="es-CL" sz="1200" smtClean="0">
                <a:solidFill>
                  <a:schemeClr val="tx1">
                    <a:tint val="75000"/>
                  </a:schemeClr>
                </a:solidFill>
              </a:rPr>
              <a:pPr/>
              <a:t>16</a:t>
            </a:fld>
            <a:endParaRPr lang="es-CL" sz="1200">
              <a:solidFill>
                <a:schemeClr val="tx1">
                  <a:tint val="75000"/>
                </a:schemeClr>
              </a:solidFill>
            </a:endParaRPr>
          </a:p>
        </p:txBody>
      </p:sp>
      <p:sp>
        <p:nvSpPr>
          <p:cNvPr id="30" name="CuadroTexto 29">
            <a:extLst>
              <a:ext uri="{FF2B5EF4-FFF2-40B4-BE49-F238E27FC236}">
                <a16:creationId xmlns:a16="http://schemas.microsoft.com/office/drawing/2014/main" id="{1716E9C9-C7AE-0CA4-562D-296BBACE429B}"/>
              </a:ext>
            </a:extLst>
          </p:cNvPr>
          <p:cNvSpPr txBox="1"/>
          <p:nvPr/>
        </p:nvSpPr>
        <p:spPr>
          <a:xfrm>
            <a:off x="1268638" y="2316058"/>
            <a:ext cx="1537075" cy="261610"/>
          </a:xfrm>
          <a:prstGeom prst="rect">
            <a:avLst/>
          </a:prstGeom>
          <a:noFill/>
        </p:spPr>
        <p:txBody>
          <a:bodyPr wrap="square">
            <a:spAutoFit/>
          </a:bodyPr>
          <a:lstStyle/>
          <a:p>
            <a:r>
              <a:rPr lang="es-CL" sz="1100" b="1" err="1">
                <a:latin typeface="Mulish"/>
                <a:ea typeface="Verdana" panose="020B0604030504040204" pitchFamily="34" charset="0"/>
              </a:rPr>
              <a:t>December</a:t>
            </a:r>
            <a:r>
              <a:rPr lang="es-CL" sz="1100" b="1">
                <a:latin typeface="Mulish"/>
                <a:ea typeface="Verdana" panose="020B0604030504040204" pitchFamily="34" charset="0"/>
              </a:rPr>
              <a:t> 2023</a:t>
            </a:r>
            <a:endParaRPr lang="es-ES" sz="1100" b="1">
              <a:latin typeface="Mulish"/>
              <a:ea typeface="Verdana" panose="020B0604030504040204" pitchFamily="34" charset="0"/>
            </a:endParaRPr>
          </a:p>
        </p:txBody>
      </p:sp>
      <p:sp>
        <p:nvSpPr>
          <p:cNvPr id="31" name="CuadroTexto 30">
            <a:extLst>
              <a:ext uri="{FF2B5EF4-FFF2-40B4-BE49-F238E27FC236}">
                <a16:creationId xmlns:a16="http://schemas.microsoft.com/office/drawing/2014/main" id="{2304EC02-AE23-E642-AC4B-7BE38317B869}"/>
              </a:ext>
            </a:extLst>
          </p:cNvPr>
          <p:cNvSpPr txBox="1"/>
          <p:nvPr/>
        </p:nvSpPr>
        <p:spPr>
          <a:xfrm>
            <a:off x="3854411" y="2303764"/>
            <a:ext cx="1537075" cy="261610"/>
          </a:xfrm>
          <a:prstGeom prst="rect">
            <a:avLst/>
          </a:prstGeom>
          <a:noFill/>
        </p:spPr>
        <p:txBody>
          <a:bodyPr wrap="square">
            <a:spAutoFit/>
          </a:bodyPr>
          <a:lstStyle/>
          <a:p>
            <a:r>
              <a:rPr lang="es-CL" sz="1100" b="1" err="1">
                <a:latin typeface="Mulish"/>
                <a:ea typeface="Verdana" panose="020B0604030504040204" pitchFamily="34" charset="0"/>
              </a:rPr>
              <a:t>December</a:t>
            </a:r>
            <a:r>
              <a:rPr lang="es-CL" sz="1100" b="1">
                <a:latin typeface="Mulish"/>
                <a:ea typeface="Verdana" panose="020B0604030504040204" pitchFamily="34" charset="0"/>
              </a:rPr>
              <a:t> 2024</a:t>
            </a:r>
            <a:endParaRPr lang="es-ES" sz="1100" b="1">
              <a:latin typeface="Mulish"/>
              <a:ea typeface="Verdana" panose="020B0604030504040204" pitchFamily="34" charset="0"/>
            </a:endParaRPr>
          </a:p>
        </p:txBody>
      </p:sp>
      <p:graphicFrame>
        <p:nvGraphicFramePr>
          <p:cNvPr id="15" name="Gráfico 14">
            <a:extLst>
              <a:ext uri="{FF2B5EF4-FFF2-40B4-BE49-F238E27FC236}">
                <a16:creationId xmlns:a16="http://schemas.microsoft.com/office/drawing/2014/main" id="{A6142E21-C445-4BEA-A46E-2B7CA3E33AC5}"/>
              </a:ext>
            </a:extLst>
          </p:cNvPr>
          <p:cNvGraphicFramePr>
            <a:graphicFrameLocks/>
          </p:cNvGraphicFramePr>
          <p:nvPr>
            <p:extLst>
              <p:ext uri="{D42A27DB-BD31-4B8C-83A1-F6EECF244321}">
                <p14:modId xmlns:p14="http://schemas.microsoft.com/office/powerpoint/2010/main" val="1728845561"/>
              </p:ext>
            </p:extLst>
          </p:nvPr>
        </p:nvGraphicFramePr>
        <p:xfrm>
          <a:off x="5505666" y="8132323"/>
          <a:ext cx="5436177" cy="308632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 name="Gráfico 4">
            <a:extLst>
              <a:ext uri="{FF2B5EF4-FFF2-40B4-BE49-F238E27FC236}">
                <a16:creationId xmlns:a16="http://schemas.microsoft.com/office/drawing/2014/main" id="{7DF393C5-933E-4CD1-81CA-0EA188F9AE76}"/>
              </a:ext>
            </a:extLst>
          </p:cNvPr>
          <p:cNvGraphicFramePr>
            <a:graphicFrameLocks/>
          </p:cNvGraphicFramePr>
          <p:nvPr>
            <p:extLst>
              <p:ext uri="{D42A27DB-BD31-4B8C-83A1-F6EECF244321}">
                <p14:modId xmlns:p14="http://schemas.microsoft.com/office/powerpoint/2010/main" val="18889421"/>
              </p:ext>
            </p:extLst>
          </p:nvPr>
        </p:nvGraphicFramePr>
        <p:xfrm>
          <a:off x="2668166" y="2415447"/>
          <a:ext cx="3615256" cy="2711011"/>
        </p:xfrm>
        <a:graphic>
          <a:graphicData uri="http://schemas.openxmlformats.org/drawingml/2006/chart">
            <c:chart xmlns:c="http://schemas.openxmlformats.org/drawingml/2006/chart" xmlns:r="http://schemas.openxmlformats.org/officeDocument/2006/relationships" r:id="rId8"/>
          </a:graphicData>
        </a:graphic>
      </p:graphicFrame>
      <p:sp>
        <p:nvSpPr>
          <p:cNvPr id="14" name="CuadroTexto 1">
            <a:extLst>
              <a:ext uri="{FF2B5EF4-FFF2-40B4-BE49-F238E27FC236}">
                <a16:creationId xmlns:a16="http://schemas.microsoft.com/office/drawing/2014/main" id="{75014718-4FC5-6BC9-A41E-C6CEC1E1C03B}"/>
              </a:ext>
            </a:extLst>
          </p:cNvPr>
          <p:cNvSpPr txBox="1"/>
          <p:nvPr/>
        </p:nvSpPr>
        <p:spPr>
          <a:xfrm>
            <a:off x="4071969" y="3493589"/>
            <a:ext cx="792088" cy="53880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CL" sz="1100" b="1">
                <a:latin typeface="Mulish"/>
                <a:ea typeface="Verdana" panose="020B0604030504040204" pitchFamily="34" charset="0"/>
              </a:rPr>
              <a:t>USD </a:t>
            </a:r>
          </a:p>
          <a:p>
            <a:pPr algn="ctr"/>
            <a:r>
              <a:rPr lang="es-CL" b="1">
                <a:latin typeface="Mulish"/>
                <a:ea typeface="Verdana" panose="020B0604030504040204" pitchFamily="34" charset="0"/>
              </a:rPr>
              <a:t>709 MM</a:t>
            </a:r>
            <a:endParaRPr lang="en-US" sz="1100" b="1">
              <a:latin typeface="Mulish"/>
              <a:ea typeface="Verdana" panose="020B0604030504040204" pitchFamily="34" charset="0"/>
            </a:endParaRPr>
          </a:p>
        </p:txBody>
      </p:sp>
      <p:graphicFrame>
        <p:nvGraphicFramePr>
          <p:cNvPr id="26" name="Gráfico 25">
            <a:extLst>
              <a:ext uri="{FF2B5EF4-FFF2-40B4-BE49-F238E27FC236}">
                <a16:creationId xmlns:a16="http://schemas.microsoft.com/office/drawing/2014/main" id="{EECCBA6D-FE39-405A-8F3F-123F9C6B9496}"/>
              </a:ext>
            </a:extLst>
          </p:cNvPr>
          <p:cNvGraphicFramePr>
            <a:graphicFrameLocks/>
          </p:cNvGraphicFramePr>
          <p:nvPr>
            <p:extLst>
              <p:ext uri="{D42A27DB-BD31-4B8C-83A1-F6EECF244321}">
                <p14:modId xmlns:p14="http://schemas.microsoft.com/office/powerpoint/2010/main" val="2993050452"/>
              </p:ext>
            </p:extLst>
          </p:nvPr>
        </p:nvGraphicFramePr>
        <p:xfrm>
          <a:off x="-602154" y="2380637"/>
          <a:ext cx="5197695" cy="350903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9" name="Gráfico 28">
            <a:extLst>
              <a:ext uri="{FF2B5EF4-FFF2-40B4-BE49-F238E27FC236}">
                <a16:creationId xmlns:a16="http://schemas.microsoft.com/office/drawing/2014/main" id="{62328491-C284-4369-85F0-FEF47DCA7DDE}"/>
              </a:ext>
            </a:extLst>
          </p:cNvPr>
          <p:cNvGraphicFramePr>
            <a:graphicFrameLocks/>
          </p:cNvGraphicFramePr>
          <p:nvPr>
            <p:extLst>
              <p:ext uri="{D42A27DB-BD31-4B8C-83A1-F6EECF244321}">
                <p14:modId xmlns:p14="http://schemas.microsoft.com/office/powerpoint/2010/main" val="561570259"/>
              </p:ext>
            </p:extLst>
          </p:nvPr>
        </p:nvGraphicFramePr>
        <p:xfrm>
          <a:off x="6258840" y="1786382"/>
          <a:ext cx="5752829" cy="4131781"/>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118286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63754-44F9-83AB-2943-09E3FE0FE622}"/>
            </a:ext>
          </a:extLst>
        </p:cNvPr>
        <p:cNvGrpSpPr/>
        <p:nvPr/>
      </p:nvGrpSpPr>
      <p:grpSpPr>
        <a:xfrm>
          <a:off x="0" y="0"/>
          <a:ext cx="0" cy="0"/>
          <a:chOff x="0" y="0"/>
          <a:chExt cx="0" cy="0"/>
        </a:xfrm>
      </p:grpSpPr>
      <p:graphicFrame>
        <p:nvGraphicFramePr>
          <p:cNvPr id="56" name="think-cell data - do not delete" hidden="1">
            <a:extLst>
              <a:ext uri="{FF2B5EF4-FFF2-40B4-BE49-F238E27FC236}">
                <a16:creationId xmlns:a16="http://schemas.microsoft.com/office/drawing/2014/main" id="{9839EB2B-FF2E-362A-EFAA-A8A739BECC9A}"/>
              </a:ext>
            </a:extLst>
          </p:cNvPr>
          <p:cNvGraphicFramePr>
            <a:graphicFrameLocks noChangeAspect="1"/>
          </p:cNvGraphicFramePr>
          <p:nvPr>
            <p:custDataLst>
              <p:tags r:id="rId1"/>
            </p:custDataLst>
            <p:extLst>
              <p:ext uri="{D42A27DB-BD31-4B8C-83A1-F6EECF244321}">
                <p14:modId xmlns:p14="http://schemas.microsoft.com/office/powerpoint/2010/main" val="32664902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3" imgW="405" imgH="405" progId="TCLayout.ActiveDocument.1">
                  <p:embed/>
                </p:oleObj>
              </mc:Choice>
              <mc:Fallback>
                <p:oleObj name="Diapositiva de think-cell" r:id="rId3" imgW="405" imgH="405" progId="TCLayout.ActiveDocument.1">
                  <p:embed/>
                  <p:pic>
                    <p:nvPicPr>
                      <p:cNvPr id="56" name="think-cell data - do not delete" hidden="1">
                        <a:extLst>
                          <a:ext uri="{FF2B5EF4-FFF2-40B4-BE49-F238E27FC236}">
                            <a16:creationId xmlns:a16="http://schemas.microsoft.com/office/drawing/2014/main" id="{9839EB2B-FF2E-362A-EFAA-A8A739BECC9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ángulo 3">
            <a:extLst>
              <a:ext uri="{FF2B5EF4-FFF2-40B4-BE49-F238E27FC236}">
                <a16:creationId xmlns:a16="http://schemas.microsoft.com/office/drawing/2014/main" id="{0DEC67DD-B06B-B661-2EF5-7F364A3E17E1}"/>
              </a:ext>
            </a:extLst>
          </p:cNvPr>
          <p:cNvSpPr/>
          <p:nvPr/>
        </p:nvSpPr>
        <p:spPr>
          <a:xfrm>
            <a:off x="-33992" y="-19002"/>
            <a:ext cx="5835024" cy="69340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Mulish"/>
            </a:endParaRPr>
          </a:p>
        </p:txBody>
      </p:sp>
      <p:sp>
        <p:nvSpPr>
          <p:cNvPr id="2" name="Rectángulo 1">
            <a:extLst>
              <a:ext uri="{FF2B5EF4-FFF2-40B4-BE49-F238E27FC236}">
                <a16:creationId xmlns:a16="http://schemas.microsoft.com/office/drawing/2014/main" id="{2878D2A8-0BA8-5912-8A6C-561A0659DEED}"/>
              </a:ext>
            </a:extLst>
          </p:cNvPr>
          <p:cNvSpPr/>
          <p:nvPr/>
        </p:nvSpPr>
        <p:spPr>
          <a:xfrm>
            <a:off x="5831151" y="-76045"/>
            <a:ext cx="6378719" cy="6934045"/>
          </a:xfrm>
          <a:prstGeom prst="rect">
            <a:avLst/>
          </a:prstGeom>
          <a:solidFill>
            <a:srgbClr val="2123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385A3CD5-6E2C-0D76-9EC0-A121E072B0D2}"/>
              </a:ext>
            </a:extLst>
          </p:cNvPr>
          <p:cNvSpPr txBox="1"/>
          <p:nvPr/>
        </p:nvSpPr>
        <p:spPr>
          <a:xfrm>
            <a:off x="158865" y="6523957"/>
            <a:ext cx="273741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lumMod val="65000"/>
                  </a:schemeClr>
                </a:solidFill>
                <a:effectLst/>
                <a:uLnTx/>
                <a:uFillTx/>
                <a:latin typeface="Mulish"/>
              </a:rPr>
              <a:t>COMPANY OVERVIEW | </a:t>
            </a:r>
            <a:r>
              <a:rPr lang="es-ES" sz="1200">
                <a:solidFill>
                  <a:schemeClr val="bg1">
                    <a:lumMod val="65000"/>
                  </a:schemeClr>
                </a:solidFill>
                <a:latin typeface="Mulish"/>
              </a:rPr>
              <a:t>DECE</a:t>
            </a:r>
            <a:r>
              <a:rPr kumimoji="0" lang="es-ES" sz="1200" b="0" i="0" u="none" strike="noStrike" kern="1200" cap="none" spc="0" normalizeH="0" baseline="0" noProof="0">
                <a:ln>
                  <a:noFill/>
                </a:ln>
                <a:solidFill>
                  <a:schemeClr val="bg1">
                    <a:lumMod val="65000"/>
                  </a:schemeClr>
                </a:solidFill>
                <a:effectLst/>
                <a:uLnTx/>
                <a:uFillTx/>
                <a:latin typeface="Mulish"/>
              </a:rPr>
              <a:t>MBER 2024</a:t>
            </a:r>
          </a:p>
        </p:txBody>
      </p:sp>
      <p:sp>
        <p:nvSpPr>
          <p:cNvPr id="67" name="Título 3">
            <a:extLst>
              <a:ext uri="{FF2B5EF4-FFF2-40B4-BE49-F238E27FC236}">
                <a16:creationId xmlns:a16="http://schemas.microsoft.com/office/drawing/2014/main" id="{7D5521D1-3E5E-8469-DC3B-1BE49A78372A}"/>
              </a:ext>
            </a:extLst>
          </p:cNvPr>
          <p:cNvSpPr txBox="1">
            <a:spLocks/>
          </p:cNvSpPr>
          <p:nvPr/>
        </p:nvSpPr>
        <p:spPr>
          <a:xfrm>
            <a:off x="12249" y="637058"/>
            <a:ext cx="7415967" cy="5289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2400">
                <a:solidFill>
                  <a:srgbClr val="212352"/>
                </a:solidFill>
                <a:latin typeface="Mulish"/>
              </a:rPr>
              <a:t>GEN FINANCIAL HIGHLIGHTS (USD MM)</a:t>
            </a:r>
          </a:p>
        </p:txBody>
      </p:sp>
      <p:sp>
        <p:nvSpPr>
          <p:cNvPr id="79" name="Rectángulo 78">
            <a:extLst>
              <a:ext uri="{FF2B5EF4-FFF2-40B4-BE49-F238E27FC236}">
                <a16:creationId xmlns:a16="http://schemas.microsoft.com/office/drawing/2014/main" id="{92D8C405-16ED-93B1-2F6E-52E00AA79966}"/>
              </a:ext>
            </a:extLst>
          </p:cNvPr>
          <p:cNvSpPr/>
          <p:nvPr/>
        </p:nvSpPr>
        <p:spPr>
          <a:xfrm>
            <a:off x="116086" y="1026563"/>
            <a:ext cx="982901" cy="45719"/>
          </a:xfrm>
          <a:prstGeom prst="rect">
            <a:avLst/>
          </a:prstGeom>
          <a:solidFill>
            <a:srgbClr val="E52641"/>
          </a:solidFill>
          <a:ln>
            <a:solidFill>
              <a:srgbClr val="E52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id="{C89A2138-51AF-1C26-78F0-1BE200ABD322}"/>
              </a:ext>
            </a:extLst>
          </p:cNvPr>
          <p:cNvCxnSpPr/>
          <p:nvPr/>
        </p:nvCxnSpPr>
        <p:spPr>
          <a:xfrm>
            <a:off x="6240463" y="1496211"/>
            <a:ext cx="5616576" cy="0"/>
          </a:xfrm>
          <a:prstGeom prst="line">
            <a:avLst/>
          </a:prstGeom>
          <a:ln w="12700">
            <a:solidFill>
              <a:srgbClr val="19223E"/>
            </a:solidFill>
          </a:ln>
        </p:spPr>
        <p:style>
          <a:lnRef idx="1">
            <a:schemeClr val="accent1"/>
          </a:lnRef>
          <a:fillRef idx="0">
            <a:schemeClr val="accent1"/>
          </a:fillRef>
          <a:effectRef idx="0">
            <a:schemeClr val="accent1"/>
          </a:effectRef>
          <a:fontRef idx="minor">
            <a:schemeClr val="tx1"/>
          </a:fontRef>
        </p:style>
      </p:cxnSp>
      <p:sp>
        <p:nvSpPr>
          <p:cNvPr id="17" name="Rectángulo 16">
            <a:extLst>
              <a:ext uri="{FF2B5EF4-FFF2-40B4-BE49-F238E27FC236}">
                <a16:creationId xmlns:a16="http://schemas.microsoft.com/office/drawing/2014/main" id="{B465F7BA-1F03-B70E-B449-3E9E15ADAF00}"/>
              </a:ext>
            </a:extLst>
          </p:cNvPr>
          <p:cNvSpPr/>
          <p:nvPr/>
        </p:nvSpPr>
        <p:spPr>
          <a:xfrm>
            <a:off x="334963" y="1163965"/>
            <a:ext cx="5616575"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212352"/>
                </a:solidFill>
                <a:latin typeface="Verdana" panose="020B0604030504040204" pitchFamily="34" charset="0"/>
                <a:ea typeface="Verdana" panose="020B0604030504040204" pitchFamily="34" charset="0"/>
              </a:rPr>
              <a:t>Revenues  ||  EBITDA Margin</a:t>
            </a:r>
          </a:p>
        </p:txBody>
      </p:sp>
      <p:sp>
        <p:nvSpPr>
          <p:cNvPr id="18" name="Rectángulo 17">
            <a:extLst>
              <a:ext uri="{FF2B5EF4-FFF2-40B4-BE49-F238E27FC236}">
                <a16:creationId xmlns:a16="http://schemas.microsoft.com/office/drawing/2014/main" id="{55DDE8D6-B6FA-A4B2-4F47-6413730A5AA3}"/>
              </a:ext>
            </a:extLst>
          </p:cNvPr>
          <p:cNvSpPr/>
          <p:nvPr/>
        </p:nvSpPr>
        <p:spPr>
          <a:xfrm>
            <a:off x="6240065" y="1176665"/>
            <a:ext cx="5616575"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Verdana" panose="020B0604030504040204" pitchFamily="34" charset="0"/>
                <a:ea typeface="Verdana" panose="020B0604030504040204" pitchFamily="34" charset="0"/>
              </a:rPr>
              <a:t>DFN / EBITDA</a:t>
            </a:r>
          </a:p>
        </p:txBody>
      </p:sp>
      <p:sp>
        <p:nvSpPr>
          <p:cNvPr id="19" name="Rectángulo redondeado 38">
            <a:extLst>
              <a:ext uri="{FF2B5EF4-FFF2-40B4-BE49-F238E27FC236}">
                <a16:creationId xmlns:a16="http://schemas.microsoft.com/office/drawing/2014/main" id="{405CA703-6E4E-C1EE-E8B3-7E0D2DF7B549}"/>
              </a:ext>
            </a:extLst>
          </p:cNvPr>
          <p:cNvSpPr/>
          <p:nvPr/>
        </p:nvSpPr>
        <p:spPr>
          <a:xfrm>
            <a:off x="556313" y="2124663"/>
            <a:ext cx="9756500"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solidFill>
                <a:schemeClr val="tx1">
                  <a:lumMod val="50000"/>
                  <a:lumOff val="50000"/>
                </a:schemeClr>
              </a:solidFill>
              <a:latin typeface="+mj-lt"/>
            </a:endParaRPr>
          </a:p>
        </p:txBody>
      </p:sp>
      <p:cxnSp>
        <p:nvCxnSpPr>
          <p:cNvPr id="21" name="Conector recto 20">
            <a:extLst>
              <a:ext uri="{FF2B5EF4-FFF2-40B4-BE49-F238E27FC236}">
                <a16:creationId xmlns:a16="http://schemas.microsoft.com/office/drawing/2014/main" id="{787EA079-6745-EBBA-7C55-808F0D8E9574}"/>
              </a:ext>
            </a:extLst>
          </p:cNvPr>
          <p:cNvCxnSpPr/>
          <p:nvPr/>
        </p:nvCxnSpPr>
        <p:spPr>
          <a:xfrm>
            <a:off x="6251094" y="3905242"/>
            <a:ext cx="5616576" cy="0"/>
          </a:xfrm>
          <a:prstGeom prst="line">
            <a:avLst/>
          </a:prstGeom>
          <a:ln w="12700">
            <a:solidFill>
              <a:srgbClr val="19223E"/>
            </a:solidFill>
          </a:ln>
        </p:spPr>
        <p:style>
          <a:lnRef idx="1">
            <a:schemeClr val="accent1"/>
          </a:lnRef>
          <a:fillRef idx="0">
            <a:schemeClr val="accent1"/>
          </a:fillRef>
          <a:effectRef idx="0">
            <a:schemeClr val="accent1"/>
          </a:effectRef>
          <a:fontRef idx="minor">
            <a:schemeClr val="tx1"/>
          </a:fontRef>
        </p:style>
      </p:cxnSp>
      <p:sp>
        <p:nvSpPr>
          <p:cNvPr id="22" name="Rectángulo 21">
            <a:extLst>
              <a:ext uri="{FF2B5EF4-FFF2-40B4-BE49-F238E27FC236}">
                <a16:creationId xmlns:a16="http://schemas.microsoft.com/office/drawing/2014/main" id="{662D96AA-CA90-F3E6-2F66-471466E74A47}"/>
              </a:ext>
            </a:extLst>
          </p:cNvPr>
          <p:cNvSpPr/>
          <p:nvPr/>
        </p:nvSpPr>
        <p:spPr>
          <a:xfrm>
            <a:off x="256058" y="3816721"/>
            <a:ext cx="5616575"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212352"/>
                </a:solidFill>
                <a:latin typeface="Verdana" panose="020B0604030504040204" pitchFamily="34" charset="0"/>
                <a:ea typeface="Verdana" panose="020B0604030504040204" pitchFamily="34" charset="0"/>
              </a:rPr>
              <a:t>Financial Debt</a:t>
            </a:r>
            <a:r>
              <a:rPr lang="en-US" sz="1200" b="1" baseline="30000">
                <a:solidFill>
                  <a:srgbClr val="212352"/>
                </a:solidFill>
                <a:latin typeface="Verdana" panose="020B0604030504040204" pitchFamily="34" charset="0"/>
                <a:ea typeface="Verdana" panose="020B0604030504040204" pitchFamily="34" charset="0"/>
              </a:rPr>
              <a:t>(1) </a:t>
            </a:r>
            <a:r>
              <a:rPr lang="en-US" sz="1200" b="1">
                <a:solidFill>
                  <a:srgbClr val="212352"/>
                </a:solidFill>
                <a:latin typeface="Verdana" panose="020B0604030504040204" pitchFamily="34" charset="0"/>
                <a:ea typeface="Verdana" panose="020B0604030504040204" pitchFamily="34" charset="0"/>
              </a:rPr>
              <a:t> || Leverage</a:t>
            </a:r>
            <a:r>
              <a:rPr lang="en-US" sz="1200" b="1" baseline="30000">
                <a:solidFill>
                  <a:srgbClr val="212352"/>
                </a:solidFill>
                <a:latin typeface="Verdana" panose="020B0604030504040204" pitchFamily="34" charset="0"/>
                <a:ea typeface="Verdana" panose="020B0604030504040204" pitchFamily="34" charset="0"/>
              </a:rPr>
              <a:t>(2)</a:t>
            </a:r>
            <a:r>
              <a:rPr lang="en-US" sz="1200" b="1">
                <a:solidFill>
                  <a:srgbClr val="212352"/>
                </a:solidFill>
                <a:latin typeface="Verdana" panose="020B0604030504040204" pitchFamily="34" charset="0"/>
                <a:ea typeface="Verdana" panose="020B0604030504040204" pitchFamily="34" charset="0"/>
              </a:rPr>
              <a:t> </a:t>
            </a:r>
            <a:endParaRPr lang="en-US" sz="1200" b="1" baseline="30000">
              <a:solidFill>
                <a:srgbClr val="212352"/>
              </a:solidFill>
              <a:latin typeface="Verdana" panose="020B0604030504040204" pitchFamily="34" charset="0"/>
              <a:ea typeface="Verdana" panose="020B0604030504040204" pitchFamily="34" charset="0"/>
            </a:endParaRPr>
          </a:p>
        </p:txBody>
      </p:sp>
      <p:sp>
        <p:nvSpPr>
          <p:cNvPr id="23" name="Rectángulo 22">
            <a:extLst>
              <a:ext uri="{FF2B5EF4-FFF2-40B4-BE49-F238E27FC236}">
                <a16:creationId xmlns:a16="http://schemas.microsoft.com/office/drawing/2014/main" id="{71312651-DBD2-7955-40A5-8C214D60D47E}"/>
              </a:ext>
            </a:extLst>
          </p:cNvPr>
          <p:cNvSpPr/>
          <p:nvPr/>
        </p:nvSpPr>
        <p:spPr>
          <a:xfrm>
            <a:off x="6235473" y="3844364"/>
            <a:ext cx="5616575"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Verdana" panose="020B0604030504040204" pitchFamily="34" charset="0"/>
                <a:ea typeface="Verdana" panose="020B0604030504040204" pitchFamily="34" charset="0"/>
              </a:rPr>
              <a:t>Financial Expenses / EBITDA</a:t>
            </a:r>
          </a:p>
        </p:txBody>
      </p:sp>
      <p:sp>
        <p:nvSpPr>
          <p:cNvPr id="24" name="Rectángulo 23">
            <a:extLst>
              <a:ext uri="{FF2B5EF4-FFF2-40B4-BE49-F238E27FC236}">
                <a16:creationId xmlns:a16="http://schemas.microsoft.com/office/drawing/2014/main" id="{5C5D2FAB-C58D-92CD-E6CB-46E7ECA45141}"/>
              </a:ext>
            </a:extLst>
          </p:cNvPr>
          <p:cNvSpPr/>
          <p:nvPr/>
        </p:nvSpPr>
        <p:spPr>
          <a:xfrm>
            <a:off x="266688" y="5976748"/>
            <a:ext cx="5605945" cy="4555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800" i="1">
                <a:solidFill>
                  <a:schemeClr val="tx1"/>
                </a:solidFill>
              </a:rPr>
              <a:t>Source: Company information</a:t>
            </a:r>
          </a:p>
          <a:p>
            <a:r>
              <a:rPr lang="en-US" sz="800" i="1">
                <a:solidFill>
                  <a:schemeClr val="tx1"/>
                </a:solidFill>
              </a:rPr>
              <a:t>(1) Financial Debt = Other Non-current Financial Liabilities + Other Current Financial Liabilities</a:t>
            </a:r>
          </a:p>
          <a:p>
            <a:r>
              <a:rPr lang="en-US" sz="800" i="1">
                <a:solidFill>
                  <a:schemeClr val="tx1"/>
                </a:solidFill>
              </a:rPr>
              <a:t>(2) Leverage = Total Liabilities / Equity</a:t>
            </a:r>
          </a:p>
          <a:p>
            <a:r>
              <a:rPr lang="en-US" sz="800" i="1">
                <a:solidFill>
                  <a:schemeClr val="tx1"/>
                </a:solidFill>
              </a:rPr>
              <a:t> </a:t>
            </a:r>
          </a:p>
          <a:p>
            <a:pPr marL="285750" indent="-285750">
              <a:buFont typeface="Arial" panose="020B0604020202020204" pitchFamily="34" charset="0"/>
              <a:buChar char="•"/>
            </a:pPr>
            <a:endParaRPr lang="en-US" sz="1000" i="1">
              <a:solidFill>
                <a:schemeClr val="tx1"/>
              </a:solidFill>
            </a:endParaRPr>
          </a:p>
        </p:txBody>
      </p:sp>
      <p:pic>
        <p:nvPicPr>
          <p:cNvPr id="7" name="Imagen 6">
            <a:extLst>
              <a:ext uri="{FF2B5EF4-FFF2-40B4-BE49-F238E27FC236}">
                <a16:creationId xmlns:a16="http://schemas.microsoft.com/office/drawing/2014/main" id="{228DE95E-F483-46AE-0B28-CE2E6EF9A1CD}"/>
              </a:ext>
            </a:extLst>
          </p:cNvPr>
          <p:cNvPicPr>
            <a:picLocks noChangeAspect="1"/>
          </p:cNvPicPr>
          <p:nvPr/>
        </p:nvPicPr>
        <p:blipFill>
          <a:blip r:embed="rId5"/>
          <a:stretch>
            <a:fillRect/>
          </a:stretch>
        </p:blipFill>
        <p:spPr>
          <a:xfrm>
            <a:off x="10941843" y="215973"/>
            <a:ext cx="929376" cy="472927"/>
          </a:xfrm>
          <a:prstGeom prst="rect">
            <a:avLst/>
          </a:prstGeom>
        </p:spPr>
      </p:pic>
      <p:grpSp>
        <p:nvGrpSpPr>
          <p:cNvPr id="33" name="Grupo 32">
            <a:extLst>
              <a:ext uri="{FF2B5EF4-FFF2-40B4-BE49-F238E27FC236}">
                <a16:creationId xmlns:a16="http://schemas.microsoft.com/office/drawing/2014/main" id="{33B6F8CD-B38F-6E41-5940-5AFC0788DC1F}"/>
              </a:ext>
            </a:extLst>
          </p:cNvPr>
          <p:cNvGrpSpPr/>
          <p:nvPr/>
        </p:nvGrpSpPr>
        <p:grpSpPr>
          <a:xfrm>
            <a:off x="607537" y="195543"/>
            <a:ext cx="7153338" cy="193014"/>
            <a:chOff x="748030" y="5789099"/>
            <a:chExt cx="6466765" cy="252000"/>
          </a:xfrm>
        </p:grpSpPr>
        <p:sp>
          <p:nvSpPr>
            <p:cNvPr id="34" name="Rectángulo 33">
              <a:extLst>
                <a:ext uri="{FF2B5EF4-FFF2-40B4-BE49-F238E27FC236}">
                  <a16:creationId xmlns:a16="http://schemas.microsoft.com/office/drawing/2014/main" id="{2159377C-1A29-F66D-8199-BC7902B706FE}"/>
                </a:ext>
              </a:extLst>
            </p:cNvPr>
            <p:cNvSpPr/>
            <p:nvPr/>
          </p:nvSpPr>
          <p:spPr>
            <a:xfrm>
              <a:off x="748030"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b="1">
                  <a:solidFill>
                    <a:schemeClr val="bg1"/>
                  </a:solidFill>
                </a:rPr>
                <a:t>DISCLAIMER</a:t>
              </a:r>
            </a:p>
          </p:txBody>
        </p:sp>
        <p:sp>
          <p:nvSpPr>
            <p:cNvPr id="35" name="Rectángulo 34">
              <a:extLst>
                <a:ext uri="{FF2B5EF4-FFF2-40B4-BE49-F238E27FC236}">
                  <a16:creationId xmlns:a16="http://schemas.microsoft.com/office/drawing/2014/main" id="{5C6E0724-6B12-9F79-2234-FFDF96DEFF2E}"/>
                </a:ext>
              </a:extLst>
            </p:cNvPr>
            <p:cNvSpPr/>
            <p:nvPr/>
          </p:nvSpPr>
          <p:spPr>
            <a:xfrm>
              <a:off x="1839783"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ONE PAGER</a:t>
              </a:r>
            </a:p>
          </p:txBody>
        </p:sp>
        <p:sp>
          <p:nvSpPr>
            <p:cNvPr id="36" name="Rectángulo 35">
              <a:extLst>
                <a:ext uri="{FF2B5EF4-FFF2-40B4-BE49-F238E27FC236}">
                  <a16:creationId xmlns:a16="http://schemas.microsoft.com/office/drawing/2014/main" id="{37BFD697-C68D-0773-FB25-DB77FA5FFA5C}"/>
                </a:ext>
              </a:extLst>
            </p:cNvPr>
            <p:cNvSpPr/>
            <p:nvPr/>
          </p:nvSpPr>
          <p:spPr>
            <a:xfrm>
              <a:off x="2931536"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GENERAL OVERVIEW</a:t>
              </a:r>
            </a:p>
          </p:txBody>
        </p:sp>
        <p:sp>
          <p:nvSpPr>
            <p:cNvPr id="37" name="Rectángulo 36">
              <a:extLst>
                <a:ext uri="{FF2B5EF4-FFF2-40B4-BE49-F238E27FC236}">
                  <a16:creationId xmlns:a16="http://schemas.microsoft.com/office/drawing/2014/main" id="{BF4AEF41-ABF6-9CDF-8D9B-033A51876270}"/>
                </a:ext>
              </a:extLst>
            </p:cNvPr>
            <p:cNvSpPr/>
            <p:nvPr/>
          </p:nvSpPr>
          <p:spPr>
            <a:xfrm>
              <a:off x="6206795" y="5789099"/>
              <a:ext cx="1008000" cy="252000"/>
            </a:xfrm>
            <a:prstGeom prst="rect">
              <a:avLst/>
            </a:prstGeom>
            <a:solidFill>
              <a:srgbClr val="E52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800"/>
                <a:t>FINANCIAL OVERVIEW</a:t>
              </a:r>
              <a:endParaRPr lang="es-ES_tradnl" sz="800">
                <a:solidFill>
                  <a:schemeClr val="bg1"/>
                </a:solidFill>
              </a:endParaRPr>
            </a:p>
          </p:txBody>
        </p:sp>
        <p:sp>
          <p:nvSpPr>
            <p:cNvPr id="38" name="Rectángulo 37">
              <a:extLst>
                <a:ext uri="{FF2B5EF4-FFF2-40B4-BE49-F238E27FC236}">
                  <a16:creationId xmlns:a16="http://schemas.microsoft.com/office/drawing/2014/main" id="{3B1451CD-79E1-CE79-ACDB-0E1CD90C2F3E}"/>
                </a:ext>
              </a:extLst>
            </p:cNvPr>
            <p:cNvSpPr/>
            <p:nvPr/>
          </p:nvSpPr>
          <p:spPr>
            <a:xfrm>
              <a:off x="5115042"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800">
                  <a:solidFill>
                    <a:schemeClr val="bg1"/>
                  </a:solidFill>
                </a:rPr>
                <a:t>CORE BUSINESSES</a:t>
              </a:r>
              <a:endParaRPr lang="es-ES_tradnl" sz="800">
                <a:solidFill>
                  <a:schemeClr val="bg1"/>
                </a:solidFill>
              </a:endParaRPr>
            </a:p>
          </p:txBody>
        </p:sp>
        <p:sp>
          <p:nvSpPr>
            <p:cNvPr id="39" name="Rectángulo 38">
              <a:extLst>
                <a:ext uri="{FF2B5EF4-FFF2-40B4-BE49-F238E27FC236}">
                  <a16:creationId xmlns:a16="http://schemas.microsoft.com/office/drawing/2014/main" id="{B7A6BB6D-FC24-9CB2-2D5F-A68074BA8AB6}"/>
                </a:ext>
              </a:extLst>
            </p:cNvPr>
            <p:cNvSpPr/>
            <p:nvPr/>
          </p:nvSpPr>
          <p:spPr>
            <a:xfrm>
              <a:off x="4023289"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STRENGHTS</a:t>
              </a:r>
            </a:p>
          </p:txBody>
        </p:sp>
      </p:grpSp>
      <p:graphicFrame>
        <p:nvGraphicFramePr>
          <p:cNvPr id="3" name="Gráfico 2">
            <a:extLst>
              <a:ext uri="{FF2B5EF4-FFF2-40B4-BE49-F238E27FC236}">
                <a16:creationId xmlns:a16="http://schemas.microsoft.com/office/drawing/2014/main" id="{C7F73AB3-780B-32DC-7BEE-96EA053EBD96}"/>
              </a:ext>
            </a:extLst>
          </p:cNvPr>
          <p:cNvGraphicFramePr>
            <a:graphicFrameLocks/>
          </p:cNvGraphicFramePr>
          <p:nvPr>
            <p:extLst>
              <p:ext uri="{D42A27DB-BD31-4B8C-83A1-F6EECF244321}">
                <p14:modId xmlns:p14="http://schemas.microsoft.com/office/powerpoint/2010/main" val="3654395511"/>
              </p:ext>
            </p:extLst>
          </p:nvPr>
        </p:nvGraphicFramePr>
        <p:xfrm>
          <a:off x="66091" y="1636289"/>
          <a:ext cx="5616575" cy="163446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Gráfico 9">
            <a:extLst>
              <a:ext uri="{FF2B5EF4-FFF2-40B4-BE49-F238E27FC236}">
                <a16:creationId xmlns:a16="http://schemas.microsoft.com/office/drawing/2014/main" id="{0F5C9810-AEB0-44A6-B1F9-590F6702083E}"/>
              </a:ext>
            </a:extLst>
          </p:cNvPr>
          <p:cNvGraphicFramePr>
            <a:graphicFrameLocks/>
          </p:cNvGraphicFramePr>
          <p:nvPr>
            <p:extLst>
              <p:ext uri="{D42A27DB-BD31-4B8C-83A1-F6EECF244321}">
                <p14:modId xmlns:p14="http://schemas.microsoft.com/office/powerpoint/2010/main" val="4163662183"/>
              </p:ext>
            </p:extLst>
          </p:nvPr>
        </p:nvGraphicFramePr>
        <p:xfrm>
          <a:off x="26815" y="4322297"/>
          <a:ext cx="5616575" cy="154036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Gráfico 10">
            <a:extLst>
              <a:ext uri="{FF2B5EF4-FFF2-40B4-BE49-F238E27FC236}">
                <a16:creationId xmlns:a16="http://schemas.microsoft.com/office/drawing/2014/main" id="{95596030-0664-4BD9-A53D-C07989BD0376}"/>
              </a:ext>
            </a:extLst>
          </p:cNvPr>
          <p:cNvGraphicFramePr>
            <a:graphicFrameLocks/>
          </p:cNvGraphicFramePr>
          <p:nvPr>
            <p:extLst>
              <p:ext uri="{D42A27DB-BD31-4B8C-83A1-F6EECF244321}">
                <p14:modId xmlns:p14="http://schemas.microsoft.com/office/powerpoint/2010/main" val="3209058719"/>
              </p:ext>
            </p:extLst>
          </p:nvPr>
        </p:nvGraphicFramePr>
        <p:xfrm>
          <a:off x="6017356" y="1690000"/>
          <a:ext cx="6125601" cy="158075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2" name="Gráfico 11">
            <a:extLst>
              <a:ext uri="{FF2B5EF4-FFF2-40B4-BE49-F238E27FC236}">
                <a16:creationId xmlns:a16="http://schemas.microsoft.com/office/drawing/2014/main" id="{B8D073A5-A84A-4D26-A857-58225FDC9488}"/>
              </a:ext>
            </a:extLst>
          </p:cNvPr>
          <p:cNvGraphicFramePr>
            <a:graphicFrameLocks/>
          </p:cNvGraphicFramePr>
          <p:nvPr>
            <p:extLst>
              <p:ext uri="{D42A27DB-BD31-4B8C-83A1-F6EECF244321}">
                <p14:modId xmlns:p14="http://schemas.microsoft.com/office/powerpoint/2010/main" val="2230702282"/>
              </p:ext>
            </p:extLst>
          </p:nvPr>
        </p:nvGraphicFramePr>
        <p:xfrm>
          <a:off x="6162683" y="4099335"/>
          <a:ext cx="5966812" cy="1509558"/>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7632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7" name="Imagen 6" descr="Un barco en el agua&#10;&#10;Descripción generada automáticamente">
            <a:extLst>
              <a:ext uri="{FF2B5EF4-FFF2-40B4-BE49-F238E27FC236}">
                <a16:creationId xmlns:a16="http://schemas.microsoft.com/office/drawing/2014/main" id="{DC4EF5DB-B499-D795-9B48-1204F181C8BB}"/>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t="5883" b="5883"/>
          <a:stretch/>
        </p:blipFill>
        <p:spPr>
          <a:xfrm>
            <a:off x="-812800" y="-1"/>
            <a:ext cx="13817600" cy="6858001"/>
          </a:xfrm>
          <a:prstGeom prst="rect">
            <a:avLst/>
          </a:prstGeom>
        </p:spPr>
      </p:pic>
      <p:pic>
        <p:nvPicPr>
          <p:cNvPr id="488" name="Google Shape;488;p23"/>
          <p:cNvPicPr preferRelativeResize="0"/>
          <p:nvPr/>
        </p:nvPicPr>
        <p:blipFill>
          <a:blip r:embed="rId5">
            <a:alphaModFix/>
          </a:blip>
          <a:stretch>
            <a:fillRect/>
          </a:stretch>
        </p:blipFill>
        <p:spPr>
          <a:xfrm>
            <a:off x="1745830" y="2339031"/>
            <a:ext cx="3100685" cy="1484237"/>
          </a:xfrm>
          <a:prstGeom prst="rect">
            <a:avLst/>
          </a:prstGeom>
          <a:noFill/>
          <a:ln>
            <a:noFill/>
          </a:ln>
        </p:spPr>
      </p:pic>
      <p:sp>
        <p:nvSpPr>
          <p:cNvPr id="489" name="Google Shape;489;p23"/>
          <p:cNvSpPr txBox="1"/>
          <p:nvPr/>
        </p:nvSpPr>
        <p:spPr>
          <a:xfrm>
            <a:off x="5953104" y="2694631"/>
            <a:ext cx="6492276" cy="615553"/>
          </a:xfrm>
          <a:prstGeom prst="rect">
            <a:avLst/>
          </a:prstGeom>
          <a:noFill/>
          <a:ln>
            <a:noFill/>
          </a:ln>
        </p:spPr>
        <p:txBody>
          <a:bodyPr spcFirstLastPara="1" wrap="square" lIns="0" tIns="0" rIns="0" bIns="0" anchor="t" anchorCtr="0">
            <a:spAutoFit/>
          </a:bodyPr>
          <a:lstStyle/>
          <a:p>
            <a:r>
              <a:rPr lang="es" sz="4000" b="1">
                <a:solidFill>
                  <a:schemeClr val="lt1"/>
                </a:solidFill>
                <a:latin typeface="Mulish"/>
                <a:ea typeface="Mulish"/>
                <a:cs typeface="Mulish"/>
                <a:sym typeface="Mulish"/>
              </a:rPr>
              <a:t>COMPANY OVERVIEW</a:t>
            </a:r>
          </a:p>
        </p:txBody>
      </p:sp>
      <p:sp>
        <p:nvSpPr>
          <p:cNvPr id="2" name="Google Shape;489;p23">
            <a:extLst>
              <a:ext uri="{FF2B5EF4-FFF2-40B4-BE49-F238E27FC236}">
                <a16:creationId xmlns:a16="http://schemas.microsoft.com/office/drawing/2014/main" id="{F3CF9D84-496B-55AD-95AA-16CB909E2889}"/>
              </a:ext>
            </a:extLst>
          </p:cNvPr>
          <p:cNvSpPr txBox="1"/>
          <p:nvPr/>
        </p:nvSpPr>
        <p:spPr>
          <a:xfrm>
            <a:off x="5953104" y="3314700"/>
            <a:ext cx="5938982" cy="553998"/>
          </a:xfrm>
          <a:prstGeom prst="rect">
            <a:avLst/>
          </a:prstGeom>
          <a:noFill/>
          <a:ln>
            <a:noFill/>
          </a:ln>
        </p:spPr>
        <p:txBody>
          <a:bodyPr spcFirstLastPara="1" wrap="square" lIns="0" tIns="0" rIns="0" bIns="0" anchor="t" anchorCtr="0">
            <a:spAutoFit/>
          </a:bodyPr>
          <a:lstStyle/>
          <a:p>
            <a:r>
              <a:rPr lang="es" sz="3600" b="1">
                <a:solidFill>
                  <a:schemeClr val="lt1"/>
                </a:solidFill>
                <a:latin typeface="Mulish"/>
                <a:ea typeface="Mulish"/>
                <a:cs typeface="Mulish"/>
                <a:sym typeface="Mulish"/>
              </a:rPr>
              <a:t>DECEMBER 2024</a:t>
            </a:r>
          </a:p>
        </p:txBody>
      </p:sp>
      <p:cxnSp>
        <p:nvCxnSpPr>
          <p:cNvPr id="9" name="Conector recto 8">
            <a:extLst>
              <a:ext uri="{FF2B5EF4-FFF2-40B4-BE49-F238E27FC236}">
                <a16:creationId xmlns:a16="http://schemas.microsoft.com/office/drawing/2014/main" id="{B439A7A5-513A-34BB-FD4C-25FE5ADD33E5}"/>
              </a:ext>
            </a:extLst>
          </p:cNvPr>
          <p:cNvCxnSpPr/>
          <p:nvPr/>
        </p:nvCxnSpPr>
        <p:spPr>
          <a:xfrm>
            <a:off x="5399809" y="2069279"/>
            <a:ext cx="0" cy="222143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4336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19424-2EA0-76D5-3FA1-2364FF76AF22}"/>
            </a:ext>
          </a:extLst>
        </p:cNvPr>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DD7B5306-D2CE-F46D-D4FB-86CC20D821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3" imgW="405" imgH="405" progId="TCLayout.ActiveDocument.1">
                  <p:embed/>
                </p:oleObj>
              </mc:Choice>
              <mc:Fallback>
                <p:oleObj name="Diapositiva de think-cell" r:id="rId3" imgW="405" imgH="405" progId="TCLayout.ActiveDocument.1">
                  <p:embed/>
                  <p:pic>
                    <p:nvPicPr>
                      <p:cNvPr id="13" name="think-cell data - do not delete" hidden="1">
                        <a:extLst>
                          <a:ext uri="{FF2B5EF4-FFF2-40B4-BE49-F238E27FC236}">
                            <a16:creationId xmlns:a16="http://schemas.microsoft.com/office/drawing/2014/main" id="{DD7B5306-D2CE-F46D-D4FB-86CC20D8216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ángulo 10">
            <a:extLst>
              <a:ext uri="{FF2B5EF4-FFF2-40B4-BE49-F238E27FC236}">
                <a16:creationId xmlns:a16="http://schemas.microsoft.com/office/drawing/2014/main" id="{0BB395B2-212D-BA77-6E5F-54AB283ADA2F}"/>
              </a:ext>
            </a:extLst>
          </p:cNvPr>
          <p:cNvSpPr/>
          <p:nvPr/>
        </p:nvSpPr>
        <p:spPr>
          <a:xfrm>
            <a:off x="0" y="0"/>
            <a:ext cx="4927640" cy="6858000"/>
          </a:xfrm>
          <a:prstGeom prst="rect">
            <a:avLst/>
          </a:prstGeom>
          <a:solidFill>
            <a:srgbClr val="212352"/>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grpSp>
        <p:nvGrpSpPr>
          <p:cNvPr id="3" name="Grupo 2">
            <a:extLst>
              <a:ext uri="{FF2B5EF4-FFF2-40B4-BE49-F238E27FC236}">
                <a16:creationId xmlns:a16="http://schemas.microsoft.com/office/drawing/2014/main" id="{32146C4D-FF56-EE92-CA57-B3394318E25A}"/>
              </a:ext>
            </a:extLst>
          </p:cNvPr>
          <p:cNvGrpSpPr/>
          <p:nvPr/>
        </p:nvGrpSpPr>
        <p:grpSpPr>
          <a:xfrm>
            <a:off x="397987" y="195543"/>
            <a:ext cx="8361002" cy="193014"/>
            <a:chOff x="748030" y="5789099"/>
            <a:chExt cx="7558518" cy="252000"/>
          </a:xfrm>
        </p:grpSpPr>
        <p:sp>
          <p:nvSpPr>
            <p:cNvPr id="4" name="Rectángulo 3">
              <a:extLst>
                <a:ext uri="{FF2B5EF4-FFF2-40B4-BE49-F238E27FC236}">
                  <a16:creationId xmlns:a16="http://schemas.microsoft.com/office/drawing/2014/main" id="{48D56B2F-BB8C-5C4D-2AD6-5F089AAD1C7C}"/>
                </a:ext>
              </a:extLst>
            </p:cNvPr>
            <p:cNvSpPr/>
            <p:nvPr/>
          </p:nvSpPr>
          <p:spPr>
            <a:xfrm>
              <a:off x="748030" y="5789099"/>
              <a:ext cx="1008000" cy="252000"/>
            </a:xfrm>
            <a:prstGeom prst="rect">
              <a:avLst/>
            </a:prstGeom>
            <a:solidFill>
              <a:srgbClr val="E52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b="1">
                  <a:solidFill>
                    <a:schemeClr val="bg1"/>
                  </a:solidFill>
                </a:rPr>
                <a:t>DISCLAIMER</a:t>
              </a:r>
            </a:p>
          </p:txBody>
        </p:sp>
        <p:sp>
          <p:nvSpPr>
            <p:cNvPr id="5" name="Rectángulo 4">
              <a:extLst>
                <a:ext uri="{FF2B5EF4-FFF2-40B4-BE49-F238E27FC236}">
                  <a16:creationId xmlns:a16="http://schemas.microsoft.com/office/drawing/2014/main" id="{655435F2-1827-6F41-1D43-C4A28957D2A7}"/>
                </a:ext>
              </a:extLst>
            </p:cNvPr>
            <p:cNvSpPr/>
            <p:nvPr/>
          </p:nvSpPr>
          <p:spPr>
            <a:xfrm>
              <a:off x="1839783"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ONE PAGER</a:t>
              </a:r>
            </a:p>
          </p:txBody>
        </p:sp>
        <p:sp>
          <p:nvSpPr>
            <p:cNvPr id="6" name="Rectángulo 5">
              <a:extLst>
                <a:ext uri="{FF2B5EF4-FFF2-40B4-BE49-F238E27FC236}">
                  <a16:creationId xmlns:a16="http://schemas.microsoft.com/office/drawing/2014/main" id="{7598197A-49CB-0352-4013-077ADDC6A024}"/>
                </a:ext>
              </a:extLst>
            </p:cNvPr>
            <p:cNvSpPr/>
            <p:nvPr/>
          </p:nvSpPr>
          <p:spPr>
            <a:xfrm>
              <a:off x="2931536"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GENERAL OVERVIEW</a:t>
              </a:r>
            </a:p>
          </p:txBody>
        </p:sp>
        <p:sp>
          <p:nvSpPr>
            <p:cNvPr id="7" name="Rectángulo 6">
              <a:extLst>
                <a:ext uri="{FF2B5EF4-FFF2-40B4-BE49-F238E27FC236}">
                  <a16:creationId xmlns:a16="http://schemas.microsoft.com/office/drawing/2014/main" id="{CA9115E9-5630-D4FC-DBFA-43CE42AB816E}"/>
                </a:ext>
              </a:extLst>
            </p:cNvPr>
            <p:cNvSpPr/>
            <p:nvPr/>
          </p:nvSpPr>
          <p:spPr>
            <a:xfrm>
              <a:off x="7298548"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Anexos</a:t>
              </a:r>
            </a:p>
          </p:txBody>
        </p:sp>
        <p:sp>
          <p:nvSpPr>
            <p:cNvPr id="8" name="Rectángulo 7">
              <a:extLst>
                <a:ext uri="{FF2B5EF4-FFF2-40B4-BE49-F238E27FC236}">
                  <a16:creationId xmlns:a16="http://schemas.microsoft.com/office/drawing/2014/main" id="{EAE7B209-8160-350A-0B3A-4A9E74A6721D}"/>
                </a:ext>
              </a:extLst>
            </p:cNvPr>
            <p:cNvSpPr/>
            <p:nvPr/>
          </p:nvSpPr>
          <p:spPr>
            <a:xfrm>
              <a:off x="6206795"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FINANCIAL OVERVIEW</a:t>
              </a:r>
            </a:p>
          </p:txBody>
        </p:sp>
        <p:sp>
          <p:nvSpPr>
            <p:cNvPr id="9" name="Rectángulo 8">
              <a:extLst>
                <a:ext uri="{FF2B5EF4-FFF2-40B4-BE49-F238E27FC236}">
                  <a16:creationId xmlns:a16="http://schemas.microsoft.com/office/drawing/2014/main" id="{7C000653-3544-A73E-9B60-67FFDFF5CE62}"/>
                </a:ext>
              </a:extLst>
            </p:cNvPr>
            <p:cNvSpPr/>
            <p:nvPr/>
          </p:nvSpPr>
          <p:spPr>
            <a:xfrm>
              <a:off x="5115042"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800">
                  <a:solidFill>
                    <a:schemeClr val="bg1"/>
                  </a:solidFill>
                </a:rPr>
                <a:t>CORE BUSINESSES</a:t>
              </a:r>
              <a:endParaRPr lang="es-ES_tradnl" sz="800">
                <a:solidFill>
                  <a:schemeClr val="bg1"/>
                </a:solidFill>
              </a:endParaRPr>
            </a:p>
          </p:txBody>
        </p:sp>
        <p:sp>
          <p:nvSpPr>
            <p:cNvPr id="10" name="Rectángulo 9">
              <a:extLst>
                <a:ext uri="{FF2B5EF4-FFF2-40B4-BE49-F238E27FC236}">
                  <a16:creationId xmlns:a16="http://schemas.microsoft.com/office/drawing/2014/main" id="{49ED9B8A-3A04-6086-C41C-B920A8DDB249}"/>
                </a:ext>
              </a:extLst>
            </p:cNvPr>
            <p:cNvSpPr/>
            <p:nvPr/>
          </p:nvSpPr>
          <p:spPr>
            <a:xfrm>
              <a:off x="4023289"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STRENGHTS</a:t>
              </a:r>
            </a:p>
          </p:txBody>
        </p:sp>
      </p:grpSp>
      <p:sp>
        <p:nvSpPr>
          <p:cNvPr id="15" name="Título 3">
            <a:extLst>
              <a:ext uri="{FF2B5EF4-FFF2-40B4-BE49-F238E27FC236}">
                <a16:creationId xmlns:a16="http://schemas.microsoft.com/office/drawing/2014/main" id="{E0DD04E9-74CB-3B83-11F0-1E09C26E8071}"/>
              </a:ext>
            </a:extLst>
          </p:cNvPr>
          <p:cNvSpPr txBox="1">
            <a:spLocks/>
          </p:cNvSpPr>
          <p:nvPr/>
        </p:nvSpPr>
        <p:spPr>
          <a:xfrm>
            <a:off x="397987" y="924551"/>
            <a:ext cx="3259613" cy="5289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a:solidFill>
                  <a:schemeClr val="bg1"/>
                </a:solidFill>
              </a:rPr>
              <a:t>DISCLAIMER</a:t>
            </a:r>
          </a:p>
        </p:txBody>
      </p:sp>
      <p:sp>
        <p:nvSpPr>
          <p:cNvPr id="16" name="Marcador de contenido 4">
            <a:extLst>
              <a:ext uri="{FF2B5EF4-FFF2-40B4-BE49-F238E27FC236}">
                <a16:creationId xmlns:a16="http://schemas.microsoft.com/office/drawing/2014/main" id="{FF561BD6-4ED6-3571-3E9B-815D237F347B}"/>
              </a:ext>
            </a:extLst>
          </p:cNvPr>
          <p:cNvSpPr txBox="1">
            <a:spLocks/>
          </p:cNvSpPr>
          <p:nvPr/>
        </p:nvSpPr>
        <p:spPr>
          <a:xfrm>
            <a:off x="506839" y="3072320"/>
            <a:ext cx="3671969" cy="1101916"/>
          </a:xfrm>
          <a:prstGeom prst="rect">
            <a:avLst/>
          </a:prstGeom>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sz="21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sz="21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sz="21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1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1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1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100">
                <a:solidFill>
                  <a:schemeClr val="tx1"/>
                </a:solidFill>
                <a:latin typeface="+mn-lt"/>
              </a:defRPr>
            </a:lvl9pPr>
          </a:lstStyle>
          <a:p>
            <a:pPr marL="0" indent="0" algn="ctr">
              <a:buFont typeface="Wingdings" panose="05000000000000000000" pitchFamily="2" charset="2"/>
              <a:buNone/>
            </a:pPr>
            <a:r>
              <a:rPr lang="en-US" sz="1600" kern="0">
                <a:solidFill>
                  <a:schemeClr val="bg1"/>
                </a:solidFill>
                <a:latin typeface="Mulish"/>
                <a:ea typeface="Verdana" panose="020B0604030504040204" pitchFamily="34" charset="0"/>
              </a:rPr>
              <a:t>This document was prepared by GEN with the sole purpose of providing general information about the company and its subsidiaries</a:t>
            </a:r>
            <a:r>
              <a:rPr lang="en-US" sz="1600" kern="0">
                <a:latin typeface="Mulish"/>
                <a:ea typeface="Verdana" panose="020B0604030504040204" pitchFamily="34" charset="0"/>
              </a:rPr>
              <a:t>.</a:t>
            </a:r>
            <a:endParaRPr lang="en-US" sz="1050" kern="0">
              <a:latin typeface="Mulish"/>
              <a:ea typeface="Verdana" panose="020B0604030504040204" pitchFamily="34" charset="0"/>
            </a:endParaRPr>
          </a:p>
        </p:txBody>
      </p:sp>
      <p:sp>
        <p:nvSpPr>
          <p:cNvPr id="17" name="Marcador de contenido 4">
            <a:extLst>
              <a:ext uri="{FF2B5EF4-FFF2-40B4-BE49-F238E27FC236}">
                <a16:creationId xmlns:a16="http://schemas.microsoft.com/office/drawing/2014/main" id="{9D1976F6-07D3-445E-3643-35F82198BE1B}"/>
              </a:ext>
            </a:extLst>
          </p:cNvPr>
          <p:cNvSpPr txBox="1">
            <a:spLocks/>
          </p:cNvSpPr>
          <p:nvPr/>
        </p:nvSpPr>
        <p:spPr>
          <a:xfrm>
            <a:off x="5020285" y="1230636"/>
            <a:ext cx="6664876" cy="4785284"/>
          </a:xfrm>
          <a:prstGeom prst="rect">
            <a:avLst/>
          </a:prstGeom>
        </p:spPr>
        <p:txBody>
          <a:bodyPr anchor="ctr" anchorCtr="0"/>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sz="21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sz="21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sz="21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1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1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1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100">
                <a:solidFill>
                  <a:schemeClr val="tx1"/>
                </a:solidFill>
                <a:latin typeface="+mn-lt"/>
              </a:defRPr>
            </a:lvl9pPr>
          </a:lstStyle>
          <a:p>
            <a:pPr marL="0" indent="0" algn="just">
              <a:buNone/>
            </a:pPr>
            <a:r>
              <a:rPr lang="en-US" sz="1200" kern="0">
                <a:solidFill>
                  <a:srgbClr val="212352"/>
                </a:solidFill>
                <a:latin typeface="Mulish"/>
                <a:ea typeface="Verdana" panose="020B0604030504040204" pitchFamily="34" charset="0"/>
              </a:rPr>
              <a:t>The information included in this document is given in summary form and does not purport to be complete. Information in this presentation, including forecast financial information, should not be considered as advice or a recommendation to investors or potential investors in relation to holding, purchasing or selling securities or other financial products or instruments and does not take into account your particular investment objectives, financial situation or needs. Before acting on any information you should consider the appropriateness of the information having regard to these matters, any relevant offer document and in particular, you should seek independent financial advice. All securities and financial product or instrument transactions involve risks, which include (among others) the risk of adverse or unanticipated market, financial or political developments and, in international transactions, currency risk.</a:t>
            </a:r>
          </a:p>
          <a:p>
            <a:pPr marL="0" indent="0" algn="just">
              <a:buNone/>
            </a:pPr>
            <a:endParaRPr lang="en-US" sz="1200" kern="0">
              <a:solidFill>
                <a:srgbClr val="212352"/>
              </a:solidFill>
              <a:latin typeface="Mulish"/>
              <a:ea typeface="Verdana" panose="020B0604030504040204" pitchFamily="34" charset="0"/>
            </a:endParaRPr>
          </a:p>
          <a:p>
            <a:pPr marL="0" indent="0" algn="just">
              <a:buNone/>
            </a:pPr>
            <a:r>
              <a:rPr lang="en-US" sz="1200" kern="0">
                <a:solidFill>
                  <a:srgbClr val="212352"/>
                </a:solidFill>
                <a:latin typeface="Mulish"/>
                <a:ea typeface="Verdana" panose="020B0604030504040204" pitchFamily="34" charset="0"/>
              </a:rPr>
              <a:t>This presentation may contain forward looking statements including statements regarding our intent, belief or current expectations with respect to GEN’s businesses and operations, market conditions, results of operation and financial condition, capital adequacy, specific provisions and risk management practices. Readers are cautioned not to place undue reliance on these forward-looking statements. GEN does not undertake any obligation to publicly release the result of any revisions to these forward-looking statements to reflect events or circumstances after the date hereof to reflect the occurrence of unanticipated events. While due care has been used in the preparation of forecast information, actual results may vary in a materially positive or negative manner. Forecasts and hypothetical examples are subject to uncertainty and contingencies outside GEN’s control. Past performance is not a reliable indication of future performance.</a:t>
            </a:r>
          </a:p>
        </p:txBody>
      </p:sp>
      <p:sp>
        <p:nvSpPr>
          <p:cNvPr id="18" name="Rectángulo 17">
            <a:extLst>
              <a:ext uri="{FF2B5EF4-FFF2-40B4-BE49-F238E27FC236}">
                <a16:creationId xmlns:a16="http://schemas.microsoft.com/office/drawing/2014/main" id="{5B5EC2AC-7242-27B5-8D30-068AAB5357C6}"/>
              </a:ext>
            </a:extLst>
          </p:cNvPr>
          <p:cNvSpPr/>
          <p:nvPr/>
        </p:nvSpPr>
        <p:spPr>
          <a:xfrm>
            <a:off x="506839" y="1538837"/>
            <a:ext cx="982901" cy="45719"/>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Marcador de número de diapositiva 1">
            <a:extLst>
              <a:ext uri="{FF2B5EF4-FFF2-40B4-BE49-F238E27FC236}">
                <a16:creationId xmlns:a16="http://schemas.microsoft.com/office/drawing/2014/main" id="{61756A25-6093-E15D-76E2-DFE659E38D17}"/>
              </a:ext>
            </a:extLst>
          </p:cNvPr>
          <p:cNvSpPr>
            <a:spLocks noGrp="1"/>
          </p:cNvSpPr>
          <p:nvPr>
            <p:ph type="sldNum" sz="quarter" idx="4294967295"/>
          </p:nvPr>
        </p:nvSpPr>
        <p:spPr>
          <a:xfrm>
            <a:off x="8662300" y="6363991"/>
            <a:ext cx="2743200" cy="365125"/>
          </a:xfrm>
        </p:spPr>
        <p:txBody>
          <a:bodyPr/>
          <a:lstStyle/>
          <a:p>
            <a:fld id="{E071700D-F75B-4806-A202-C90213CD62E7}" type="slidenum">
              <a:rPr lang="es-CL" smtClean="0">
                <a:solidFill>
                  <a:srgbClr val="212352"/>
                </a:solidFill>
              </a:rPr>
              <a:t>2</a:t>
            </a:fld>
            <a:endParaRPr lang="es-CL">
              <a:solidFill>
                <a:srgbClr val="212352"/>
              </a:solidFill>
            </a:endParaRPr>
          </a:p>
        </p:txBody>
      </p:sp>
      <p:sp>
        <p:nvSpPr>
          <p:cNvPr id="27" name="CuadroTexto 26">
            <a:extLst>
              <a:ext uri="{FF2B5EF4-FFF2-40B4-BE49-F238E27FC236}">
                <a16:creationId xmlns:a16="http://schemas.microsoft.com/office/drawing/2014/main" id="{B7AA11FA-3BE3-3D4B-FA3B-4A7C1091D821}"/>
              </a:ext>
            </a:extLst>
          </p:cNvPr>
          <p:cNvSpPr txBox="1"/>
          <p:nvPr/>
        </p:nvSpPr>
        <p:spPr>
          <a:xfrm>
            <a:off x="477057" y="6400847"/>
            <a:ext cx="254108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chemeClr val="bg1"/>
                </a:solidFill>
                <a:effectLst/>
                <a:uLnTx/>
                <a:uFillTx/>
                <a:latin typeface="Calibri" panose="020F0502020204030204"/>
                <a:ea typeface="+mn-ea"/>
                <a:cs typeface="+mn-cs"/>
              </a:rPr>
              <a:t>COMPANY OVERVIEW | </a:t>
            </a:r>
            <a:r>
              <a:rPr lang="es-ES" sz="1100">
                <a:solidFill>
                  <a:schemeClr val="bg1"/>
                </a:solidFill>
                <a:latin typeface="Calibri" panose="020F0502020204030204"/>
              </a:rPr>
              <a:t>DEC</a:t>
            </a:r>
            <a:r>
              <a:rPr kumimoji="0" lang="es-ES" sz="1100" b="0" i="0" u="none" strike="noStrike" kern="1200" cap="none" spc="0" normalizeH="0" baseline="0" noProof="0">
                <a:ln>
                  <a:noFill/>
                </a:ln>
                <a:solidFill>
                  <a:schemeClr val="bg1"/>
                </a:solidFill>
                <a:effectLst/>
                <a:uLnTx/>
                <a:uFillTx/>
                <a:latin typeface="Calibri" panose="020F0502020204030204"/>
                <a:ea typeface="+mn-ea"/>
                <a:cs typeface="+mn-cs"/>
              </a:rPr>
              <a:t>EMBER 2024</a:t>
            </a:r>
          </a:p>
        </p:txBody>
      </p:sp>
      <p:pic>
        <p:nvPicPr>
          <p:cNvPr id="2" name="Imagen 1" descr="Logotipo&#10;&#10;Descripción generada automáticamente">
            <a:extLst>
              <a:ext uri="{FF2B5EF4-FFF2-40B4-BE49-F238E27FC236}">
                <a16:creationId xmlns:a16="http://schemas.microsoft.com/office/drawing/2014/main" id="{B805D08D-FABC-0A82-ACC9-F14E692E18CD}"/>
              </a:ext>
            </a:extLst>
          </p:cNvPr>
          <p:cNvPicPr>
            <a:picLocks noChangeAspect="1"/>
          </p:cNvPicPr>
          <p:nvPr/>
        </p:nvPicPr>
        <p:blipFill>
          <a:blip r:embed="rId5">
            <a:extLst>
              <a:ext uri="{28A0092B-C50C-407E-A947-70E740481C1C}">
                <a14:useLocalDpi xmlns:a14="http://schemas.microsoft.com/office/drawing/2010/main" val="0"/>
              </a:ext>
            </a:extLst>
          </a:blip>
          <a:srcRect l="16395" t="20268" r="21573" b="22772"/>
          <a:stretch/>
        </p:blipFill>
        <p:spPr>
          <a:xfrm>
            <a:off x="10914871" y="189086"/>
            <a:ext cx="983320" cy="513788"/>
          </a:xfrm>
          <a:prstGeom prst="rect">
            <a:avLst/>
          </a:prstGeom>
        </p:spPr>
      </p:pic>
    </p:spTree>
    <p:extLst>
      <p:ext uri="{BB962C8B-B14F-4D97-AF65-F5344CB8AC3E}">
        <p14:creationId xmlns:p14="http://schemas.microsoft.com/office/powerpoint/2010/main" val="976839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A6168-6EA4-96BD-6AB6-559514C15BC2}"/>
            </a:ext>
          </a:extLst>
        </p:cNvPr>
        <p:cNvGrpSpPr/>
        <p:nvPr/>
      </p:nvGrpSpPr>
      <p:grpSpPr>
        <a:xfrm>
          <a:off x="0" y="0"/>
          <a:ext cx="0" cy="0"/>
          <a:chOff x="0" y="0"/>
          <a:chExt cx="0" cy="0"/>
        </a:xfrm>
      </p:grpSpPr>
      <p:graphicFrame>
        <p:nvGraphicFramePr>
          <p:cNvPr id="56" name="think-cell data - do not delete" hidden="1">
            <a:extLst>
              <a:ext uri="{FF2B5EF4-FFF2-40B4-BE49-F238E27FC236}">
                <a16:creationId xmlns:a16="http://schemas.microsoft.com/office/drawing/2014/main" id="{5971FD15-FC2D-273B-BD62-B089D7E4DF1E}"/>
              </a:ext>
            </a:extLst>
          </p:cNvPr>
          <p:cNvGraphicFramePr>
            <a:graphicFrameLocks noChangeAspect="1"/>
          </p:cNvGraphicFramePr>
          <p:nvPr>
            <p:custDataLst>
              <p:tags r:id="rId1"/>
            </p:custDataLst>
            <p:extLst>
              <p:ext uri="{D42A27DB-BD31-4B8C-83A1-F6EECF244321}">
                <p14:modId xmlns:p14="http://schemas.microsoft.com/office/powerpoint/2010/main" val="21882089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4" imgW="405" imgH="405" progId="TCLayout.ActiveDocument.1">
                  <p:embed/>
                </p:oleObj>
              </mc:Choice>
              <mc:Fallback>
                <p:oleObj name="Diapositiva de think-cell" r:id="rId4" imgW="405" imgH="405" progId="TCLayout.ActiveDocument.1">
                  <p:embed/>
                  <p:pic>
                    <p:nvPicPr>
                      <p:cNvPr id="56" name="think-cell data - do not delete" hidden="1">
                        <a:extLst>
                          <a:ext uri="{FF2B5EF4-FFF2-40B4-BE49-F238E27FC236}">
                            <a16:creationId xmlns:a16="http://schemas.microsoft.com/office/drawing/2014/main" id="{5971FD15-FC2D-273B-BD62-B089D7E4DF1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1" name="Marcador de número de diapositiva 1">
            <a:extLst>
              <a:ext uri="{FF2B5EF4-FFF2-40B4-BE49-F238E27FC236}">
                <a16:creationId xmlns:a16="http://schemas.microsoft.com/office/drawing/2014/main" id="{A97425E4-C238-C7FE-25B8-093E80999D81}"/>
              </a:ext>
            </a:extLst>
          </p:cNvPr>
          <p:cNvSpPr txBox="1">
            <a:spLocks/>
          </p:cNvSpPr>
          <p:nvPr/>
        </p:nvSpPr>
        <p:spPr>
          <a:xfrm>
            <a:off x="8662300" y="6363991"/>
            <a:ext cx="2743200" cy="365125"/>
          </a:xfrm>
          <a:prstGeom prst="rect">
            <a:avLst/>
          </a:prstGeom>
        </p:spPr>
        <p:txBody>
          <a:bodyPr vert="horz" lIns="91440" tIns="45720" rIns="91440" bIns="45720" rtlCol="0" anchor="ctr"/>
          <a:lstStyle>
            <a:defPPr>
              <a:defRPr lang="es-C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1700D-F75B-4806-A202-C90213CD62E7}" type="slidenum">
              <a:rPr lang="es-CL" smtClean="0">
                <a:solidFill>
                  <a:srgbClr val="212352"/>
                </a:solidFill>
              </a:rPr>
              <a:pPr/>
              <a:t>3</a:t>
            </a:fld>
            <a:endParaRPr lang="es-CL">
              <a:solidFill>
                <a:srgbClr val="212352"/>
              </a:solidFill>
            </a:endParaRPr>
          </a:p>
        </p:txBody>
      </p:sp>
      <p:sp>
        <p:nvSpPr>
          <p:cNvPr id="53" name="Rectángulo: esquinas redondeadas 52">
            <a:extLst>
              <a:ext uri="{FF2B5EF4-FFF2-40B4-BE49-F238E27FC236}">
                <a16:creationId xmlns:a16="http://schemas.microsoft.com/office/drawing/2014/main" id="{807BD19C-3E85-B34E-5263-9318FD496C2A}"/>
              </a:ext>
            </a:extLst>
          </p:cNvPr>
          <p:cNvSpPr/>
          <p:nvPr/>
        </p:nvSpPr>
        <p:spPr>
          <a:xfrm>
            <a:off x="5055413" y="5782674"/>
            <a:ext cx="7502002" cy="1072363"/>
          </a:xfrm>
          <a:prstGeom prst="roundRect">
            <a:avLst/>
          </a:prstGeom>
          <a:solidFill>
            <a:schemeClr val="bg1">
              <a:lumMod val="75000"/>
              <a:alpha val="2117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Rectángulo: esquinas redondeadas 51">
            <a:extLst>
              <a:ext uri="{FF2B5EF4-FFF2-40B4-BE49-F238E27FC236}">
                <a16:creationId xmlns:a16="http://schemas.microsoft.com/office/drawing/2014/main" id="{4E1E507A-CBBB-4EB4-837B-1295356983F0}"/>
              </a:ext>
            </a:extLst>
          </p:cNvPr>
          <p:cNvSpPr/>
          <p:nvPr/>
        </p:nvSpPr>
        <p:spPr>
          <a:xfrm>
            <a:off x="5274151" y="3545707"/>
            <a:ext cx="7502002" cy="1118051"/>
          </a:xfrm>
          <a:prstGeom prst="roundRect">
            <a:avLst/>
          </a:prstGeom>
          <a:solidFill>
            <a:schemeClr val="bg1">
              <a:lumMod val="75000"/>
              <a:alpha val="2117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esquinas redondeadas 13">
            <a:extLst>
              <a:ext uri="{FF2B5EF4-FFF2-40B4-BE49-F238E27FC236}">
                <a16:creationId xmlns:a16="http://schemas.microsoft.com/office/drawing/2014/main" id="{EBCCE059-C3CE-3508-3E1B-C462C353A70A}"/>
              </a:ext>
            </a:extLst>
          </p:cNvPr>
          <p:cNvSpPr/>
          <p:nvPr/>
        </p:nvSpPr>
        <p:spPr>
          <a:xfrm>
            <a:off x="4827712" y="1307503"/>
            <a:ext cx="7502002" cy="1120050"/>
          </a:xfrm>
          <a:prstGeom prst="roundRect">
            <a:avLst/>
          </a:prstGeom>
          <a:solidFill>
            <a:schemeClr val="bg1">
              <a:lumMod val="75000"/>
              <a:alpha val="2117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a:extLst>
              <a:ext uri="{FF2B5EF4-FFF2-40B4-BE49-F238E27FC236}">
                <a16:creationId xmlns:a16="http://schemas.microsoft.com/office/drawing/2014/main" id="{63DA3C94-55D3-A356-F2C5-D2ECD5EA75E0}"/>
              </a:ext>
            </a:extLst>
          </p:cNvPr>
          <p:cNvPicPr>
            <a:picLocks noChangeAspect="1"/>
          </p:cNvPicPr>
          <p:nvPr/>
        </p:nvPicPr>
        <p:blipFill>
          <a:blip r:embed="rId6"/>
          <a:stretch>
            <a:fillRect/>
          </a:stretch>
        </p:blipFill>
        <p:spPr>
          <a:xfrm>
            <a:off x="-1" y="0"/>
            <a:ext cx="5478459" cy="6861065"/>
          </a:xfrm>
          <a:prstGeom prst="rect">
            <a:avLst/>
          </a:prstGeom>
        </p:spPr>
      </p:pic>
      <p:sp>
        <p:nvSpPr>
          <p:cNvPr id="5" name="Título 3">
            <a:extLst>
              <a:ext uri="{FF2B5EF4-FFF2-40B4-BE49-F238E27FC236}">
                <a16:creationId xmlns:a16="http://schemas.microsoft.com/office/drawing/2014/main" id="{1C0B5FE7-0527-319E-1C80-E58B3E852F18}"/>
              </a:ext>
            </a:extLst>
          </p:cNvPr>
          <p:cNvSpPr txBox="1">
            <a:spLocks/>
          </p:cNvSpPr>
          <p:nvPr/>
        </p:nvSpPr>
        <p:spPr>
          <a:xfrm>
            <a:off x="307219" y="670453"/>
            <a:ext cx="2164612" cy="5289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2800">
                <a:solidFill>
                  <a:schemeClr val="bg1"/>
                </a:solidFill>
              </a:rPr>
              <a:t>ONE PAGER</a:t>
            </a:r>
          </a:p>
        </p:txBody>
      </p:sp>
      <p:sp>
        <p:nvSpPr>
          <p:cNvPr id="6" name="Rectángulo 5">
            <a:extLst>
              <a:ext uri="{FF2B5EF4-FFF2-40B4-BE49-F238E27FC236}">
                <a16:creationId xmlns:a16="http://schemas.microsoft.com/office/drawing/2014/main" id="{2CA9C132-03A4-34C1-BC5D-F22AD392BCD8}"/>
              </a:ext>
            </a:extLst>
          </p:cNvPr>
          <p:cNvSpPr/>
          <p:nvPr/>
        </p:nvSpPr>
        <p:spPr>
          <a:xfrm>
            <a:off x="450414" y="1087297"/>
            <a:ext cx="982901" cy="45719"/>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9" name="Grupo 8">
            <a:extLst>
              <a:ext uri="{FF2B5EF4-FFF2-40B4-BE49-F238E27FC236}">
                <a16:creationId xmlns:a16="http://schemas.microsoft.com/office/drawing/2014/main" id="{F90B9FCD-9114-7A6C-CCD1-8D0DA46BF94E}"/>
              </a:ext>
            </a:extLst>
          </p:cNvPr>
          <p:cNvGrpSpPr/>
          <p:nvPr/>
        </p:nvGrpSpPr>
        <p:grpSpPr>
          <a:xfrm>
            <a:off x="442578" y="1518364"/>
            <a:ext cx="4802412" cy="837423"/>
            <a:chOff x="443604" y="1134912"/>
            <a:chExt cx="2392660" cy="1957167"/>
          </a:xfrm>
        </p:grpSpPr>
        <p:sp>
          <p:nvSpPr>
            <p:cNvPr id="10" name="Título 1">
              <a:extLst>
                <a:ext uri="{FF2B5EF4-FFF2-40B4-BE49-F238E27FC236}">
                  <a16:creationId xmlns:a16="http://schemas.microsoft.com/office/drawing/2014/main" id="{5B70E626-58C7-DEB1-10ED-F0F56BCF72A6}"/>
                </a:ext>
              </a:extLst>
            </p:cNvPr>
            <p:cNvSpPr txBox="1">
              <a:spLocks/>
            </p:cNvSpPr>
            <p:nvPr/>
          </p:nvSpPr>
          <p:spPr>
            <a:xfrm>
              <a:off x="443604" y="1134912"/>
              <a:ext cx="2274067" cy="528953"/>
            </a:xfrm>
            <a:prstGeom prst="rect">
              <a:avLst/>
            </a:prstGeom>
            <a:effectLst/>
          </p:spPr>
          <p:txBody>
            <a:bodyPr anchor="t"/>
            <a:lstStyle>
              <a:lvl1pPr algn="l" rtl="0" eaLnBrk="0" fontAlgn="base" hangingPunct="0">
                <a:spcBef>
                  <a:spcPct val="0"/>
                </a:spcBef>
                <a:spcAft>
                  <a:spcPct val="0"/>
                </a:spcAft>
                <a:defRPr sz="4000" b="1" cap="all">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r>
                <a:rPr lang="en-US" sz="1400" kern="0">
                  <a:solidFill>
                    <a:schemeClr val="bg1"/>
                  </a:solidFill>
                  <a:latin typeface="Mulish"/>
                  <a:ea typeface="Verdana" panose="020B0604030504040204" pitchFamily="34" charset="0"/>
                </a:rPr>
                <a:t>A group of companies that moves the world</a:t>
              </a:r>
            </a:p>
          </p:txBody>
        </p:sp>
        <p:sp>
          <p:nvSpPr>
            <p:cNvPr id="11" name="Rectángulo 10">
              <a:extLst>
                <a:ext uri="{FF2B5EF4-FFF2-40B4-BE49-F238E27FC236}">
                  <a16:creationId xmlns:a16="http://schemas.microsoft.com/office/drawing/2014/main" id="{841C8C3D-6653-B042-0743-E1A34ADDF9EA}"/>
                </a:ext>
              </a:extLst>
            </p:cNvPr>
            <p:cNvSpPr/>
            <p:nvPr/>
          </p:nvSpPr>
          <p:spPr>
            <a:xfrm>
              <a:off x="457131" y="1823524"/>
              <a:ext cx="2379133" cy="12685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a:solidFill>
                    <a:schemeClr val="bg1"/>
                  </a:solidFill>
                  <a:latin typeface="Mulish"/>
                  <a:ea typeface="Verdana" panose="020B0604030504040204" pitchFamily="34" charset="0"/>
                </a:rPr>
                <a:t>GEN has 91 years of history, being one of the main logistics operators in the activities of maritime, land and air cargo.</a:t>
              </a:r>
            </a:p>
            <a:p>
              <a:endParaRPr lang="en-US" sz="1100">
                <a:solidFill>
                  <a:schemeClr val="bg1"/>
                </a:solidFill>
                <a:latin typeface="Mulish"/>
                <a:ea typeface="Verdana" panose="020B0604030504040204" pitchFamily="34" charset="0"/>
              </a:endParaRPr>
            </a:p>
            <a:p>
              <a:pPr algn="just"/>
              <a:endParaRPr lang="es-CL" sz="1100">
                <a:solidFill>
                  <a:srgbClr val="18426A"/>
                </a:solidFill>
                <a:latin typeface="Mulish"/>
                <a:ea typeface="Verdana" panose="020B0604030504040204" pitchFamily="34" charset="0"/>
              </a:endParaRPr>
            </a:p>
          </p:txBody>
        </p:sp>
      </p:grpSp>
      <p:sp>
        <p:nvSpPr>
          <p:cNvPr id="13" name="Título 1">
            <a:extLst>
              <a:ext uri="{FF2B5EF4-FFF2-40B4-BE49-F238E27FC236}">
                <a16:creationId xmlns:a16="http://schemas.microsoft.com/office/drawing/2014/main" id="{99A2C0BC-C566-8B73-CD0D-6A7CC7D01800}"/>
              </a:ext>
            </a:extLst>
          </p:cNvPr>
          <p:cNvSpPr txBox="1">
            <a:spLocks/>
          </p:cNvSpPr>
          <p:nvPr/>
        </p:nvSpPr>
        <p:spPr>
          <a:xfrm>
            <a:off x="5434778" y="993410"/>
            <a:ext cx="2523243" cy="475962"/>
          </a:xfrm>
          <a:prstGeom prst="rect">
            <a:avLst/>
          </a:prstGeom>
          <a:effectLst/>
        </p:spPr>
        <p:txBody>
          <a:bodyPr anchor="t"/>
          <a:lstStyle>
            <a:lvl1pPr algn="l" rtl="0" eaLnBrk="0" fontAlgn="base" hangingPunct="0">
              <a:spcBef>
                <a:spcPct val="0"/>
              </a:spcBef>
              <a:spcAft>
                <a:spcPct val="0"/>
              </a:spcAft>
              <a:defRPr sz="4000" b="1" cap="all">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r>
              <a:rPr lang="en-US" sz="1400" kern="0">
                <a:solidFill>
                  <a:srgbClr val="212352"/>
                </a:solidFill>
                <a:latin typeface="Mulish"/>
                <a:ea typeface="Verdana" panose="020B0604030504040204" pitchFamily="34" charset="0"/>
              </a:rPr>
              <a:t> </a:t>
            </a:r>
            <a:r>
              <a:rPr lang="en-US" sz="1600" kern="0">
                <a:solidFill>
                  <a:srgbClr val="212352"/>
                </a:solidFill>
                <a:latin typeface="Mulish"/>
                <a:ea typeface="Verdana" panose="020B0604030504040204" pitchFamily="34" charset="0"/>
              </a:rPr>
              <a:t>BUSINESS LINES</a:t>
            </a:r>
            <a:endParaRPr lang="en-US" sz="1400" kern="0">
              <a:solidFill>
                <a:srgbClr val="212352"/>
              </a:solidFill>
              <a:latin typeface="Mulish"/>
              <a:ea typeface="Verdana" panose="020B0604030504040204" pitchFamily="34" charset="0"/>
            </a:endParaRPr>
          </a:p>
        </p:txBody>
      </p:sp>
      <p:sp>
        <p:nvSpPr>
          <p:cNvPr id="57" name="Google Shape;77;p14">
            <a:extLst>
              <a:ext uri="{FF2B5EF4-FFF2-40B4-BE49-F238E27FC236}">
                <a16:creationId xmlns:a16="http://schemas.microsoft.com/office/drawing/2014/main" id="{7D3D8C85-1F1B-2148-30C9-D2BDE1A825EE}"/>
              </a:ext>
            </a:extLst>
          </p:cNvPr>
          <p:cNvSpPr txBox="1"/>
          <p:nvPr/>
        </p:nvSpPr>
        <p:spPr>
          <a:xfrm>
            <a:off x="6156936" y="1541298"/>
            <a:ext cx="890822" cy="676325"/>
          </a:xfrm>
          <a:prstGeom prst="rect">
            <a:avLst/>
          </a:prstGeom>
          <a:noFill/>
          <a:ln>
            <a:noFill/>
          </a:ln>
        </p:spPr>
        <p:txBody>
          <a:bodyPr spcFirstLastPara="1" wrap="square" lIns="45713" tIns="45713" rIns="45713" bIns="45713" anchor="t" anchorCtr="0">
            <a:spAutoFit/>
          </a:bodyPr>
          <a:lstStyle/>
          <a:p>
            <a:pPr algn="ctr">
              <a:lnSpc>
                <a:spcPct val="115000"/>
              </a:lnSpc>
            </a:pPr>
            <a:r>
              <a:rPr lang="es-CL" sz="1100" b="1">
                <a:solidFill>
                  <a:srgbClr val="002060"/>
                </a:solidFill>
                <a:ea typeface="Mulish"/>
                <a:cs typeface="Mulish"/>
                <a:sym typeface="Mulish"/>
              </a:rPr>
              <a:t>SHIP OWNING &amp; CABOTAGE</a:t>
            </a:r>
            <a:endParaRPr lang="es-CL" sz="1100" b="1">
              <a:solidFill>
                <a:srgbClr val="002060"/>
              </a:solidFill>
              <a:ea typeface="Mulish Light"/>
              <a:cs typeface="Mulish Light"/>
              <a:sym typeface="Mulish Light"/>
            </a:endParaRPr>
          </a:p>
        </p:txBody>
      </p:sp>
      <p:pic>
        <p:nvPicPr>
          <p:cNvPr id="58" name="Gráfico 57" descr="Transporte contorno">
            <a:extLst>
              <a:ext uri="{FF2B5EF4-FFF2-40B4-BE49-F238E27FC236}">
                <a16:creationId xmlns:a16="http://schemas.microsoft.com/office/drawing/2014/main" id="{D6AF3C1C-235A-404C-70A7-DBA39AE4980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65996" y="1573509"/>
            <a:ext cx="566990" cy="566990"/>
          </a:xfrm>
          <a:prstGeom prst="rect">
            <a:avLst/>
          </a:prstGeom>
        </p:spPr>
      </p:pic>
      <p:pic>
        <p:nvPicPr>
          <p:cNvPr id="59" name="Google Shape;67;p14">
            <a:extLst>
              <a:ext uri="{FF2B5EF4-FFF2-40B4-BE49-F238E27FC236}">
                <a16:creationId xmlns:a16="http://schemas.microsoft.com/office/drawing/2014/main" id="{012F5B11-A370-B478-7857-3B23B12ECFFC}"/>
              </a:ext>
            </a:extLst>
          </p:cNvPr>
          <p:cNvPicPr preferRelativeResize="0"/>
          <p:nvPr/>
        </p:nvPicPr>
        <p:blipFill>
          <a:blip r:embed="rId9">
            <a:alphaModFix/>
          </a:blip>
          <a:stretch>
            <a:fillRect/>
          </a:stretch>
        </p:blipFill>
        <p:spPr>
          <a:xfrm>
            <a:off x="5565996" y="2739821"/>
            <a:ext cx="483843" cy="472625"/>
          </a:xfrm>
          <a:prstGeom prst="rect">
            <a:avLst/>
          </a:prstGeom>
          <a:noFill/>
          <a:ln>
            <a:noFill/>
          </a:ln>
        </p:spPr>
      </p:pic>
      <p:pic>
        <p:nvPicPr>
          <p:cNvPr id="61" name="Imagen 60">
            <a:extLst>
              <a:ext uri="{FF2B5EF4-FFF2-40B4-BE49-F238E27FC236}">
                <a16:creationId xmlns:a16="http://schemas.microsoft.com/office/drawing/2014/main" id="{147EE701-ECEB-17F8-A077-D0E082172239}"/>
              </a:ext>
            </a:extLst>
          </p:cNvPr>
          <p:cNvPicPr>
            <a:picLocks noChangeAspect="1"/>
          </p:cNvPicPr>
          <p:nvPr/>
        </p:nvPicPr>
        <p:blipFill>
          <a:blip r:embed="rId10"/>
          <a:stretch>
            <a:fillRect/>
          </a:stretch>
        </p:blipFill>
        <p:spPr>
          <a:xfrm>
            <a:off x="5565996" y="3811768"/>
            <a:ext cx="603556" cy="603556"/>
          </a:xfrm>
          <a:prstGeom prst="rect">
            <a:avLst/>
          </a:prstGeom>
        </p:spPr>
      </p:pic>
      <p:pic>
        <p:nvPicPr>
          <p:cNvPr id="62" name="Imagen 61">
            <a:extLst>
              <a:ext uri="{FF2B5EF4-FFF2-40B4-BE49-F238E27FC236}">
                <a16:creationId xmlns:a16="http://schemas.microsoft.com/office/drawing/2014/main" id="{10C649D2-B586-70F3-35D9-CEFE18A7CFFC}"/>
              </a:ext>
            </a:extLst>
          </p:cNvPr>
          <p:cNvPicPr>
            <a:picLocks noChangeAspect="1"/>
          </p:cNvPicPr>
          <p:nvPr/>
        </p:nvPicPr>
        <p:blipFill>
          <a:blip r:embed="rId11"/>
          <a:stretch>
            <a:fillRect/>
          </a:stretch>
        </p:blipFill>
        <p:spPr>
          <a:xfrm>
            <a:off x="5565996" y="5014646"/>
            <a:ext cx="463336" cy="457240"/>
          </a:xfrm>
          <a:prstGeom prst="rect">
            <a:avLst/>
          </a:prstGeom>
        </p:spPr>
      </p:pic>
      <p:pic>
        <p:nvPicPr>
          <p:cNvPr id="63" name="Imagen 62" descr="Logotipo, nombre de la empresa&#10;&#10;Descripción generada automáticamente">
            <a:extLst>
              <a:ext uri="{FF2B5EF4-FFF2-40B4-BE49-F238E27FC236}">
                <a16:creationId xmlns:a16="http://schemas.microsoft.com/office/drawing/2014/main" id="{6AE15B65-BE47-B734-E596-960137BD32F8}"/>
              </a:ext>
            </a:extLst>
          </p:cNvPr>
          <p:cNvPicPr>
            <a:picLocks noChangeAspect="1"/>
          </p:cNvPicPr>
          <p:nvPr/>
        </p:nvPicPr>
        <p:blipFill>
          <a:blip r:embed="rId12">
            <a:extLst>
              <a:ext uri="{28A0092B-C50C-407E-A947-70E740481C1C}">
                <a14:useLocalDpi xmlns:a14="http://schemas.microsoft.com/office/drawing/2010/main" val="0"/>
              </a:ext>
            </a:extLst>
          </a:blip>
          <a:srcRect l="5423" t="9560" r="10104" b="8690"/>
          <a:stretch/>
        </p:blipFill>
        <p:spPr>
          <a:xfrm>
            <a:off x="7486571" y="1432759"/>
            <a:ext cx="731303" cy="707740"/>
          </a:xfrm>
          <a:prstGeom prst="rect">
            <a:avLst/>
          </a:prstGeom>
        </p:spPr>
      </p:pic>
      <p:sp>
        <p:nvSpPr>
          <p:cNvPr id="68" name="CuadroTexto 67">
            <a:extLst>
              <a:ext uri="{FF2B5EF4-FFF2-40B4-BE49-F238E27FC236}">
                <a16:creationId xmlns:a16="http://schemas.microsoft.com/office/drawing/2014/main" id="{DBBA5326-0207-CF79-0F61-ECF6C2944BC6}"/>
              </a:ext>
            </a:extLst>
          </p:cNvPr>
          <p:cNvSpPr txBox="1"/>
          <p:nvPr/>
        </p:nvSpPr>
        <p:spPr>
          <a:xfrm>
            <a:off x="10997382" y="1655789"/>
            <a:ext cx="1406066" cy="292259"/>
          </a:xfrm>
          <a:prstGeom prst="rect">
            <a:avLst/>
          </a:prstGeom>
          <a:noFill/>
        </p:spPr>
        <p:txBody>
          <a:bodyPr wrap="square">
            <a:spAutoFit/>
          </a:bodyPr>
          <a:lstStyle/>
          <a:p>
            <a:pPr>
              <a:lnSpc>
                <a:spcPct val="115000"/>
              </a:lnSpc>
            </a:pPr>
            <a:r>
              <a:rPr lang="es-CL" sz="1200" b="1">
                <a:solidFill>
                  <a:srgbClr val="E52641"/>
                </a:solidFill>
                <a:sym typeface="Mulish Light"/>
              </a:rPr>
              <a:t>+ 110 </a:t>
            </a:r>
            <a:r>
              <a:rPr lang="es-CL" sz="1200" b="1" err="1">
                <a:solidFill>
                  <a:srgbClr val="E52641"/>
                </a:solidFill>
                <a:sym typeface="Mulish Light"/>
              </a:rPr>
              <a:t>units</a:t>
            </a:r>
            <a:endParaRPr lang="es-CL" sz="1200" b="1">
              <a:solidFill>
                <a:srgbClr val="E52641"/>
              </a:solidFill>
              <a:sym typeface="Mulish Light"/>
            </a:endParaRPr>
          </a:p>
        </p:txBody>
      </p:sp>
      <p:grpSp>
        <p:nvGrpSpPr>
          <p:cNvPr id="69" name="Grupo 68">
            <a:extLst>
              <a:ext uri="{FF2B5EF4-FFF2-40B4-BE49-F238E27FC236}">
                <a16:creationId xmlns:a16="http://schemas.microsoft.com/office/drawing/2014/main" id="{EDCF5759-9B17-6DDC-04B4-8DD802223BEC}"/>
              </a:ext>
            </a:extLst>
          </p:cNvPr>
          <p:cNvGrpSpPr/>
          <p:nvPr/>
        </p:nvGrpSpPr>
        <p:grpSpPr>
          <a:xfrm>
            <a:off x="397987" y="195543"/>
            <a:ext cx="7153338" cy="193014"/>
            <a:chOff x="748030" y="5789099"/>
            <a:chExt cx="6466765" cy="252000"/>
          </a:xfrm>
        </p:grpSpPr>
        <p:sp>
          <p:nvSpPr>
            <p:cNvPr id="70" name="Rectángulo 69">
              <a:extLst>
                <a:ext uri="{FF2B5EF4-FFF2-40B4-BE49-F238E27FC236}">
                  <a16:creationId xmlns:a16="http://schemas.microsoft.com/office/drawing/2014/main" id="{217F0660-1FBC-370A-6FF5-25755131B582}"/>
                </a:ext>
              </a:extLst>
            </p:cNvPr>
            <p:cNvSpPr/>
            <p:nvPr/>
          </p:nvSpPr>
          <p:spPr>
            <a:xfrm>
              <a:off x="748030"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b="1">
                  <a:solidFill>
                    <a:schemeClr val="bg1"/>
                  </a:solidFill>
                </a:rPr>
                <a:t>DISCLAIMER</a:t>
              </a:r>
            </a:p>
          </p:txBody>
        </p:sp>
        <p:sp>
          <p:nvSpPr>
            <p:cNvPr id="71" name="Rectángulo 70">
              <a:extLst>
                <a:ext uri="{FF2B5EF4-FFF2-40B4-BE49-F238E27FC236}">
                  <a16:creationId xmlns:a16="http://schemas.microsoft.com/office/drawing/2014/main" id="{D2AA38A2-BD7A-52CE-FEFF-058DFC449BE3}"/>
                </a:ext>
              </a:extLst>
            </p:cNvPr>
            <p:cNvSpPr/>
            <p:nvPr/>
          </p:nvSpPr>
          <p:spPr>
            <a:xfrm>
              <a:off x="1839783" y="5789099"/>
              <a:ext cx="1008000" cy="252000"/>
            </a:xfrm>
            <a:prstGeom prst="rect">
              <a:avLst/>
            </a:prstGeom>
            <a:solidFill>
              <a:srgbClr val="E52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ONE PAGER</a:t>
              </a:r>
            </a:p>
          </p:txBody>
        </p:sp>
        <p:sp>
          <p:nvSpPr>
            <p:cNvPr id="72" name="Rectángulo 71">
              <a:extLst>
                <a:ext uri="{FF2B5EF4-FFF2-40B4-BE49-F238E27FC236}">
                  <a16:creationId xmlns:a16="http://schemas.microsoft.com/office/drawing/2014/main" id="{8E0A7A9B-2198-A4B6-5C69-01EFF928B44B}"/>
                </a:ext>
              </a:extLst>
            </p:cNvPr>
            <p:cNvSpPr/>
            <p:nvPr/>
          </p:nvSpPr>
          <p:spPr>
            <a:xfrm>
              <a:off x="2931536"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GENERAL OVERVIEW</a:t>
              </a:r>
            </a:p>
          </p:txBody>
        </p:sp>
        <p:sp>
          <p:nvSpPr>
            <p:cNvPr id="74" name="Rectángulo 73">
              <a:extLst>
                <a:ext uri="{FF2B5EF4-FFF2-40B4-BE49-F238E27FC236}">
                  <a16:creationId xmlns:a16="http://schemas.microsoft.com/office/drawing/2014/main" id="{9A91C34C-7099-F672-A30E-07599933AB89}"/>
                </a:ext>
              </a:extLst>
            </p:cNvPr>
            <p:cNvSpPr/>
            <p:nvPr/>
          </p:nvSpPr>
          <p:spPr>
            <a:xfrm>
              <a:off x="6206795"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800"/>
                <a:t>FINANCIAL OVERVIEW</a:t>
              </a:r>
              <a:endParaRPr lang="es-ES_tradnl" sz="800">
                <a:solidFill>
                  <a:schemeClr val="bg1"/>
                </a:solidFill>
              </a:endParaRPr>
            </a:p>
          </p:txBody>
        </p:sp>
        <p:sp>
          <p:nvSpPr>
            <p:cNvPr id="75" name="Rectángulo 74">
              <a:extLst>
                <a:ext uri="{FF2B5EF4-FFF2-40B4-BE49-F238E27FC236}">
                  <a16:creationId xmlns:a16="http://schemas.microsoft.com/office/drawing/2014/main" id="{E1E23DDC-B6B0-AB69-23D7-7BA20859CFB3}"/>
                </a:ext>
              </a:extLst>
            </p:cNvPr>
            <p:cNvSpPr/>
            <p:nvPr/>
          </p:nvSpPr>
          <p:spPr>
            <a:xfrm>
              <a:off x="5115042"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800">
                  <a:solidFill>
                    <a:schemeClr val="bg1"/>
                  </a:solidFill>
                </a:rPr>
                <a:t>CORE BUSINESSES</a:t>
              </a:r>
              <a:endParaRPr lang="es-ES_tradnl" sz="800">
                <a:solidFill>
                  <a:schemeClr val="bg1"/>
                </a:solidFill>
              </a:endParaRPr>
            </a:p>
          </p:txBody>
        </p:sp>
        <p:sp>
          <p:nvSpPr>
            <p:cNvPr id="76" name="Rectángulo 75">
              <a:extLst>
                <a:ext uri="{FF2B5EF4-FFF2-40B4-BE49-F238E27FC236}">
                  <a16:creationId xmlns:a16="http://schemas.microsoft.com/office/drawing/2014/main" id="{558EFB46-FA36-8319-C502-1932CBF36B87}"/>
                </a:ext>
              </a:extLst>
            </p:cNvPr>
            <p:cNvSpPr/>
            <p:nvPr/>
          </p:nvSpPr>
          <p:spPr>
            <a:xfrm>
              <a:off x="4023289"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STRENGHTS</a:t>
              </a:r>
            </a:p>
          </p:txBody>
        </p:sp>
      </p:grpSp>
      <p:pic>
        <p:nvPicPr>
          <p:cNvPr id="77" name="Google Shape;69;p14">
            <a:extLst>
              <a:ext uri="{FF2B5EF4-FFF2-40B4-BE49-F238E27FC236}">
                <a16:creationId xmlns:a16="http://schemas.microsoft.com/office/drawing/2014/main" id="{03A93873-2683-BB50-2D2D-8CBF1CF91A7B}"/>
              </a:ext>
            </a:extLst>
          </p:cNvPr>
          <p:cNvPicPr preferRelativeResize="0"/>
          <p:nvPr/>
        </p:nvPicPr>
        <p:blipFill>
          <a:blip r:embed="rId13">
            <a:alphaModFix/>
          </a:blip>
          <a:stretch>
            <a:fillRect/>
          </a:stretch>
        </p:blipFill>
        <p:spPr>
          <a:xfrm>
            <a:off x="5565996" y="6071208"/>
            <a:ext cx="512850" cy="537181"/>
          </a:xfrm>
          <a:prstGeom prst="rect">
            <a:avLst/>
          </a:prstGeom>
          <a:noFill/>
          <a:ln>
            <a:noFill/>
          </a:ln>
        </p:spPr>
      </p:pic>
      <p:sp>
        <p:nvSpPr>
          <p:cNvPr id="78" name="Google Shape;79;p14">
            <a:extLst>
              <a:ext uri="{FF2B5EF4-FFF2-40B4-BE49-F238E27FC236}">
                <a16:creationId xmlns:a16="http://schemas.microsoft.com/office/drawing/2014/main" id="{9E653FF8-8640-2A72-FEA3-60261EA4F887}"/>
              </a:ext>
            </a:extLst>
          </p:cNvPr>
          <p:cNvSpPr txBox="1"/>
          <p:nvPr/>
        </p:nvSpPr>
        <p:spPr>
          <a:xfrm>
            <a:off x="6156936" y="3948109"/>
            <a:ext cx="1188720" cy="304685"/>
          </a:xfrm>
          <a:prstGeom prst="rect">
            <a:avLst/>
          </a:prstGeom>
          <a:noFill/>
          <a:ln>
            <a:noFill/>
          </a:ln>
        </p:spPr>
        <p:txBody>
          <a:bodyPr spcFirstLastPara="1" wrap="square" lIns="45713" tIns="45713" rIns="45713" bIns="45713" anchor="t" anchorCtr="0">
            <a:spAutoFit/>
          </a:bodyPr>
          <a:lstStyle>
            <a:defPPr>
              <a:defRPr lang="en-US"/>
            </a:defPPr>
            <a:lvl1pPr algn="ctr">
              <a:lnSpc>
                <a:spcPct val="115000"/>
              </a:lnSpc>
              <a:defRPr sz="1200" b="1">
                <a:latin typeface="Mulish"/>
                <a:ea typeface="Mulish"/>
                <a:cs typeface="Mulish"/>
              </a:defRPr>
            </a:lvl1pPr>
          </a:lstStyle>
          <a:p>
            <a:pPr algn="l"/>
            <a:r>
              <a:rPr lang="es-CL">
                <a:solidFill>
                  <a:srgbClr val="002060"/>
                </a:solidFill>
                <a:latin typeface="+mn-lt"/>
                <a:sym typeface="Mulish"/>
              </a:rPr>
              <a:t>AGENCY</a:t>
            </a:r>
            <a:endParaRPr lang="es-CL">
              <a:solidFill>
                <a:srgbClr val="002060"/>
              </a:solidFill>
              <a:latin typeface="+mn-lt"/>
              <a:sym typeface="Mulish Light"/>
            </a:endParaRPr>
          </a:p>
        </p:txBody>
      </p:sp>
      <p:sp>
        <p:nvSpPr>
          <p:cNvPr id="82" name="Google Shape;78;p14">
            <a:extLst>
              <a:ext uri="{FF2B5EF4-FFF2-40B4-BE49-F238E27FC236}">
                <a16:creationId xmlns:a16="http://schemas.microsoft.com/office/drawing/2014/main" id="{93FFAFC1-AE5A-BFD5-F9D0-F01C92E9D370}"/>
              </a:ext>
            </a:extLst>
          </p:cNvPr>
          <p:cNvSpPr txBox="1"/>
          <p:nvPr/>
        </p:nvSpPr>
        <p:spPr>
          <a:xfrm>
            <a:off x="6156936" y="6209786"/>
            <a:ext cx="1188720" cy="304685"/>
          </a:xfrm>
          <a:prstGeom prst="rect">
            <a:avLst/>
          </a:prstGeom>
          <a:noFill/>
          <a:ln>
            <a:noFill/>
          </a:ln>
        </p:spPr>
        <p:txBody>
          <a:bodyPr spcFirstLastPara="1" wrap="square" lIns="45713" tIns="45713" rIns="45713" bIns="45713" anchor="t" anchorCtr="0">
            <a:spAutoFit/>
          </a:bodyPr>
          <a:lstStyle>
            <a:defPPr>
              <a:defRPr lang="en-US"/>
            </a:defPPr>
            <a:lvl1pPr algn="ctr">
              <a:lnSpc>
                <a:spcPct val="115000"/>
              </a:lnSpc>
              <a:defRPr sz="1200" b="1">
                <a:latin typeface="Mulish"/>
                <a:ea typeface="Mulish"/>
                <a:cs typeface="Mulish"/>
              </a:defRPr>
            </a:lvl1pPr>
          </a:lstStyle>
          <a:p>
            <a:pPr algn="l"/>
            <a:r>
              <a:rPr lang="es">
                <a:solidFill>
                  <a:srgbClr val="002060"/>
                </a:solidFill>
                <a:latin typeface="+mn-lt"/>
                <a:sym typeface="Mulish"/>
              </a:rPr>
              <a:t>AIRPORTS</a:t>
            </a:r>
            <a:endParaRPr>
              <a:solidFill>
                <a:srgbClr val="002060"/>
              </a:solidFill>
              <a:latin typeface="+mn-lt"/>
              <a:sym typeface="Mulish Light"/>
            </a:endParaRPr>
          </a:p>
        </p:txBody>
      </p:sp>
      <p:sp>
        <p:nvSpPr>
          <p:cNvPr id="83" name="Google Shape;80;p14">
            <a:extLst>
              <a:ext uri="{FF2B5EF4-FFF2-40B4-BE49-F238E27FC236}">
                <a16:creationId xmlns:a16="http://schemas.microsoft.com/office/drawing/2014/main" id="{57BD45D7-DD9D-389B-17AF-BD3AF9ED6754}"/>
              </a:ext>
            </a:extLst>
          </p:cNvPr>
          <p:cNvSpPr txBox="1"/>
          <p:nvPr/>
        </p:nvSpPr>
        <p:spPr>
          <a:xfrm>
            <a:off x="6156936" y="5064102"/>
            <a:ext cx="1188720" cy="304685"/>
          </a:xfrm>
          <a:prstGeom prst="rect">
            <a:avLst/>
          </a:prstGeom>
          <a:noFill/>
          <a:ln>
            <a:noFill/>
          </a:ln>
        </p:spPr>
        <p:txBody>
          <a:bodyPr spcFirstLastPara="1" wrap="square" lIns="45713" tIns="45713" rIns="45713" bIns="45713" anchor="t" anchorCtr="0">
            <a:spAutoFit/>
          </a:bodyPr>
          <a:lstStyle>
            <a:defPPr>
              <a:defRPr lang="en-US"/>
            </a:defPPr>
            <a:lvl1pPr algn="ctr">
              <a:lnSpc>
                <a:spcPct val="115000"/>
              </a:lnSpc>
              <a:defRPr sz="1200" b="1">
                <a:latin typeface="Mulish"/>
                <a:ea typeface="Mulish"/>
                <a:cs typeface="Mulish"/>
              </a:defRPr>
            </a:lvl1pPr>
          </a:lstStyle>
          <a:p>
            <a:pPr algn="l"/>
            <a:r>
              <a:rPr lang="es">
                <a:solidFill>
                  <a:srgbClr val="002060"/>
                </a:solidFill>
                <a:latin typeface="+mn-lt"/>
                <a:sym typeface="Mulish"/>
              </a:rPr>
              <a:t>LOGISTICS</a:t>
            </a:r>
            <a:endParaRPr>
              <a:solidFill>
                <a:srgbClr val="002060"/>
              </a:solidFill>
              <a:latin typeface="+mn-lt"/>
              <a:sym typeface="Mulish Light"/>
            </a:endParaRPr>
          </a:p>
        </p:txBody>
      </p:sp>
      <p:sp>
        <p:nvSpPr>
          <p:cNvPr id="84" name="Google Shape;79;p14">
            <a:extLst>
              <a:ext uri="{FF2B5EF4-FFF2-40B4-BE49-F238E27FC236}">
                <a16:creationId xmlns:a16="http://schemas.microsoft.com/office/drawing/2014/main" id="{DA072CDC-1E0F-528C-BCFE-926092FAF794}"/>
              </a:ext>
            </a:extLst>
          </p:cNvPr>
          <p:cNvSpPr txBox="1"/>
          <p:nvPr/>
        </p:nvSpPr>
        <p:spPr>
          <a:xfrm>
            <a:off x="6156936" y="2832109"/>
            <a:ext cx="1188720" cy="304685"/>
          </a:xfrm>
          <a:prstGeom prst="rect">
            <a:avLst/>
          </a:prstGeom>
          <a:noFill/>
          <a:ln>
            <a:noFill/>
          </a:ln>
        </p:spPr>
        <p:txBody>
          <a:bodyPr spcFirstLastPara="1" wrap="square" lIns="45713" tIns="45713" rIns="45713" bIns="45713" anchor="t" anchorCtr="0">
            <a:spAutoFit/>
          </a:bodyPr>
          <a:lstStyle>
            <a:defPPr>
              <a:defRPr lang="en-US"/>
            </a:defPPr>
            <a:lvl1pPr algn="ctr">
              <a:lnSpc>
                <a:spcPct val="115000"/>
              </a:lnSpc>
              <a:defRPr sz="1200" b="1">
                <a:latin typeface="Mulish"/>
                <a:ea typeface="Mulish"/>
                <a:cs typeface="Mulish"/>
              </a:defRPr>
            </a:lvl1pPr>
          </a:lstStyle>
          <a:p>
            <a:pPr algn="l"/>
            <a:r>
              <a:rPr lang="es-CL">
                <a:solidFill>
                  <a:srgbClr val="002060"/>
                </a:solidFill>
                <a:latin typeface="+mn-lt"/>
                <a:sym typeface="Mulish"/>
              </a:rPr>
              <a:t>PORTS</a:t>
            </a:r>
            <a:endParaRPr lang="es-CL">
              <a:solidFill>
                <a:srgbClr val="002060"/>
              </a:solidFill>
              <a:latin typeface="+mn-lt"/>
              <a:sym typeface="Mulish Light"/>
            </a:endParaRPr>
          </a:p>
        </p:txBody>
      </p:sp>
      <p:pic>
        <p:nvPicPr>
          <p:cNvPr id="91" name="Imagen 71">
            <a:extLst>
              <a:ext uri="{FF2B5EF4-FFF2-40B4-BE49-F238E27FC236}">
                <a16:creationId xmlns:a16="http://schemas.microsoft.com/office/drawing/2014/main" id="{B97B1E36-29DF-EE31-0EB9-955968703D99}"/>
              </a:ext>
            </a:extLst>
          </p:cNvPr>
          <p:cNvPicPr>
            <a:picLocks noChangeAspect="1"/>
          </p:cNvPicPr>
          <p:nvPr/>
        </p:nvPicPr>
        <p:blipFill rotWithShape="1">
          <a:blip r:embed="rId14"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6422" t="26175" r="8440" b="25513"/>
          <a:stretch/>
        </p:blipFill>
        <p:spPr>
          <a:xfrm>
            <a:off x="8369549" y="2438512"/>
            <a:ext cx="711874" cy="402439"/>
          </a:xfrm>
          <a:prstGeom prst="rect">
            <a:avLst/>
          </a:prstGeom>
        </p:spPr>
      </p:pic>
      <p:pic>
        <p:nvPicPr>
          <p:cNvPr id="92" name="Imagen 81">
            <a:extLst>
              <a:ext uri="{FF2B5EF4-FFF2-40B4-BE49-F238E27FC236}">
                <a16:creationId xmlns:a16="http://schemas.microsoft.com/office/drawing/2014/main" id="{AC4B443E-8C12-613A-BC34-B9D25569DAC0}"/>
              </a:ext>
            </a:extLst>
          </p:cNvPr>
          <p:cNvPicPr>
            <a:picLocks noChangeAspect="1"/>
          </p:cNvPicPr>
          <p:nvPr/>
        </p:nvPicPr>
        <p:blipFill>
          <a:blip r:embed="rId15"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8808993" y="2984452"/>
            <a:ext cx="550036" cy="484475"/>
          </a:xfrm>
          <a:prstGeom prst="rect">
            <a:avLst/>
          </a:prstGeom>
        </p:spPr>
      </p:pic>
      <p:pic>
        <p:nvPicPr>
          <p:cNvPr id="93" name="Imagen 82">
            <a:extLst>
              <a:ext uri="{FF2B5EF4-FFF2-40B4-BE49-F238E27FC236}">
                <a16:creationId xmlns:a16="http://schemas.microsoft.com/office/drawing/2014/main" id="{D308DADC-53DC-1AD5-19EC-84B435EE68BC}"/>
              </a:ext>
            </a:extLst>
          </p:cNvPr>
          <p:cNvPicPr>
            <a:picLocks noChangeAspect="1"/>
          </p:cNvPicPr>
          <p:nvPr/>
        </p:nvPicPr>
        <p:blipFill>
          <a:blip r:embed="rId16"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8191793" y="2969724"/>
            <a:ext cx="614621" cy="541363"/>
          </a:xfrm>
          <a:prstGeom prst="rect">
            <a:avLst/>
          </a:prstGeom>
        </p:spPr>
      </p:pic>
      <p:pic>
        <p:nvPicPr>
          <p:cNvPr id="94" name="Imagen 93" descr="Logotipo, nombre de la empresa&#10;&#10;Descripción generada automáticamente">
            <a:extLst>
              <a:ext uri="{FF2B5EF4-FFF2-40B4-BE49-F238E27FC236}">
                <a16:creationId xmlns:a16="http://schemas.microsoft.com/office/drawing/2014/main" id="{066ED3D1-A245-22F7-B67D-5982C6DEE443}"/>
              </a:ext>
            </a:extLst>
          </p:cNvPr>
          <p:cNvPicPr>
            <a:picLocks noChangeAspect="1"/>
          </p:cNvPicPr>
          <p:nvPr/>
        </p:nvPicPr>
        <p:blipFill>
          <a:blip r:embed="rId17">
            <a:extLst>
              <a:ext uri="{28A0092B-C50C-407E-A947-70E740481C1C}">
                <a14:useLocalDpi xmlns:a14="http://schemas.microsoft.com/office/drawing/2010/main" val="0"/>
              </a:ext>
            </a:extLst>
          </a:blip>
          <a:srcRect l="3088" t="37259" r="6478" b="36662"/>
          <a:stretch/>
        </p:blipFill>
        <p:spPr>
          <a:xfrm>
            <a:off x="7317843" y="2591971"/>
            <a:ext cx="1002413" cy="204356"/>
          </a:xfrm>
          <a:prstGeom prst="rect">
            <a:avLst/>
          </a:prstGeom>
        </p:spPr>
      </p:pic>
      <p:pic>
        <p:nvPicPr>
          <p:cNvPr id="95" name="Imagen 94" descr="Logotipo, nombre de la empresa&#10;&#10;Descripción generada automáticamente">
            <a:extLst>
              <a:ext uri="{FF2B5EF4-FFF2-40B4-BE49-F238E27FC236}">
                <a16:creationId xmlns:a16="http://schemas.microsoft.com/office/drawing/2014/main" id="{B1DBF422-39A1-B4ED-7938-FF46AB236138}"/>
              </a:ext>
            </a:extLst>
          </p:cNvPr>
          <p:cNvPicPr>
            <a:picLocks noChangeAspect="1"/>
          </p:cNvPicPr>
          <p:nvPr/>
        </p:nvPicPr>
        <p:blipFill>
          <a:blip r:embed="rId18">
            <a:extLst>
              <a:ext uri="{28A0092B-C50C-407E-A947-70E740481C1C}">
                <a14:useLocalDpi xmlns:a14="http://schemas.microsoft.com/office/drawing/2010/main" val="0"/>
              </a:ext>
            </a:extLst>
          </a:blip>
          <a:srcRect l="4026" t="22035" r="5263" b="23088"/>
          <a:stretch/>
        </p:blipFill>
        <p:spPr>
          <a:xfrm>
            <a:off x="7278997" y="2849510"/>
            <a:ext cx="615452" cy="209436"/>
          </a:xfrm>
          <a:prstGeom prst="rect">
            <a:avLst/>
          </a:prstGeom>
        </p:spPr>
      </p:pic>
      <p:pic>
        <p:nvPicPr>
          <p:cNvPr id="96" name="Imagen 95" descr="Logotipo&#10;&#10;Descripción generada automáticamente">
            <a:extLst>
              <a:ext uri="{FF2B5EF4-FFF2-40B4-BE49-F238E27FC236}">
                <a16:creationId xmlns:a16="http://schemas.microsoft.com/office/drawing/2014/main" id="{14303B16-BE81-FD78-692C-3C14821DA22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558749" y="3128962"/>
            <a:ext cx="643803" cy="238970"/>
          </a:xfrm>
          <a:prstGeom prst="rect">
            <a:avLst/>
          </a:prstGeom>
        </p:spPr>
      </p:pic>
      <p:pic>
        <p:nvPicPr>
          <p:cNvPr id="97" name="Imagen 96" descr="Texto&#10;&#10;Descripción generada automáticamente">
            <a:extLst>
              <a:ext uri="{FF2B5EF4-FFF2-40B4-BE49-F238E27FC236}">
                <a16:creationId xmlns:a16="http://schemas.microsoft.com/office/drawing/2014/main" id="{EF54FE56-BA18-DCA8-47F9-57C25B232286}"/>
              </a:ext>
            </a:extLst>
          </p:cNvPr>
          <p:cNvPicPr>
            <a:picLocks noChangeAspect="1"/>
          </p:cNvPicPr>
          <p:nvPr/>
        </p:nvPicPr>
        <p:blipFill>
          <a:blip r:embed="rId20">
            <a:extLst>
              <a:ext uri="{28A0092B-C50C-407E-A947-70E740481C1C}">
                <a14:useLocalDpi xmlns:a14="http://schemas.microsoft.com/office/drawing/2010/main" val="0"/>
              </a:ext>
            </a:extLst>
          </a:blip>
          <a:srcRect l="4878" t="30973" r="5204" b="31154"/>
          <a:stretch/>
        </p:blipFill>
        <p:spPr>
          <a:xfrm>
            <a:off x="8104519" y="2946798"/>
            <a:ext cx="950987" cy="161338"/>
          </a:xfrm>
          <a:prstGeom prst="rect">
            <a:avLst/>
          </a:prstGeom>
        </p:spPr>
      </p:pic>
      <p:pic>
        <p:nvPicPr>
          <p:cNvPr id="98" name="Imagen 97" descr="Texto&#10;&#10;Descripción generada automáticamente">
            <a:extLst>
              <a:ext uri="{FF2B5EF4-FFF2-40B4-BE49-F238E27FC236}">
                <a16:creationId xmlns:a16="http://schemas.microsoft.com/office/drawing/2014/main" id="{79D8E3CB-5849-D98B-756D-F46EDFDC0D4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567166" y="3883361"/>
            <a:ext cx="624542" cy="219482"/>
          </a:xfrm>
          <a:prstGeom prst="rect">
            <a:avLst/>
          </a:prstGeom>
        </p:spPr>
      </p:pic>
      <p:pic>
        <p:nvPicPr>
          <p:cNvPr id="99" name="Imagen 98" descr="Logotipo&#10;&#10;Descripción generada automáticamente">
            <a:extLst>
              <a:ext uri="{FF2B5EF4-FFF2-40B4-BE49-F238E27FC236}">
                <a16:creationId xmlns:a16="http://schemas.microsoft.com/office/drawing/2014/main" id="{1C215E88-B4E0-9F09-7F8F-03C934E4F433}"/>
              </a:ext>
            </a:extLst>
          </p:cNvPr>
          <p:cNvPicPr>
            <a:picLocks noChangeAspect="1"/>
          </p:cNvPicPr>
          <p:nvPr/>
        </p:nvPicPr>
        <p:blipFill>
          <a:blip r:embed="rId22">
            <a:extLst>
              <a:ext uri="{28A0092B-C50C-407E-A947-70E740481C1C}">
                <a14:useLocalDpi xmlns:a14="http://schemas.microsoft.com/office/drawing/2010/main" val="0"/>
              </a:ext>
            </a:extLst>
          </a:blip>
          <a:srcRect l="18636" t="41900" r="17025" b="42635"/>
          <a:stretch/>
        </p:blipFill>
        <p:spPr>
          <a:xfrm>
            <a:off x="7434583" y="3951528"/>
            <a:ext cx="906794" cy="163497"/>
          </a:xfrm>
          <a:prstGeom prst="rect">
            <a:avLst/>
          </a:prstGeom>
        </p:spPr>
      </p:pic>
      <p:pic>
        <p:nvPicPr>
          <p:cNvPr id="100" name="Imagen 99" descr="Logotipo&#10;&#10;Descripción generada automáticamente">
            <a:extLst>
              <a:ext uri="{FF2B5EF4-FFF2-40B4-BE49-F238E27FC236}">
                <a16:creationId xmlns:a16="http://schemas.microsoft.com/office/drawing/2014/main" id="{1606081B-7230-6F4D-5D2B-8CCAAF5E3511}"/>
              </a:ext>
            </a:extLst>
          </p:cNvPr>
          <p:cNvPicPr>
            <a:picLocks noChangeAspect="1"/>
          </p:cNvPicPr>
          <p:nvPr/>
        </p:nvPicPr>
        <p:blipFill>
          <a:blip r:embed="rId22">
            <a:extLst>
              <a:ext uri="{28A0092B-C50C-407E-A947-70E740481C1C}">
                <a14:useLocalDpi xmlns:a14="http://schemas.microsoft.com/office/drawing/2010/main" val="0"/>
              </a:ext>
            </a:extLst>
          </a:blip>
          <a:srcRect l="18636" t="41900" r="17025" b="42635"/>
          <a:stretch/>
        </p:blipFill>
        <p:spPr>
          <a:xfrm>
            <a:off x="7830319" y="5153302"/>
            <a:ext cx="906794" cy="163497"/>
          </a:xfrm>
          <a:prstGeom prst="rect">
            <a:avLst/>
          </a:prstGeom>
        </p:spPr>
      </p:pic>
      <p:pic>
        <p:nvPicPr>
          <p:cNvPr id="101" name="Imagen 74">
            <a:extLst>
              <a:ext uri="{FF2B5EF4-FFF2-40B4-BE49-F238E27FC236}">
                <a16:creationId xmlns:a16="http://schemas.microsoft.com/office/drawing/2014/main" id="{2C0A4F38-94CB-706D-9A11-E32F84413F2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458435" y="5712859"/>
            <a:ext cx="718190" cy="720930"/>
          </a:xfrm>
          <a:prstGeom prst="rect">
            <a:avLst/>
          </a:prstGeom>
        </p:spPr>
      </p:pic>
      <p:pic>
        <p:nvPicPr>
          <p:cNvPr id="102" name="Imagen 73">
            <a:extLst>
              <a:ext uri="{FF2B5EF4-FFF2-40B4-BE49-F238E27FC236}">
                <a16:creationId xmlns:a16="http://schemas.microsoft.com/office/drawing/2014/main" id="{CE1AB2F1-E95C-17C3-63B3-C482CBB5664E}"/>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510706" y="5653140"/>
            <a:ext cx="718191" cy="720931"/>
          </a:xfrm>
          <a:prstGeom prst="rect">
            <a:avLst/>
          </a:prstGeom>
        </p:spPr>
      </p:pic>
      <p:pic>
        <p:nvPicPr>
          <p:cNvPr id="103" name="Imagen 102" descr="Texto, Logotipo&#10;&#10;Descripción generada automáticamente">
            <a:extLst>
              <a:ext uri="{FF2B5EF4-FFF2-40B4-BE49-F238E27FC236}">
                <a16:creationId xmlns:a16="http://schemas.microsoft.com/office/drawing/2014/main" id="{7CE42A72-57B5-AF50-076E-E6464973FA3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019153" y="6219490"/>
            <a:ext cx="618907" cy="618907"/>
          </a:xfrm>
          <a:prstGeom prst="rect">
            <a:avLst/>
          </a:prstGeom>
        </p:spPr>
      </p:pic>
      <p:sp>
        <p:nvSpPr>
          <p:cNvPr id="105" name="CuadroTexto 104">
            <a:extLst>
              <a:ext uri="{FF2B5EF4-FFF2-40B4-BE49-F238E27FC236}">
                <a16:creationId xmlns:a16="http://schemas.microsoft.com/office/drawing/2014/main" id="{C1BCC3F2-A480-2FCF-E42B-50D9E49062B2}"/>
              </a:ext>
            </a:extLst>
          </p:cNvPr>
          <p:cNvSpPr txBox="1"/>
          <p:nvPr/>
        </p:nvSpPr>
        <p:spPr>
          <a:xfrm>
            <a:off x="9549869" y="2743379"/>
            <a:ext cx="1203438" cy="520748"/>
          </a:xfrm>
          <a:prstGeom prst="rect">
            <a:avLst/>
          </a:prstGeom>
          <a:noFill/>
        </p:spPr>
        <p:txBody>
          <a:bodyPr wrap="square">
            <a:spAutoFit/>
          </a:bodyPr>
          <a:lstStyle/>
          <a:p>
            <a:r>
              <a:rPr lang="en-US" sz="900">
                <a:solidFill>
                  <a:srgbClr val="212352"/>
                </a:solidFill>
                <a:latin typeface="Mulish"/>
              </a:rPr>
              <a:t>Port operations through different concessions</a:t>
            </a:r>
          </a:p>
        </p:txBody>
      </p:sp>
      <p:sp>
        <p:nvSpPr>
          <p:cNvPr id="107" name="CuadroTexto 106">
            <a:extLst>
              <a:ext uri="{FF2B5EF4-FFF2-40B4-BE49-F238E27FC236}">
                <a16:creationId xmlns:a16="http://schemas.microsoft.com/office/drawing/2014/main" id="{1DBA68DB-4540-5AE0-7D6D-F2F6E248D802}"/>
              </a:ext>
            </a:extLst>
          </p:cNvPr>
          <p:cNvSpPr txBox="1"/>
          <p:nvPr/>
        </p:nvSpPr>
        <p:spPr>
          <a:xfrm>
            <a:off x="10997383" y="2595862"/>
            <a:ext cx="1095558" cy="461665"/>
          </a:xfrm>
          <a:prstGeom prst="rect">
            <a:avLst/>
          </a:prstGeom>
          <a:noFill/>
        </p:spPr>
        <p:txBody>
          <a:bodyPr wrap="square">
            <a:spAutoFit/>
          </a:bodyPr>
          <a:lstStyle/>
          <a:p>
            <a:r>
              <a:rPr lang="es" sz="1200" b="1">
                <a:solidFill>
                  <a:srgbClr val="E52641"/>
                </a:solidFill>
                <a:sym typeface="Mulish Light"/>
              </a:rPr>
              <a:t>+19.249.101</a:t>
            </a:r>
          </a:p>
          <a:p>
            <a:r>
              <a:rPr lang="es" sz="1200" b="1">
                <a:solidFill>
                  <a:srgbClr val="E52641"/>
                </a:solidFill>
                <a:sym typeface="Mulish Light"/>
              </a:rPr>
              <a:t>Tones of cargo</a:t>
            </a:r>
          </a:p>
        </p:txBody>
      </p:sp>
      <p:pic>
        <p:nvPicPr>
          <p:cNvPr id="125" name="Google Shape;66;p14">
            <a:extLst>
              <a:ext uri="{FF2B5EF4-FFF2-40B4-BE49-F238E27FC236}">
                <a16:creationId xmlns:a16="http://schemas.microsoft.com/office/drawing/2014/main" id="{65A60B3B-1427-F39E-BA62-EFF989259569}"/>
              </a:ext>
            </a:extLst>
          </p:cNvPr>
          <p:cNvPicPr preferRelativeResize="0"/>
          <p:nvPr/>
        </p:nvPicPr>
        <p:blipFill>
          <a:blip r:embed="rId26">
            <a:alphaModFix/>
            <a:lum bright="70000" contrast="-70000"/>
          </a:blip>
          <a:stretch>
            <a:fillRect/>
          </a:stretch>
        </p:blipFill>
        <p:spPr>
          <a:xfrm>
            <a:off x="450414" y="5309603"/>
            <a:ext cx="280825" cy="270241"/>
          </a:xfrm>
          <a:prstGeom prst="rect">
            <a:avLst/>
          </a:prstGeom>
          <a:noFill/>
          <a:ln>
            <a:noFill/>
          </a:ln>
        </p:spPr>
      </p:pic>
      <p:sp>
        <p:nvSpPr>
          <p:cNvPr id="126" name="Google Shape;93;p14">
            <a:extLst>
              <a:ext uri="{FF2B5EF4-FFF2-40B4-BE49-F238E27FC236}">
                <a16:creationId xmlns:a16="http://schemas.microsoft.com/office/drawing/2014/main" id="{095943B7-B419-1C5D-86E3-290CE981DDF9}"/>
              </a:ext>
            </a:extLst>
          </p:cNvPr>
          <p:cNvSpPr txBox="1"/>
          <p:nvPr/>
        </p:nvSpPr>
        <p:spPr>
          <a:xfrm>
            <a:off x="237394" y="5666780"/>
            <a:ext cx="860384" cy="212366"/>
          </a:xfrm>
          <a:prstGeom prst="rect">
            <a:avLst/>
          </a:prstGeom>
          <a:solidFill>
            <a:srgbClr val="A5A5A5"/>
          </a:solidFill>
          <a:ln>
            <a:noFill/>
          </a:ln>
        </p:spPr>
        <p:txBody>
          <a:bodyPr spcFirstLastPara="1" wrap="square" lIns="0" tIns="0" rIns="0" bIns="0" anchor="t" anchorCtr="0">
            <a:spAutoFit/>
          </a:bodyPr>
          <a:lstStyle/>
          <a:p>
            <a:pPr algn="ctr">
              <a:lnSpc>
                <a:spcPct val="115000"/>
              </a:lnSpc>
            </a:pPr>
            <a:r>
              <a:rPr lang="es" sz="1200" b="1">
                <a:solidFill>
                  <a:schemeClr val="lt1"/>
                </a:solidFill>
                <a:latin typeface="Mulish"/>
                <a:ea typeface="Mulish"/>
                <a:cs typeface="Mulish"/>
                <a:sym typeface="Mulish"/>
              </a:rPr>
              <a:t>USD Revenue</a:t>
            </a:r>
            <a:endParaRPr sz="1200" b="1">
              <a:solidFill>
                <a:schemeClr val="lt1"/>
              </a:solidFill>
              <a:latin typeface="Mulish"/>
              <a:ea typeface="Mulish"/>
              <a:cs typeface="Mulish"/>
              <a:sym typeface="Mulish"/>
            </a:endParaRPr>
          </a:p>
        </p:txBody>
      </p:sp>
      <p:sp>
        <p:nvSpPr>
          <p:cNvPr id="128" name="CuadroTexto 127">
            <a:extLst>
              <a:ext uri="{FF2B5EF4-FFF2-40B4-BE49-F238E27FC236}">
                <a16:creationId xmlns:a16="http://schemas.microsoft.com/office/drawing/2014/main" id="{5AC597CC-3056-1AFA-E93E-3FF3A9341028}"/>
              </a:ext>
            </a:extLst>
          </p:cNvPr>
          <p:cNvSpPr txBox="1"/>
          <p:nvPr/>
        </p:nvSpPr>
        <p:spPr>
          <a:xfrm>
            <a:off x="90247" y="5954354"/>
            <a:ext cx="1066827" cy="438005"/>
          </a:xfrm>
          <a:prstGeom prst="rect">
            <a:avLst/>
          </a:prstGeom>
          <a:noFill/>
        </p:spPr>
        <p:txBody>
          <a:bodyPr wrap="square">
            <a:spAutoFit/>
          </a:bodyPr>
          <a:lstStyle/>
          <a:p>
            <a:pPr algn="ctr">
              <a:lnSpc>
                <a:spcPct val="115000"/>
              </a:lnSpc>
            </a:pPr>
            <a:r>
              <a:rPr lang="es" sz="1200">
                <a:solidFill>
                  <a:schemeClr val="bg1"/>
                </a:solidFill>
                <a:latin typeface="Mulish"/>
                <a:ea typeface="Mulish Light"/>
                <a:cs typeface="Mulish Light"/>
                <a:sym typeface="Mulish Light"/>
              </a:rPr>
              <a:t>+ 970 Million</a:t>
            </a:r>
          </a:p>
          <a:p>
            <a:pPr algn="ctr">
              <a:lnSpc>
                <a:spcPct val="115000"/>
              </a:lnSpc>
            </a:pPr>
            <a:r>
              <a:rPr lang="es-CL" sz="800" err="1">
                <a:solidFill>
                  <a:schemeClr val="bg1"/>
                </a:solidFill>
                <a:latin typeface="Mulish"/>
                <a:sym typeface="Mulish Light"/>
              </a:rPr>
              <a:t>Year</a:t>
            </a:r>
            <a:r>
              <a:rPr lang="es-CL" sz="800">
                <a:solidFill>
                  <a:schemeClr val="bg1"/>
                </a:solidFill>
                <a:latin typeface="Mulish"/>
                <a:sym typeface="Mulish Light"/>
              </a:rPr>
              <a:t> 2024</a:t>
            </a:r>
            <a:endParaRPr lang="es-ES">
              <a:solidFill>
                <a:schemeClr val="bg1"/>
              </a:solidFill>
            </a:endParaRPr>
          </a:p>
        </p:txBody>
      </p:sp>
      <p:pic>
        <p:nvPicPr>
          <p:cNvPr id="129" name="Google Shape;65;p14">
            <a:extLst>
              <a:ext uri="{FF2B5EF4-FFF2-40B4-BE49-F238E27FC236}">
                <a16:creationId xmlns:a16="http://schemas.microsoft.com/office/drawing/2014/main" id="{7E7E1FBE-5DFF-FB54-FA0A-D9F8F1E6A3E0}"/>
              </a:ext>
            </a:extLst>
          </p:cNvPr>
          <p:cNvPicPr preferRelativeResize="0"/>
          <p:nvPr/>
        </p:nvPicPr>
        <p:blipFill>
          <a:blip r:embed="rId27">
            <a:alphaModFix/>
            <a:lum bright="70000" contrast="-70000"/>
          </a:blip>
          <a:stretch>
            <a:fillRect/>
          </a:stretch>
        </p:blipFill>
        <p:spPr>
          <a:xfrm>
            <a:off x="1504857" y="5309603"/>
            <a:ext cx="280825" cy="225153"/>
          </a:xfrm>
          <a:prstGeom prst="rect">
            <a:avLst/>
          </a:prstGeom>
          <a:noFill/>
          <a:ln>
            <a:noFill/>
          </a:ln>
        </p:spPr>
      </p:pic>
      <p:sp>
        <p:nvSpPr>
          <p:cNvPr id="130" name="Google Shape;84;p14">
            <a:extLst>
              <a:ext uri="{FF2B5EF4-FFF2-40B4-BE49-F238E27FC236}">
                <a16:creationId xmlns:a16="http://schemas.microsoft.com/office/drawing/2014/main" id="{BF17EC60-F22C-782B-11D0-3AF1D49BB775}"/>
              </a:ext>
            </a:extLst>
          </p:cNvPr>
          <p:cNvSpPr txBox="1"/>
          <p:nvPr/>
        </p:nvSpPr>
        <p:spPr>
          <a:xfrm>
            <a:off x="1098376" y="5954354"/>
            <a:ext cx="1141454" cy="446262"/>
          </a:xfrm>
          <a:prstGeom prst="rect">
            <a:avLst/>
          </a:prstGeom>
          <a:noFill/>
          <a:ln>
            <a:noFill/>
          </a:ln>
        </p:spPr>
        <p:txBody>
          <a:bodyPr spcFirstLastPara="1" wrap="square" lIns="0" tIns="45713" rIns="45713" bIns="45713" anchor="t" anchorCtr="0">
            <a:spAutoFit/>
          </a:bodyPr>
          <a:lstStyle>
            <a:defPPr>
              <a:defRPr lang="en-US"/>
            </a:defPPr>
            <a:lvl1pPr>
              <a:lnSpc>
                <a:spcPct val="115000"/>
              </a:lnSpc>
              <a:defRPr sz="1400">
                <a:solidFill>
                  <a:srgbClr val="002060"/>
                </a:solidFill>
                <a:ea typeface="Mulish Light"/>
                <a:cs typeface="Mulish Light"/>
              </a:defRPr>
            </a:lvl1pPr>
          </a:lstStyle>
          <a:p>
            <a:pPr algn="ctr"/>
            <a:r>
              <a:rPr lang="es" sz="1200">
                <a:solidFill>
                  <a:schemeClr val="bg1"/>
                </a:solidFill>
                <a:latin typeface="Mulish"/>
                <a:sym typeface="Mulish Light"/>
              </a:rPr>
              <a:t>+ 172 Million</a:t>
            </a:r>
          </a:p>
          <a:p>
            <a:pPr algn="ctr"/>
            <a:r>
              <a:rPr lang="es-CL" sz="800" err="1">
                <a:solidFill>
                  <a:schemeClr val="bg1"/>
                </a:solidFill>
                <a:latin typeface="Mulish"/>
                <a:sym typeface="Mulish Light"/>
              </a:rPr>
              <a:t>Year</a:t>
            </a:r>
            <a:r>
              <a:rPr lang="es-CL" sz="800">
                <a:solidFill>
                  <a:schemeClr val="bg1"/>
                </a:solidFill>
                <a:latin typeface="Mulish"/>
                <a:sym typeface="Mulish Light"/>
              </a:rPr>
              <a:t> 2024 </a:t>
            </a:r>
          </a:p>
        </p:txBody>
      </p:sp>
      <p:sp>
        <p:nvSpPr>
          <p:cNvPr id="131" name="Google Shape;95;p14">
            <a:extLst>
              <a:ext uri="{FF2B5EF4-FFF2-40B4-BE49-F238E27FC236}">
                <a16:creationId xmlns:a16="http://schemas.microsoft.com/office/drawing/2014/main" id="{F48F1574-4DAE-C53B-C373-4E2CDF156376}"/>
              </a:ext>
            </a:extLst>
          </p:cNvPr>
          <p:cNvSpPr txBox="1"/>
          <p:nvPr/>
        </p:nvSpPr>
        <p:spPr>
          <a:xfrm>
            <a:off x="1233394" y="5666780"/>
            <a:ext cx="840207" cy="212366"/>
          </a:xfrm>
          <a:prstGeom prst="rect">
            <a:avLst/>
          </a:prstGeom>
          <a:solidFill>
            <a:srgbClr val="A5A5A5"/>
          </a:solidFill>
          <a:ln>
            <a:noFill/>
          </a:ln>
        </p:spPr>
        <p:txBody>
          <a:bodyPr spcFirstLastPara="1" wrap="square" lIns="0" tIns="0" rIns="0" bIns="0" anchor="t" anchorCtr="0">
            <a:spAutoFit/>
          </a:bodyPr>
          <a:lstStyle>
            <a:defPPr>
              <a:defRPr lang="en-US"/>
            </a:defPPr>
            <a:lvl1pPr algn="ctr">
              <a:lnSpc>
                <a:spcPct val="115000"/>
              </a:lnSpc>
              <a:defRPr sz="1400" b="1">
                <a:solidFill>
                  <a:schemeClr val="lt1"/>
                </a:solidFill>
                <a:ea typeface="Mulish"/>
                <a:cs typeface="Mulish"/>
              </a:defRPr>
            </a:lvl1pPr>
          </a:lstStyle>
          <a:p>
            <a:r>
              <a:rPr lang="es" sz="1200">
                <a:latin typeface="Mulish"/>
                <a:sym typeface="Mulish"/>
              </a:rPr>
              <a:t>USD EBITDA</a:t>
            </a:r>
            <a:endParaRPr sz="1200">
              <a:latin typeface="Mulish"/>
              <a:sym typeface="Mulish"/>
            </a:endParaRPr>
          </a:p>
        </p:txBody>
      </p:sp>
      <p:pic>
        <p:nvPicPr>
          <p:cNvPr id="132" name="Google Shape;68;p14">
            <a:extLst>
              <a:ext uri="{FF2B5EF4-FFF2-40B4-BE49-F238E27FC236}">
                <a16:creationId xmlns:a16="http://schemas.microsoft.com/office/drawing/2014/main" id="{9BEC7AD9-891F-EBE9-BF72-51CA3D94DF46}"/>
              </a:ext>
            </a:extLst>
          </p:cNvPr>
          <p:cNvPicPr preferRelativeResize="0"/>
          <p:nvPr/>
        </p:nvPicPr>
        <p:blipFill>
          <a:blip r:embed="rId28">
            <a:alphaModFix/>
            <a:lum bright="70000" contrast="-70000"/>
          </a:blip>
          <a:stretch>
            <a:fillRect/>
          </a:stretch>
        </p:blipFill>
        <p:spPr>
          <a:xfrm>
            <a:off x="2471831" y="5309603"/>
            <a:ext cx="286102" cy="249967"/>
          </a:xfrm>
          <a:prstGeom prst="rect">
            <a:avLst/>
          </a:prstGeom>
          <a:noFill/>
          <a:ln>
            <a:noFill/>
          </a:ln>
        </p:spPr>
      </p:pic>
      <p:sp>
        <p:nvSpPr>
          <p:cNvPr id="133" name="Google Shape;85;p14">
            <a:extLst>
              <a:ext uri="{FF2B5EF4-FFF2-40B4-BE49-F238E27FC236}">
                <a16:creationId xmlns:a16="http://schemas.microsoft.com/office/drawing/2014/main" id="{DDFCB197-5A70-265D-48A5-84671F575389}"/>
              </a:ext>
            </a:extLst>
          </p:cNvPr>
          <p:cNvSpPr txBox="1"/>
          <p:nvPr/>
        </p:nvSpPr>
        <p:spPr>
          <a:xfrm>
            <a:off x="2124736" y="5954354"/>
            <a:ext cx="1099685" cy="304685"/>
          </a:xfrm>
          <a:prstGeom prst="rect">
            <a:avLst/>
          </a:prstGeom>
          <a:noFill/>
          <a:ln>
            <a:noFill/>
          </a:ln>
        </p:spPr>
        <p:txBody>
          <a:bodyPr spcFirstLastPara="1" wrap="square" lIns="0" tIns="45713" rIns="45713" bIns="45713" anchor="t" anchorCtr="0">
            <a:spAutoFit/>
          </a:bodyPr>
          <a:lstStyle>
            <a:defPPr>
              <a:defRPr lang="en-US"/>
            </a:defPPr>
            <a:lvl1pPr>
              <a:lnSpc>
                <a:spcPct val="115000"/>
              </a:lnSpc>
              <a:defRPr sz="1400">
                <a:solidFill>
                  <a:srgbClr val="002060"/>
                </a:solidFill>
                <a:ea typeface="Mulish Light"/>
                <a:cs typeface="Mulish Light"/>
              </a:defRPr>
            </a:lvl1pPr>
          </a:lstStyle>
          <a:p>
            <a:pPr algn="ctr"/>
            <a:r>
              <a:rPr lang="es" sz="1200">
                <a:solidFill>
                  <a:schemeClr val="bg1"/>
                </a:solidFill>
                <a:latin typeface="Mulish"/>
                <a:sym typeface="Mulish Light"/>
              </a:rPr>
              <a:t>+90 years</a:t>
            </a:r>
            <a:endParaRPr sz="1200">
              <a:solidFill>
                <a:schemeClr val="bg1"/>
              </a:solidFill>
              <a:latin typeface="Mulish"/>
              <a:sym typeface="Mulish Light"/>
            </a:endParaRPr>
          </a:p>
        </p:txBody>
      </p:sp>
      <p:sp>
        <p:nvSpPr>
          <p:cNvPr id="134" name="Google Shape;97;p14">
            <a:extLst>
              <a:ext uri="{FF2B5EF4-FFF2-40B4-BE49-F238E27FC236}">
                <a16:creationId xmlns:a16="http://schemas.microsoft.com/office/drawing/2014/main" id="{FF658E12-4D10-C1D3-4E46-6534D59EB810}"/>
              </a:ext>
            </a:extLst>
          </p:cNvPr>
          <p:cNvSpPr txBox="1"/>
          <p:nvPr/>
        </p:nvSpPr>
        <p:spPr>
          <a:xfrm>
            <a:off x="2247230" y="5666781"/>
            <a:ext cx="803973" cy="212365"/>
          </a:xfrm>
          <a:prstGeom prst="rect">
            <a:avLst/>
          </a:prstGeom>
          <a:solidFill>
            <a:srgbClr val="A5A5A5"/>
          </a:solidFill>
          <a:ln>
            <a:noFill/>
          </a:ln>
        </p:spPr>
        <p:txBody>
          <a:bodyPr spcFirstLastPara="1" wrap="square" lIns="0" tIns="0" rIns="0" bIns="0" anchor="t" anchorCtr="0">
            <a:spAutoFit/>
          </a:bodyPr>
          <a:lstStyle>
            <a:defPPr>
              <a:defRPr lang="en-US"/>
            </a:defPPr>
            <a:lvl1pPr algn="ctr">
              <a:lnSpc>
                <a:spcPct val="115000"/>
              </a:lnSpc>
              <a:defRPr sz="1400" b="1">
                <a:solidFill>
                  <a:schemeClr val="lt1"/>
                </a:solidFill>
                <a:ea typeface="Mulish"/>
                <a:cs typeface="Mulish"/>
              </a:defRPr>
            </a:lvl1pPr>
          </a:lstStyle>
          <a:p>
            <a:r>
              <a:rPr lang="es" sz="1200">
                <a:latin typeface="Mulish"/>
                <a:sym typeface="Mulish"/>
              </a:rPr>
              <a:t>Experience</a:t>
            </a:r>
            <a:endParaRPr sz="1200">
              <a:latin typeface="Mulish"/>
              <a:sym typeface="Mulish"/>
            </a:endParaRPr>
          </a:p>
        </p:txBody>
      </p:sp>
      <p:pic>
        <p:nvPicPr>
          <p:cNvPr id="135" name="Google Shape;72;p14">
            <a:extLst>
              <a:ext uri="{FF2B5EF4-FFF2-40B4-BE49-F238E27FC236}">
                <a16:creationId xmlns:a16="http://schemas.microsoft.com/office/drawing/2014/main" id="{5A06B9B4-1EB9-0357-4B04-5352D3F68AD5}"/>
              </a:ext>
            </a:extLst>
          </p:cNvPr>
          <p:cNvPicPr preferRelativeResize="0"/>
          <p:nvPr/>
        </p:nvPicPr>
        <p:blipFill>
          <a:blip r:embed="rId29">
            <a:alphaModFix/>
            <a:lum bright="70000" contrast="-70000"/>
          </a:blip>
          <a:stretch>
            <a:fillRect/>
          </a:stretch>
        </p:blipFill>
        <p:spPr>
          <a:xfrm>
            <a:off x="3552318" y="5309603"/>
            <a:ext cx="315245" cy="299141"/>
          </a:xfrm>
          <a:prstGeom prst="rect">
            <a:avLst/>
          </a:prstGeom>
          <a:noFill/>
          <a:ln>
            <a:noFill/>
          </a:ln>
        </p:spPr>
      </p:pic>
      <p:sp>
        <p:nvSpPr>
          <p:cNvPr id="136" name="Google Shape;90;p14">
            <a:extLst>
              <a:ext uri="{FF2B5EF4-FFF2-40B4-BE49-F238E27FC236}">
                <a16:creationId xmlns:a16="http://schemas.microsoft.com/office/drawing/2014/main" id="{D350BBAD-A156-2698-E531-CAD84C5B7038}"/>
              </a:ext>
            </a:extLst>
          </p:cNvPr>
          <p:cNvSpPr txBox="1"/>
          <p:nvPr/>
        </p:nvSpPr>
        <p:spPr>
          <a:xfrm>
            <a:off x="3359875" y="5666780"/>
            <a:ext cx="803973" cy="212366"/>
          </a:xfrm>
          <a:prstGeom prst="rect">
            <a:avLst/>
          </a:prstGeom>
          <a:solidFill>
            <a:srgbClr val="A5A5A5"/>
          </a:solidFill>
          <a:ln>
            <a:noFill/>
          </a:ln>
        </p:spPr>
        <p:txBody>
          <a:bodyPr spcFirstLastPara="1" wrap="square" lIns="0" tIns="0" rIns="0" bIns="0" anchor="t" anchorCtr="0">
            <a:spAutoFit/>
          </a:bodyPr>
          <a:lstStyle>
            <a:defPPr>
              <a:defRPr lang="en-US"/>
            </a:defPPr>
            <a:lvl1pPr algn="ctr">
              <a:lnSpc>
                <a:spcPct val="115000"/>
              </a:lnSpc>
              <a:defRPr sz="1400" b="1">
                <a:solidFill>
                  <a:schemeClr val="lt1"/>
                </a:solidFill>
                <a:ea typeface="Mulish"/>
                <a:cs typeface="Mulish"/>
              </a:defRPr>
            </a:lvl1pPr>
          </a:lstStyle>
          <a:p>
            <a:r>
              <a:rPr lang="es" sz="1200">
                <a:latin typeface="Mulish"/>
                <a:sym typeface="Mulish Light"/>
              </a:rPr>
              <a:t>Presence</a:t>
            </a:r>
            <a:endParaRPr sz="1200">
              <a:latin typeface="Mulish"/>
              <a:sym typeface="Mulish Light"/>
            </a:endParaRPr>
          </a:p>
        </p:txBody>
      </p:sp>
      <p:sp>
        <p:nvSpPr>
          <p:cNvPr id="137" name="Google Shape;105;p14">
            <a:extLst>
              <a:ext uri="{FF2B5EF4-FFF2-40B4-BE49-F238E27FC236}">
                <a16:creationId xmlns:a16="http://schemas.microsoft.com/office/drawing/2014/main" id="{67CCCDC5-0471-D4A5-EC39-5998F932FC45}"/>
              </a:ext>
            </a:extLst>
          </p:cNvPr>
          <p:cNvSpPr txBox="1"/>
          <p:nvPr/>
        </p:nvSpPr>
        <p:spPr>
          <a:xfrm>
            <a:off x="3217395" y="5960479"/>
            <a:ext cx="1046303" cy="286988"/>
          </a:xfrm>
          <a:prstGeom prst="rect">
            <a:avLst/>
          </a:prstGeom>
          <a:noFill/>
          <a:ln>
            <a:noFill/>
          </a:ln>
        </p:spPr>
        <p:txBody>
          <a:bodyPr spcFirstLastPara="1" wrap="square" lIns="0" tIns="45713" rIns="45713" bIns="45713" anchor="t" anchorCtr="0">
            <a:spAutoFit/>
          </a:bodyPr>
          <a:lstStyle>
            <a:defPPr>
              <a:defRPr lang="en-US"/>
            </a:defPPr>
            <a:lvl1pPr algn="ctr">
              <a:lnSpc>
                <a:spcPct val="115000"/>
              </a:lnSpc>
              <a:defRPr sz="1400">
                <a:solidFill>
                  <a:srgbClr val="002060"/>
                </a:solidFill>
                <a:ea typeface="Mulish Light"/>
                <a:cs typeface="Mulish Light"/>
              </a:defRPr>
            </a:lvl1pPr>
          </a:lstStyle>
          <a:p>
            <a:r>
              <a:rPr lang="es" sz="1100">
                <a:solidFill>
                  <a:schemeClr val="bg1"/>
                </a:solidFill>
                <a:latin typeface="Mulish"/>
                <a:sym typeface="Mulish"/>
              </a:rPr>
              <a:t>+21 Countries</a:t>
            </a:r>
            <a:endParaRPr sz="1100">
              <a:solidFill>
                <a:schemeClr val="bg1"/>
              </a:solidFill>
              <a:latin typeface="Mulish"/>
              <a:sym typeface="Mulish"/>
            </a:endParaRPr>
          </a:p>
        </p:txBody>
      </p:sp>
      <p:pic>
        <p:nvPicPr>
          <p:cNvPr id="138" name="Google Shape;71;p14">
            <a:extLst>
              <a:ext uri="{FF2B5EF4-FFF2-40B4-BE49-F238E27FC236}">
                <a16:creationId xmlns:a16="http://schemas.microsoft.com/office/drawing/2014/main" id="{74CFC536-0CE5-0375-3304-863770E77EE9}"/>
              </a:ext>
            </a:extLst>
          </p:cNvPr>
          <p:cNvPicPr preferRelativeResize="0"/>
          <p:nvPr/>
        </p:nvPicPr>
        <p:blipFill>
          <a:blip r:embed="rId30">
            <a:alphaModFix/>
            <a:lum bright="70000" contrast="-70000"/>
          </a:blip>
          <a:stretch>
            <a:fillRect/>
          </a:stretch>
        </p:blipFill>
        <p:spPr>
          <a:xfrm>
            <a:off x="4652086" y="5311764"/>
            <a:ext cx="257599" cy="267684"/>
          </a:xfrm>
          <a:prstGeom prst="rect">
            <a:avLst/>
          </a:prstGeom>
          <a:noFill/>
          <a:ln>
            <a:noFill/>
          </a:ln>
        </p:spPr>
      </p:pic>
      <p:sp>
        <p:nvSpPr>
          <p:cNvPr id="139" name="Google Shape;89;p14">
            <a:extLst>
              <a:ext uri="{FF2B5EF4-FFF2-40B4-BE49-F238E27FC236}">
                <a16:creationId xmlns:a16="http://schemas.microsoft.com/office/drawing/2014/main" id="{E705CA14-44EC-05B3-0FAE-8BB225C40455}"/>
              </a:ext>
            </a:extLst>
          </p:cNvPr>
          <p:cNvSpPr txBox="1"/>
          <p:nvPr/>
        </p:nvSpPr>
        <p:spPr>
          <a:xfrm>
            <a:off x="4226537" y="5950064"/>
            <a:ext cx="1099685" cy="304685"/>
          </a:xfrm>
          <a:prstGeom prst="rect">
            <a:avLst/>
          </a:prstGeom>
          <a:noFill/>
          <a:ln>
            <a:noFill/>
          </a:ln>
        </p:spPr>
        <p:txBody>
          <a:bodyPr spcFirstLastPara="1" wrap="square" lIns="0" tIns="45713" rIns="45713" bIns="45713" anchor="t" anchorCtr="0">
            <a:spAutoFit/>
          </a:bodyPr>
          <a:lstStyle>
            <a:defPPr>
              <a:defRPr lang="en-US"/>
            </a:defPPr>
            <a:lvl1pPr algn="ctr">
              <a:lnSpc>
                <a:spcPct val="115000"/>
              </a:lnSpc>
              <a:defRPr sz="1400">
                <a:solidFill>
                  <a:srgbClr val="002060"/>
                </a:solidFill>
                <a:ea typeface="Mulish Light"/>
                <a:cs typeface="Mulish Light"/>
              </a:defRPr>
            </a:lvl1pPr>
          </a:lstStyle>
          <a:p>
            <a:r>
              <a:rPr lang="es" sz="1200">
                <a:solidFill>
                  <a:schemeClr val="bg1"/>
                </a:solidFill>
                <a:latin typeface="Mulish"/>
                <a:sym typeface="Mulish Light"/>
              </a:rPr>
              <a:t>+7.000</a:t>
            </a:r>
            <a:endParaRPr sz="1200">
              <a:solidFill>
                <a:schemeClr val="bg1"/>
              </a:solidFill>
              <a:latin typeface="Mulish"/>
              <a:sym typeface="Mulish Light"/>
            </a:endParaRPr>
          </a:p>
        </p:txBody>
      </p:sp>
      <p:sp>
        <p:nvSpPr>
          <p:cNvPr id="140" name="Google Shape;107;p14">
            <a:extLst>
              <a:ext uri="{FF2B5EF4-FFF2-40B4-BE49-F238E27FC236}">
                <a16:creationId xmlns:a16="http://schemas.microsoft.com/office/drawing/2014/main" id="{3009BDED-1BF6-80A7-8B74-B65447ABE718}"/>
              </a:ext>
            </a:extLst>
          </p:cNvPr>
          <p:cNvSpPr txBox="1"/>
          <p:nvPr/>
        </p:nvSpPr>
        <p:spPr>
          <a:xfrm>
            <a:off x="4449234" y="5668941"/>
            <a:ext cx="665300" cy="212366"/>
          </a:xfrm>
          <a:prstGeom prst="rect">
            <a:avLst/>
          </a:prstGeom>
          <a:solidFill>
            <a:srgbClr val="A5A5A5"/>
          </a:solidFill>
          <a:ln>
            <a:noFill/>
          </a:ln>
        </p:spPr>
        <p:txBody>
          <a:bodyPr spcFirstLastPara="1" wrap="square" lIns="0" tIns="0" rIns="0" bIns="0" anchor="t" anchorCtr="0">
            <a:spAutoFit/>
          </a:bodyPr>
          <a:lstStyle>
            <a:defPPr>
              <a:defRPr lang="en-US"/>
            </a:defPPr>
            <a:lvl1pPr algn="ctr">
              <a:lnSpc>
                <a:spcPct val="115000"/>
              </a:lnSpc>
              <a:defRPr sz="1400" b="1">
                <a:solidFill>
                  <a:schemeClr val="lt1"/>
                </a:solidFill>
                <a:ea typeface="Mulish"/>
                <a:cs typeface="Mulish"/>
              </a:defRPr>
            </a:lvl1pPr>
          </a:lstStyle>
          <a:p>
            <a:r>
              <a:rPr lang="es" sz="1200">
                <a:latin typeface="Mulish"/>
                <a:sym typeface="Mulish"/>
              </a:rPr>
              <a:t>Staff</a:t>
            </a:r>
            <a:endParaRPr sz="1200">
              <a:latin typeface="Mulish"/>
              <a:sym typeface="Mulish"/>
            </a:endParaRPr>
          </a:p>
        </p:txBody>
      </p:sp>
      <p:pic>
        <p:nvPicPr>
          <p:cNvPr id="146" name="Imagen 145" descr="Un dibujo de un árbol&#10;&#10;Descripción generada automáticamente con confianza media">
            <a:extLst>
              <a:ext uri="{FF2B5EF4-FFF2-40B4-BE49-F238E27FC236}">
                <a16:creationId xmlns:a16="http://schemas.microsoft.com/office/drawing/2014/main" id="{6ECB0FF5-E7C7-F07D-F1AB-771901972456}"/>
              </a:ext>
            </a:extLst>
          </p:cNvPr>
          <p:cNvPicPr>
            <a:picLocks noChangeAspect="1"/>
          </p:cNvPicPr>
          <p:nvPr/>
        </p:nvPicPr>
        <p:blipFill>
          <a:blip r:embed="rId31">
            <a:extLst>
              <a:ext uri="{28A0092B-C50C-407E-A947-70E740481C1C}">
                <a14:useLocalDpi xmlns:a14="http://schemas.microsoft.com/office/drawing/2010/main" val="0"/>
              </a:ext>
            </a:extLst>
          </a:blip>
          <a:srcRect l="11196" b="4180"/>
          <a:stretch/>
        </p:blipFill>
        <p:spPr>
          <a:xfrm>
            <a:off x="-12412" y="2268157"/>
            <a:ext cx="4791633" cy="2723576"/>
          </a:xfrm>
          <a:prstGeom prst="rect">
            <a:avLst/>
          </a:prstGeom>
        </p:spPr>
      </p:pic>
      <p:sp>
        <p:nvSpPr>
          <p:cNvPr id="148" name="CuadroTexto 147">
            <a:extLst>
              <a:ext uri="{FF2B5EF4-FFF2-40B4-BE49-F238E27FC236}">
                <a16:creationId xmlns:a16="http://schemas.microsoft.com/office/drawing/2014/main" id="{5976F6C9-7DD1-E732-99D9-FE2AED17BA93}"/>
              </a:ext>
            </a:extLst>
          </p:cNvPr>
          <p:cNvSpPr txBox="1"/>
          <p:nvPr/>
        </p:nvSpPr>
        <p:spPr>
          <a:xfrm>
            <a:off x="9549869" y="5014361"/>
            <a:ext cx="1075023" cy="369332"/>
          </a:xfrm>
          <a:prstGeom prst="rect">
            <a:avLst/>
          </a:prstGeom>
          <a:noFill/>
        </p:spPr>
        <p:txBody>
          <a:bodyPr wrap="square">
            <a:spAutoFit/>
          </a:bodyPr>
          <a:lstStyle/>
          <a:p>
            <a:r>
              <a:rPr lang="en-US" sz="900">
                <a:solidFill>
                  <a:srgbClr val="212352"/>
                </a:solidFill>
                <a:latin typeface="Mulish"/>
                <a:sym typeface="Mulish"/>
              </a:rPr>
              <a:t>Warehousing &amp; Logistic services</a:t>
            </a:r>
          </a:p>
        </p:txBody>
      </p:sp>
      <p:sp>
        <p:nvSpPr>
          <p:cNvPr id="150" name="CuadroTexto 149">
            <a:extLst>
              <a:ext uri="{FF2B5EF4-FFF2-40B4-BE49-F238E27FC236}">
                <a16:creationId xmlns:a16="http://schemas.microsoft.com/office/drawing/2014/main" id="{03375C1D-B95B-0F27-56C9-8E3A90E99519}"/>
              </a:ext>
            </a:extLst>
          </p:cNvPr>
          <p:cNvSpPr txBox="1"/>
          <p:nvPr/>
        </p:nvSpPr>
        <p:spPr>
          <a:xfrm>
            <a:off x="11072871" y="5072027"/>
            <a:ext cx="1366668" cy="276999"/>
          </a:xfrm>
          <a:prstGeom prst="rect">
            <a:avLst/>
          </a:prstGeom>
          <a:noFill/>
        </p:spPr>
        <p:txBody>
          <a:bodyPr wrap="square">
            <a:spAutoFit/>
          </a:bodyPr>
          <a:lstStyle/>
          <a:p>
            <a:r>
              <a:rPr lang="es-CL" sz="1200" b="1">
                <a:solidFill>
                  <a:srgbClr val="E52641"/>
                </a:solidFill>
                <a:sym typeface="Mulish Light"/>
              </a:rPr>
              <a:t>+435.000 m</a:t>
            </a:r>
            <a:r>
              <a:rPr lang="es-CL" sz="1200" b="1" baseline="30000">
                <a:solidFill>
                  <a:srgbClr val="E52641"/>
                </a:solidFill>
                <a:sym typeface="Mulish Light"/>
              </a:rPr>
              <a:t>2</a:t>
            </a:r>
          </a:p>
        </p:txBody>
      </p:sp>
      <p:sp>
        <p:nvSpPr>
          <p:cNvPr id="152" name="CuadroTexto 151">
            <a:extLst>
              <a:ext uri="{FF2B5EF4-FFF2-40B4-BE49-F238E27FC236}">
                <a16:creationId xmlns:a16="http://schemas.microsoft.com/office/drawing/2014/main" id="{5D2E7CA1-C4B8-8D4A-66D0-5B6EF2B30C38}"/>
              </a:ext>
            </a:extLst>
          </p:cNvPr>
          <p:cNvSpPr txBox="1"/>
          <p:nvPr/>
        </p:nvSpPr>
        <p:spPr>
          <a:xfrm>
            <a:off x="10997382" y="3705341"/>
            <a:ext cx="871700" cy="646331"/>
          </a:xfrm>
          <a:prstGeom prst="rect">
            <a:avLst/>
          </a:prstGeom>
          <a:noFill/>
        </p:spPr>
        <p:txBody>
          <a:bodyPr wrap="square">
            <a:spAutoFit/>
          </a:bodyPr>
          <a:lstStyle/>
          <a:p>
            <a:r>
              <a:rPr lang="es" sz="1200" b="1">
                <a:solidFill>
                  <a:srgbClr val="E52641"/>
                </a:solidFill>
                <a:sym typeface="Mulish Light"/>
              </a:rPr>
              <a:t>+3.700</a:t>
            </a:r>
          </a:p>
          <a:p>
            <a:r>
              <a:rPr lang="es" sz="1200" b="1">
                <a:solidFill>
                  <a:srgbClr val="E52641"/>
                </a:solidFill>
                <a:sym typeface="Mulish Light"/>
              </a:rPr>
              <a:t>Ships Attended</a:t>
            </a:r>
          </a:p>
        </p:txBody>
      </p:sp>
      <p:sp>
        <p:nvSpPr>
          <p:cNvPr id="154" name="CuadroTexto 153">
            <a:extLst>
              <a:ext uri="{FF2B5EF4-FFF2-40B4-BE49-F238E27FC236}">
                <a16:creationId xmlns:a16="http://schemas.microsoft.com/office/drawing/2014/main" id="{EF3D737A-EEA8-EEDB-1395-50F10DF31F4C}"/>
              </a:ext>
            </a:extLst>
          </p:cNvPr>
          <p:cNvSpPr txBox="1"/>
          <p:nvPr/>
        </p:nvSpPr>
        <p:spPr>
          <a:xfrm>
            <a:off x="9549869" y="5894571"/>
            <a:ext cx="1093075" cy="646331"/>
          </a:xfrm>
          <a:prstGeom prst="rect">
            <a:avLst/>
          </a:prstGeom>
          <a:noFill/>
        </p:spPr>
        <p:txBody>
          <a:bodyPr wrap="square">
            <a:spAutoFit/>
          </a:bodyPr>
          <a:lstStyle/>
          <a:p>
            <a:r>
              <a:rPr lang="en-US" sz="900">
                <a:solidFill>
                  <a:srgbClr val="212352"/>
                </a:solidFill>
                <a:latin typeface="Mulish"/>
                <a:sym typeface="Mulish"/>
              </a:rPr>
              <a:t>Passenger services, logistic services to the aircrafts and others. </a:t>
            </a:r>
            <a:endParaRPr lang="es" sz="900">
              <a:solidFill>
                <a:srgbClr val="212352"/>
              </a:solidFill>
              <a:latin typeface="Mulish"/>
              <a:sym typeface="Mulish"/>
            </a:endParaRPr>
          </a:p>
        </p:txBody>
      </p:sp>
      <p:sp>
        <p:nvSpPr>
          <p:cNvPr id="156" name="CuadroTexto 155">
            <a:extLst>
              <a:ext uri="{FF2B5EF4-FFF2-40B4-BE49-F238E27FC236}">
                <a16:creationId xmlns:a16="http://schemas.microsoft.com/office/drawing/2014/main" id="{FA2D06D7-E69E-F3D8-BF15-08FA0FC3D7C6}"/>
              </a:ext>
            </a:extLst>
          </p:cNvPr>
          <p:cNvSpPr txBox="1"/>
          <p:nvPr/>
        </p:nvSpPr>
        <p:spPr>
          <a:xfrm>
            <a:off x="11027344" y="5954344"/>
            <a:ext cx="1478176" cy="646331"/>
          </a:xfrm>
          <a:prstGeom prst="rect">
            <a:avLst/>
          </a:prstGeom>
          <a:noFill/>
        </p:spPr>
        <p:txBody>
          <a:bodyPr wrap="square">
            <a:spAutoFit/>
          </a:bodyPr>
          <a:lstStyle/>
          <a:p>
            <a:r>
              <a:rPr lang="es" sz="1200" b="1">
                <a:solidFill>
                  <a:srgbClr val="E52641"/>
                </a:solidFill>
                <a:sym typeface="Mulish Light"/>
              </a:rPr>
              <a:t>+2.680.000 </a:t>
            </a:r>
          </a:p>
          <a:p>
            <a:r>
              <a:rPr lang="es" sz="1200" b="1">
                <a:solidFill>
                  <a:srgbClr val="E52641"/>
                </a:solidFill>
                <a:sym typeface="Mulish Light"/>
              </a:rPr>
              <a:t>Passangers</a:t>
            </a:r>
          </a:p>
          <a:p>
            <a:endParaRPr lang="es" sz="1200" b="1">
              <a:solidFill>
                <a:srgbClr val="E52641"/>
              </a:solidFill>
              <a:highlight>
                <a:srgbClr val="FFFF00"/>
              </a:highlight>
              <a:sym typeface="Mulish Light"/>
            </a:endParaRPr>
          </a:p>
        </p:txBody>
      </p:sp>
      <p:pic>
        <p:nvPicPr>
          <p:cNvPr id="157" name="Imagen 156">
            <a:extLst>
              <a:ext uri="{FF2B5EF4-FFF2-40B4-BE49-F238E27FC236}">
                <a16:creationId xmlns:a16="http://schemas.microsoft.com/office/drawing/2014/main" id="{8725A849-737F-18A3-413D-A95995BC44DA}"/>
              </a:ext>
            </a:extLst>
          </p:cNvPr>
          <p:cNvPicPr>
            <a:picLocks noChangeAspect="1"/>
          </p:cNvPicPr>
          <p:nvPr/>
        </p:nvPicPr>
        <p:blipFill>
          <a:blip r:embed="rId32"/>
          <a:stretch>
            <a:fillRect/>
          </a:stretch>
        </p:blipFill>
        <p:spPr>
          <a:xfrm>
            <a:off x="8423717" y="1540101"/>
            <a:ext cx="711874" cy="249872"/>
          </a:xfrm>
          <a:prstGeom prst="rect">
            <a:avLst/>
          </a:prstGeom>
        </p:spPr>
      </p:pic>
      <p:cxnSp>
        <p:nvCxnSpPr>
          <p:cNvPr id="4" name="Conector recto 3">
            <a:extLst>
              <a:ext uri="{FF2B5EF4-FFF2-40B4-BE49-F238E27FC236}">
                <a16:creationId xmlns:a16="http://schemas.microsoft.com/office/drawing/2014/main" id="{5AA7D5BE-DAC1-80C3-A966-A802D00C4520}"/>
              </a:ext>
            </a:extLst>
          </p:cNvPr>
          <p:cNvCxnSpPr>
            <a:cxnSpLocks/>
          </p:cNvCxnSpPr>
          <p:nvPr/>
        </p:nvCxnSpPr>
        <p:spPr>
          <a:xfrm>
            <a:off x="9438967" y="1312649"/>
            <a:ext cx="0" cy="5553562"/>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7D67C68F-99CA-5D0A-4B2D-72294BA4D599}"/>
              </a:ext>
            </a:extLst>
          </p:cNvPr>
          <p:cNvCxnSpPr>
            <a:cxnSpLocks/>
          </p:cNvCxnSpPr>
          <p:nvPr/>
        </p:nvCxnSpPr>
        <p:spPr>
          <a:xfrm>
            <a:off x="7103208" y="1312649"/>
            <a:ext cx="0" cy="5553562"/>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A7CF932B-DB4B-2D61-D3B8-C7098C1A8ED0}"/>
              </a:ext>
            </a:extLst>
          </p:cNvPr>
          <p:cNvCxnSpPr>
            <a:cxnSpLocks/>
          </p:cNvCxnSpPr>
          <p:nvPr/>
        </p:nvCxnSpPr>
        <p:spPr>
          <a:xfrm>
            <a:off x="10996784" y="1318802"/>
            <a:ext cx="0" cy="5553562"/>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2" name="Imagen 1">
            <a:extLst>
              <a:ext uri="{FF2B5EF4-FFF2-40B4-BE49-F238E27FC236}">
                <a16:creationId xmlns:a16="http://schemas.microsoft.com/office/drawing/2014/main" id="{B73ED4D7-D931-EEA6-314D-888A437101C9}"/>
              </a:ext>
            </a:extLst>
          </p:cNvPr>
          <p:cNvPicPr>
            <a:picLocks noChangeAspect="1"/>
          </p:cNvPicPr>
          <p:nvPr/>
        </p:nvPicPr>
        <p:blipFill>
          <a:blip r:embed="rId33"/>
          <a:stretch>
            <a:fillRect/>
          </a:stretch>
        </p:blipFill>
        <p:spPr>
          <a:xfrm>
            <a:off x="10941843" y="215973"/>
            <a:ext cx="929376" cy="472927"/>
          </a:xfrm>
          <a:prstGeom prst="rect">
            <a:avLst/>
          </a:prstGeom>
        </p:spPr>
      </p:pic>
      <p:pic>
        <p:nvPicPr>
          <p:cNvPr id="12" name="Imagen 11" descr="Logotipo&#10;&#10;Descripción generada automáticamente">
            <a:extLst>
              <a:ext uri="{FF2B5EF4-FFF2-40B4-BE49-F238E27FC236}">
                <a16:creationId xmlns:a16="http://schemas.microsoft.com/office/drawing/2014/main" id="{13CE4455-EE8C-2322-33C1-BEAF689FB8F0}"/>
              </a:ext>
            </a:extLst>
          </p:cNvPr>
          <p:cNvPicPr>
            <a:picLocks noChangeAspect="1"/>
          </p:cNvPicPr>
          <p:nvPr/>
        </p:nvPicPr>
        <p:blipFill>
          <a:blip r:embed="rId34">
            <a:extLst>
              <a:ext uri="{28A0092B-C50C-407E-A947-70E740481C1C}">
                <a14:useLocalDpi xmlns:a14="http://schemas.microsoft.com/office/drawing/2010/main" val="0"/>
              </a:ext>
            </a:extLst>
          </a:blip>
          <a:srcRect l="16395" t="20268" r="21573" b="22772"/>
          <a:stretch/>
        </p:blipFill>
        <p:spPr>
          <a:xfrm>
            <a:off x="10914871" y="189086"/>
            <a:ext cx="983320" cy="513788"/>
          </a:xfrm>
          <a:prstGeom prst="rect">
            <a:avLst/>
          </a:prstGeom>
        </p:spPr>
      </p:pic>
      <p:sp>
        <p:nvSpPr>
          <p:cNvPr id="20" name="CuadroTexto 19">
            <a:extLst>
              <a:ext uri="{FF2B5EF4-FFF2-40B4-BE49-F238E27FC236}">
                <a16:creationId xmlns:a16="http://schemas.microsoft.com/office/drawing/2014/main" id="{8E5EA6C4-0CCE-8454-FE22-DD511493602D}"/>
              </a:ext>
            </a:extLst>
          </p:cNvPr>
          <p:cNvSpPr txBox="1"/>
          <p:nvPr/>
        </p:nvSpPr>
        <p:spPr>
          <a:xfrm>
            <a:off x="378260" y="6512518"/>
            <a:ext cx="254108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chemeClr val="bg1"/>
                </a:solidFill>
                <a:effectLst/>
                <a:uLnTx/>
                <a:uFillTx/>
                <a:latin typeface="Calibri" panose="020F0502020204030204"/>
                <a:ea typeface="+mn-ea"/>
                <a:cs typeface="+mn-cs"/>
              </a:rPr>
              <a:t>COMPANY OVERVIEW | </a:t>
            </a:r>
            <a:r>
              <a:rPr lang="es-ES" sz="1100">
                <a:solidFill>
                  <a:schemeClr val="bg1"/>
                </a:solidFill>
                <a:latin typeface="Calibri" panose="020F0502020204030204"/>
              </a:rPr>
              <a:t>DEC</a:t>
            </a:r>
            <a:r>
              <a:rPr kumimoji="0" lang="es-ES" sz="1100" b="0" i="0" u="none" strike="noStrike" kern="1200" cap="none" spc="0" normalizeH="0" baseline="0" noProof="0">
                <a:ln>
                  <a:noFill/>
                </a:ln>
                <a:solidFill>
                  <a:schemeClr val="bg1"/>
                </a:solidFill>
                <a:effectLst/>
                <a:uLnTx/>
                <a:uFillTx/>
                <a:latin typeface="Calibri" panose="020F0502020204030204"/>
                <a:ea typeface="+mn-ea"/>
                <a:cs typeface="+mn-cs"/>
              </a:rPr>
              <a:t>EMBER 2024</a:t>
            </a:r>
          </a:p>
        </p:txBody>
      </p:sp>
      <p:sp>
        <p:nvSpPr>
          <p:cNvPr id="23" name="CuadroTexto 22">
            <a:extLst>
              <a:ext uri="{FF2B5EF4-FFF2-40B4-BE49-F238E27FC236}">
                <a16:creationId xmlns:a16="http://schemas.microsoft.com/office/drawing/2014/main" id="{7583BF3F-B29B-798A-FE20-904D42F97A10}"/>
              </a:ext>
            </a:extLst>
          </p:cNvPr>
          <p:cNvSpPr txBox="1"/>
          <p:nvPr/>
        </p:nvSpPr>
        <p:spPr>
          <a:xfrm>
            <a:off x="9549869" y="1543176"/>
            <a:ext cx="1382422" cy="646331"/>
          </a:xfrm>
          <a:prstGeom prst="rect">
            <a:avLst/>
          </a:prstGeom>
          <a:noFill/>
        </p:spPr>
        <p:txBody>
          <a:bodyPr wrap="square">
            <a:spAutoFit/>
          </a:bodyPr>
          <a:lstStyle/>
          <a:p>
            <a:r>
              <a:rPr lang="en-US" sz="900">
                <a:solidFill>
                  <a:srgbClr val="212352"/>
                </a:solidFill>
                <a:latin typeface="Mulish"/>
                <a:ea typeface="Mulish"/>
                <a:cs typeface="Mulish"/>
                <a:sym typeface="Mulish"/>
              </a:rPr>
              <a:t>Owners of Container Vessels , Tankers Vessels, Tugboats, </a:t>
            </a:r>
            <a:r>
              <a:rPr lang="en-US" sz="900" err="1">
                <a:solidFill>
                  <a:srgbClr val="212352"/>
                </a:solidFill>
                <a:latin typeface="Mulish"/>
                <a:ea typeface="Mulish"/>
                <a:cs typeface="Mulish"/>
                <a:sym typeface="Mulish"/>
              </a:rPr>
              <a:t>Wellboats</a:t>
            </a:r>
            <a:r>
              <a:rPr lang="en-US" sz="900">
                <a:solidFill>
                  <a:srgbClr val="212352"/>
                </a:solidFill>
                <a:latin typeface="Mulish"/>
                <a:ea typeface="Mulish"/>
                <a:cs typeface="Mulish"/>
                <a:sym typeface="Mulish"/>
              </a:rPr>
              <a:t>, Barges, Ferrys</a:t>
            </a:r>
          </a:p>
        </p:txBody>
      </p:sp>
      <p:sp>
        <p:nvSpPr>
          <p:cNvPr id="24" name="CuadroTexto 23">
            <a:extLst>
              <a:ext uri="{FF2B5EF4-FFF2-40B4-BE49-F238E27FC236}">
                <a16:creationId xmlns:a16="http://schemas.microsoft.com/office/drawing/2014/main" id="{31178682-9BC5-2DD2-7EE5-8FD935EB0213}"/>
              </a:ext>
            </a:extLst>
          </p:cNvPr>
          <p:cNvSpPr txBox="1"/>
          <p:nvPr/>
        </p:nvSpPr>
        <p:spPr>
          <a:xfrm>
            <a:off x="9549869" y="3713403"/>
            <a:ext cx="1141956" cy="784830"/>
          </a:xfrm>
          <a:prstGeom prst="rect">
            <a:avLst/>
          </a:prstGeom>
          <a:noFill/>
        </p:spPr>
        <p:txBody>
          <a:bodyPr wrap="square">
            <a:spAutoFit/>
          </a:bodyPr>
          <a:lstStyle/>
          <a:p>
            <a:r>
              <a:rPr lang="en-US" sz="900">
                <a:solidFill>
                  <a:srgbClr val="212352"/>
                </a:solidFill>
                <a:latin typeface="Mulish"/>
                <a:sym typeface="Mulish"/>
              </a:rPr>
              <a:t>Agency, </a:t>
            </a:r>
          </a:p>
          <a:p>
            <a:r>
              <a:rPr lang="en-US" sz="900">
                <a:solidFill>
                  <a:srgbClr val="212352"/>
                </a:solidFill>
                <a:latin typeface="Mulish"/>
                <a:sym typeface="Mulish"/>
              </a:rPr>
              <a:t>Port Agency, Protecting Agency, Bunkering and others</a:t>
            </a:r>
            <a:endParaRPr lang="es-ES" sz="900">
              <a:solidFill>
                <a:srgbClr val="212352"/>
              </a:solidFill>
              <a:latin typeface="Mulish"/>
            </a:endParaRPr>
          </a:p>
        </p:txBody>
      </p:sp>
      <p:sp>
        <p:nvSpPr>
          <p:cNvPr id="25" name="CuadroTexto 24">
            <a:extLst>
              <a:ext uri="{FF2B5EF4-FFF2-40B4-BE49-F238E27FC236}">
                <a16:creationId xmlns:a16="http://schemas.microsoft.com/office/drawing/2014/main" id="{3002EBB1-B759-E028-22F0-0BF764B4D186}"/>
              </a:ext>
            </a:extLst>
          </p:cNvPr>
          <p:cNvSpPr txBox="1"/>
          <p:nvPr/>
        </p:nvSpPr>
        <p:spPr>
          <a:xfrm>
            <a:off x="12573146" y="5929805"/>
            <a:ext cx="1478176" cy="1015663"/>
          </a:xfrm>
          <a:prstGeom prst="rect">
            <a:avLst/>
          </a:prstGeom>
          <a:noFill/>
        </p:spPr>
        <p:txBody>
          <a:bodyPr wrap="square">
            <a:spAutoFit/>
          </a:bodyPr>
          <a:lstStyle/>
          <a:p>
            <a:r>
              <a:rPr lang="es" sz="1200" b="1">
                <a:solidFill>
                  <a:srgbClr val="E52641"/>
                </a:solidFill>
                <a:highlight>
                  <a:srgbClr val="FFFF00"/>
                </a:highlight>
                <a:sym typeface="Mulish Light"/>
              </a:rPr>
              <a:t>+2.680.000 </a:t>
            </a:r>
          </a:p>
          <a:p>
            <a:r>
              <a:rPr lang="es" sz="1200" b="1">
                <a:solidFill>
                  <a:srgbClr val="E52641"/>
                </a:solidFill>
                <a:highlight>
                  <a:srgbClr val="FFFF00"/>
                </a:highlight>
                <a:sym typeface="Mulish Light"/>
              </a:rPr>
              <a:t>Passangers embarcados a dic 2024</a:t>
            </a:r>
          </a:p>
          <a:p>
            <a:endParaRPr lang="es" sz="1200" b="1">
              <a:solidFill>
                <a:srgbClr val="E52641"/>
              </a:solidFill>
              <a:highlight>
                <a:srgbClr val="FFFF00"/>
              </a:highlight>
              <a:sym typeface="Mulish Light"/>
            </a:endParaRPr>
          </a:p>
        </p:txBody>
      </p:sp>
      <p:pic>
        <p:nvPicPr>
          <p:cNvPr id="18" name="Imagen 17">
            <a:extLst>
              <a:ext uri="{FF2B5EF4-FFF2-40B4-BE49-F238E27FC236}">
                <a16:creationId xmlns:a16="http://schemas.microsoft.com/office/drawing/2014/main" id="{352C08B1-0D0F-AEBF-19CF-7C7502C5AD87}"/>
              </a:ext>
            </a:extLst>
          </p:cNvPr>
          <p:cNvPicPr>
            <a:picLocks noChangeAspect="1"/>
          </p:cNvPicPr>
          <p:nvPr/>
        </p:nvPicPr>
        <p:blipFill>
          <a:blip r:embed="rId35"/>
          <a:stretch>
            <a:fillRect/>
          </a:stretch>
        </p:blipFill>
        <p:spPr>
          <a:xfrm>
            <a:off x="12356196" y="1618591"/>
            <a:ext cx="1518036" cy="323116"/>
          </a:xfrm>
          <a:prstGeom prst="rect">
            <a:avLst/>
          </a:prstGeom>
        </p:spPr>
      </p:pic>
      <p:pic>
        <p:nvPicPr>
          <p:cNvPr id="7" name="Imagen 6" descr="Logotipo&#10;&#10;Descripción generada automáticamente">
            <a:extLst>
              <a:ext uri="{FF2B5EF4-FFF2-40B4-BE49-F238E27FC236}">
                <a16:creationId xmlns:a16="http://schemas.microsoft.com/office/drawing/2014/main" id="{F043874D-66FD-91A8-B3B6-14DC687909B6}"/>
              </a:ext>
            </a:extLst>
          </p:cNvPr>
          <p:cNvPicPr>
            <a:picLocks noChangeAspect="1"/>
          </p:cNvPicPr>
          <p:nvPr/>
        </p:nvPicPr>
        <p:blipFill>
          <a:blip r:embed="rId22">
            <a:extLst>
              <a:ext uri="{28A0092B-C50C-407E-A947-70E740481C1C}">
                <a14:useLocalDpi xmlns:a14="http://schemas.microsoft.com/office/drawing/2010/main" val="0"/>
              </a:ext>
            </a:extLst>
          </a:blip>
          <a:srcRect l="18636" t="41900" r="17025" b="42635"/>
          <a:stretch/>
        </p:blipFill>
        <p:spPr>
          <a:xfrm>
            <a:off x="8387623" y="1864147"/>
            <a:ext cx="860339" cy="155121"/>
          </a:xfrm>
          <a:prstGeom prst="rect">
            <a:avLst/>
          </a:prstGeom>
        </p:spPr>
      </p:pic>
      <p:sp>
        <p:nvSpPr>
          <p:cNvPr id="8" name="CuadroTexto 7">
            <a:extLst>
              <a:ext uri="{FF2B5EF4-FFF2-40B4-BE49-F238E27FC236}">
                <a16:creationId xmlns:a16="http://schemas.microsoft.com/office/drawing/2014/main" id="{6EAC5998-E9C6-4545-DCE4-80B9371FFE64}"/>
              </a:ext>
            </a:extLst>
          </p:cNvPr>
          <p:cNvSpPr txBox="1"/>
          <p:nvPr/>
        </p:nvSpPr>
        <p:spPr>
          <a:xfrm>
            <a:off x="12356196" y="2605661"/>
            <a:ext cx="1523831" cy="646331"/>
          </a:xfrm>
          <a:prstGeom prst="rect">
            <a:avLst/>
          </a:prstGeom>
          <a:noFill/>
        </p:spPr>
        <p:txBody>
          <a:bodyPr wrap="square">
            <a:spAutoFit/>
          </a:bodyPr>
          <a:lstStyle/>
          <a:p>
            <a:r>
              <a:rPr lang="es" sz="1200" b="1">
                <a:solidFill>
                  <a:srgbClr val="E52641"/>
                </a:solidFill>
                <a:highlight>
                  <a:srgbClr val="FFFF00"/>
                </a:highlight>
                <a:sym typeface="Mulish Light"/>
              </a:rPr>
              <a:t>+15.400.000 AGUNSA + 3.849.101 PCF</a:t>
            </a:r>
          </a:p>
        </p:txBody>
      </p:sp>
      <p:sp>
        <p:nvSpPr>
          <p:cNvPr id="17" name="CuadroTexto 16">
            <a:extLst>
              <a:ext uri="{FF2B5EF4-FFF2-40B4-BE49-F238E27FC236}">
                <a16:creationId xmlns:a16="http://schemas.microsoft.com/office/drawing/2014/main" id="{D6D51D6F-368B-80EA-BC75-D1C52D2E16C6}"/>
              </a:ext>
            </a:extLst>
          </p:cNvPr>
          <p:cNvSpPr txBox="1"/>
          <p:nvPr/>
        </p:nvSpPr>
        <p:spPr>
          <a:xfrm>
            <a:off x="12544660" y="3741329"/>
            <a:ext cx="1255853" cy="830997"/>
          </a:xfrm>
          <a:prstGeom prst="rect">
            <a:avLst/>
          </a:prstGeom>
          <a:noFill/>
        </p:spPr>
        <p:txBody>
          <a:bodyPr wrap="square">
            <a:spAutoFit/>
          </a:bodyPr>
          <a:lstStyle/>
          <a:p>
            <a:r>
              <a:rPr lang="es" sz="1200" b="1">
                <a:solidFill>
                  <a:srgbClr val="E52641"/>
                </a:solidFill>
                <a:highlight>
                  <a:srgbClr val="FFFF00"/>
                </a:highlight>
                <a:sym typeface="Mulish Light"/>
              </a:rPr>
              <a:t>Confirmar Información Cristián: +3.700</a:t>
            </a:r>
          </a:p>
          <a:p>
            <a:r>
              <a:rPr lang="es" sz="1200" b="1">
                <a:solidFill>
                  <a:srgbClr val="E52641"/>
                </a:solidFill>
                <a:sym typeface="Mulish Light"/>
              </a:rPr>
              <a:t>Ships Attended</a:t>
            </a:r>
          </a:p>
        </p:txBody>
      </p:sp>
    </p:spTree>
    <p:extLst>
      <p:ext uri="{BB962C8B-B14F-4D97-AF65-F5344CB8AC3E}">
        <p14:creationId xmlns:p14="http://schemas.microsoft.com/office/powerpoint/2010/main" val="1696873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201BC-93C0-7786-010A-09C577033481}"/>
            </a:ext>
          </a:extLst>
        </p:cNvPr>
        <p:cNvGrpSpPr/>
        <p:nvPr/>
      </p:nvGrpSpPr>
      <p:grpSpPr>
        <a:xfrm>
          <a:off x="0" y="0"/>
          <a:ext cx="0" cy="0"/>
          <a:chOff x="0" y="0"/>
          <a:chExt cx="0" cy="0"/>
        </a:xfrm>
      </p:grpSpPr>
      <p:graphicFrame>
        <p:nvGraphicFramePr>
          <p:cNvPr id="56" name="think-cell data - do not delete" hidden="1">
            <a:extLst>
              <a:ext uri="{FF2B5EF4-FFF2-40B4-BE49-F238E27FC236}">
                <a16:creationId xmlns:a16="http://schemas.microsoft.com/office/drawing/2014/main" id="{D7066ADF-6563-F80D-F50E-799BDC0DD97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4" imgW="405" imgH="405" progId="TCLayout.ActiveDocument.1">
                  <p:embed/>
                </p:oleObj>
              </mc:Choice>
              <mc:Fallback>
                <p:oleObj name="Diapositiva de think-cell" r:id="rId4" imgW="405" imgH="405" progId="TCLayout.ActiveDocument.1">
                  <p:embed/>
                  <p:pic>
                    <p:nvPicPr>
                      <p:cNvPr id="56" name="think-cell data - do not delete" hidden="1">
                        <a:extLst>
                          <a:ext uri="{FF2B5EF4-FFF2-40B4-BE49-F238E27FC236}">
                            <a16:creationId xmlns:a16="http://schemas.microsoft.com/office/drawing/2014/main" id="{D7066ADF-6563-F80D-F50E-799BDC0DD9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Imagen 2">
            <a:extLst>
              <a:ext uri="{FF2B5EF4-FFF2-40B4-BE49-F238E27FC236}">
                <a16:creationId xmlns:a16="http://schemas.microsoft.com/office/drawing/2014/main" id="{B1FB56E4-F659-B03D-1CFB-A1A0444299DA}"/>
              </a:ext>
            </a:extLst>
          </p:cNvPr>
          <p:cNvPicPr>
            <a:picLocks noChangeAspect="1"/>
          </p:cNvPicPr>
          <p:nvPr/>
        </p:nvPicPr>
        <p:blipFill>
          <a:blip r:embed="rId6"/>
          <a:stretch>
            <a:fillRect/>
          </a:stretch>
        </p:blipFill>
        <p:spPr>
          <a:xfrm>
            <a:off x="-1" y="0"/>
            <a:ext cx="6096001" cy="6861065"/>
          </a:xfrm>
          <a:prstGeom prst="rect">
            <a:avLst/>
          </a:prstGeom>
        </p:spPr>
      </p:pic>
      <p:grpSp>
        <p:nvGrpSpPr>
          <p:cNvPr id="69" name="Grupo 68">
            <a:extLst>
              <a:ext uri="{FF2B5EF4-FFF2-40B4-BE49-F238E27FC236}">
                <a16:creationId xmlns:a16="http://schemas.microsoft.com/office/drawing/2014/main" id="{62E07144-0448-EA71-97B0-88F11412CF54}"/>
              </a:ext>
            </a:extLst>
          </p:cNvPr>
          <p:cNvGrpSpPr/>
          <p:nvPr/>
        </p:nvGrpSpPr>
        <p:grpSpPr>
          <a:xfrm>
            <a:off x="397987" y="195543"/>
            <a:ext cx="7153338" cy="193014"/>
            <a:chOff x="748030" y="5789099"/>
            <a:chExt cx="6466765" cy="252000"/>
          </a:xfrm>
        </p:grpSpPr>
        <p:sp>
          <p:nvSpPr>
            <p:cNvPr id="70" name="Rectángulo 69">
              <a:extLst>
                <a:ext uri="{FF2B5EF4-FFF2-40B4-BE49-F238E27FC236}">
                  <a16:creationId xmlns:a16="http://schemas.microsoft.com/office/drawing/2014/main" id="{7FA161B4-36A4-41D9-3EC0-1D3CD237CE66}"/>
                </a:ext>
              </a:extLst>
            </p:cNvPr>
            <p:cNvSpPr/>
            <p:nvPr/>
          </p:nvSpPr>
          <p:spPr>
            <a:xfrm>
              <a:off x="748030"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b="1">
                  <a:solidFill>
                    <a:schemeClr val="bg1"/>
                  </a:solidFill>
                </a:rPr>
                <a:t>DISCLAIMER</a:t>
              </a:r>
            </a:p>
          </p:txBody>
        </p:sp>
        <p:sp>
          <p:nvSpPr>
            <p:cNvPr id="71" name="Rectángulo 70">
              <a:extLst>
                <a:ext uri="{FF2B5EF4-FFF2-40B4-BE49-F238E27FC236}">
                  <a16:creationId xmlns:a16="http://schemas.microsoft.com/office/drawing/2014/main" id="{FBA8B085-4AB7-7F56-819B-320920D25BDC}"/>
                </a:ext>
              </a:extLst>
            </p:cNvPr>
            <p:cNvSpPr/>
            <p:nvPr/>
          </p:nvSpPr>
          <p:spPr>
            <a:xfrm>
              <a:off x="1839783"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ONE PAGER</a:t>
              </a:r>
            </a:p>
          </p:txBody>
        </p:sp>
        <p:sp>
          <p:nvSpPr>
            <p:cNvPr id="72" name="Rectángulo 71">
              <a:extLst>
                <a:ext uri="{FF2B5EF4-FFF2-40B4-BE49-F238E27FC236}">
                  <a16:creationId xmlns:a16="http://schemas.microsoft.com/office/drawing/2014/main" id="{14B4E5F2-BF87-6E8C-455F-34926298006F}"/>
                </a:ext>
              </a:extLst>
            </p:cNvPr>
            <p:cNvSpPr/>
            <p:nvPr/>
          </p:nvSpPr>
          <p:spPr>
            <a:xfrm>
              <a:off x="2931536" y="5789099"/>
              <a:ext cx="1008000" cy="252000"/>
            </a:xfrm>
            <a:prstGeom prst="rect">
              <a:avLst/>
            </a:prstGeom>
            <a:solidFill>
              <a:srgbClr val="E52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GENERAL OVERVIEW</a:t>
              </a:r>
            </a:p>
          </p:txBody>
        </p:sp>
        <p:sp>
          <p:nvSpPr>
            <p:cNvPr id="74" name="Rectángulo 73">
              <a:extLst>
                <a:ext uri="{FF2B5EF4-FFF2-40B4-BE49-F238E27FC236}">
                  <a16:creationId xmlns:a16="http://schemas.microsoft.com/office/drawing/2014/main" id="{562768B5-CAB1-7ADF-F2F8-21D7422AFE20}"/>
                </a:ext>
              </a:extLst>
            </p:cNvPr>
            <p:cNvSpPr/>
            <p:nvPr/>
          </p:nvSpPr>
          <p:spPr>
            <a:xfrm>
              <a:off x="6206795"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800"/>
                <a:t>FINANCIAL OVERVIEW</a:t>
              </a:r>
              <a:endParaRPr lang="es-ES_tradnl" sz="800">
                <a:solidFill>
                  <a:schemeClr val="bg1"/>
                </a:solidFill>
              </a:endParaRPr>
            </a:p>
          </p:txBody>
        </p:sp>
        <p:sp>
          <p:nvSpPr>
            <p:cNvPr id="75" name="Rectángulo 74">
              <a:extLst>
                <a:ext uri="{FF2B5EF4-FFF2-40B4-BE49-F238E27FC236}">
                  <a16:creationId xmlns:a16="http://schemas.microsoft.com/office/drawing/2014/main" id="{BC427B43-C0A4-27FD-51EC-37EED960518D}"/>
                </a:ext>
              </a:extLst>
            </p:cNvPr>
            <p:cNvSpPr/>
            <p:nvPr/>
          </p:nvSpPr>
          <p:spPr>
            <a:xfrm>
              <a:off x="5115042"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800">
                  <a:solidFill>
                    <a:schemeClr val="bg1"/>
                  </a:solidFill>
                </a:rPr>
                <a:t>CORE BUSINESSES</a:t>
              </a:r>
              <a:endParaRPr lang="es-ES_tradnl" sz="800">
                <a:solidFill>
                  <a:schemeClr val="bg1"/>
                </a:solidFill>
              </a:endParaRPr>
            </a:p>
          </p:txBody>
        </p:sp>
        <p:sp>
          <p:nvSpPr>
            <p:cNvPr id="76" name="Rectángulo 75">
              <a:extLst>
                <a:ext uri="{FF2B5EF4-FFF2-40B4-BE49-F238E27FC236}">
                  <a16:creationId xmlns:a16="http://schemas.microsoft.com/office/drawing/2014/main" id="{B826AC3D-5A88-9528-17FA-100550C7DC6E}"/>
                </a:ext>
              </a:extLst>
            </p:cNvPr>
            <p:cNvSpPr/>
            <p:nvPr/>
          </p:nvSpPr>
          <p:spPr>
            <a:xfrm>
              <a:off x="4023289"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STRENGHTS</a:t>
              </a:r>
            </a:p>
          </p:txBody>
        </p:sp>
      </p:grpSp>
      <p:graphicFrame>
        <p:nvGraphicFramePr>
          <p:cNvPr id="15" name="Gráfico 14">
            <a:extLst>
              <a:ext uri="{FF2B5EF4-FFF2-40B4-BE49-F238E27FC236}">
                <a16:creationId xmlns:a16="http://schemas.microsoft.com/office/drawing/2014/main" id="{BECE2FB3-0D3E-25D7-ACBF-BFDF73A73D3E}"/>
              </a:ext>
            </a:extLst>
          </p:cNvPr>
          <p:cNvGraphicFramePr>
            <a:graphicFrameLocks/>
          </p:cNvGraphicFramePr>
          <p:nvPr>
            <p:extLst>
              <p:ext uri="{D42A27DB-BD31-4B8C-83A1-F6EECF244321}">
                <p14:modId xmlns:p14="http://schemas.microsoft.com/office/powerpoint/2010/main" val="4225213100"/>
              </p:ext>
            </p:extLst>
          </p:nvPr>
        </p:nvGraphicFramePr>
        <p:xfrm>
          <a:off x="8969384" y="1670211"/>
          <a:ext cx="2743200" cy="2743200"/>
        </p:xfrm>
        <a:graphic>
          <a:graphicData uri="http://schemas.openxmlformats.org/drawingml/2006/chart">
            <c:chart xmlns:c="http://schemas.openxmlformats.org/drawingml/2006/chart" xmlns:r="http://schemas.openxmlformats.org/officeDocument/2006/relationships" r:id="rId7"/>
          </a:graphicData>
        </a:graphic>
      </p:graphicFrame>
      <p:grpSp>
        <p:nvGrpSpPr>
          <p:cNvPr id="45" name="Grupo 44">
            <a:extLst>
              <a:ext uri="{FF2B5EF4-FFF2-40B4-BE49-F238E27FC236}">
                <a16:creationId xmlns:a16="http://schemas.microsoft.com/office/drawing/2014/main" id="{7316410A-03B7-7564-7364-5B70CCE96B26}"/>
              </a:ext>
            </a:extLst>
          </p:cNvPr>
          <p:cNvGrpSpPr/>
          <p:nvPr/>
        </p:nvGrpSpPr>
        <p:grpSpPr>
          <a:xfrm>
            <a:off x="1257847" y="1573284"/>
            <a:ext cx="3657600" cy="452269"/>
            <a:chOff x="1393817" y="1002065"/>
            <a:chExt cx="3657600" cy="452269"/>
          </a:xfrm>
        </p:grpSpPr>
        <p:sp>
          <p:nvSpPr>
            <p:cNvPr id="46" name="CuadroTexto 45">
              <a:extLst>
                <a:ext uri="{FF2B5EF4-FFF2-40B4-BE49-F238E27FC236}">
                  <a16:creationId xmlns:a16="http://schemas.microsoft.com/office/drawing/2014/main" id="{7AC7EB2B-E5DA-3D68-C69A-FDD0D4838013}"/>
                </a:ext>
              </a:extLst>
            </p:cNvPr>
            <p:cNvSpPr txBox="1"/>
            <p:nvPr/>
          </p:nvSpPr>
          <p:spPr>
            <a:xfrm>
              <a:off x="1393817" y="1058922"/>
              <a:ext cx="3657600" cy="338554"/>
            </a:xfrm>
            <a:prstGeom prst="rect">
              <a:avLst/>
            </a:prstGeom>
            <a:noFill/>
          </p:spPr>
          <p:txBody>
            <a:bodyPr wrap="square" rtlCol="0">
              <a:spAutoFit/>
            </a:bodyPr>
            <a:lstStyle/>
            <a:p>
              <a:pPr algn="ctr"/>
              <a:r>
                <a:rPr lang="es-CL" sz="1600" b="1">
                  <a:solidFill>
                    <a:schemeClr val="bg1"/>
                  </a:solidFill>
                  <a:latin typeface="Mulish"/>
                </a:rPr>
                <a:t>CONCENTRATED OWNERSHIP</a:t>
              </a:r>
              <a:r>
                <a:rPr lang="en-US" sz="1600" b="1" baseline="30000">
                  <a:solidFill>
                    <a:schemeClr val="bg1"/>
                  </a:solidFill>
                  <a:latin typeface="Mulish"/>
                  <a:ea typeface="Verdana" panose="020B0604030504040204" pitchFamily="34" charset="0"/>
                </a:rPr>
                <a:t>(1)</a:t>
              </a:r>
              <a:endParaRPr lang="es-CL" sz="1600" b="1">
                <a:solidFill>
                  <a:schemeClr val="bg1"/>
                </a:solidFill>
                <a:latin typeface="Mulish"/>
              </a:endParaRPr>
            </a:p>
          </p:txBody>
        </p:sp>
        <p:cxnSp>
          <p:nvCxnSpPr>
            <p:cNvPr id="47" name="Conector recto 46">
              <a:extLst>
                <a:ext uri="{FF2B5EF4-FFF2-40B4-BE49-F238E27FC236}">
                  <a16:creationId xmlns:a16="http://schemas.microsoft.com/office/drawing/2014/main" id="{815DC015-FD7E-15D0-9304-93EE79C6A7A3}"/>
                </a:ext>
              </a:extLst>
            </p:cNvPr>
            <p:cNvCxnSpPr>
              <a:cxnSpLocks/>
            </p:cNvCxnSpPr>
            <p:nvPr/>
          </p:nvCxnSpPr>
          <p:spPr>
            <a:xfrm>
              <a:off x="1393817" y="1002065"/>
              <a:ext cx="3657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id="{96875E87-CDB1-DD6D-EB38-D2691030B869}"/>
                </a:ext>
              </a:extLst>
            </p:cNvPr>
            <p:cNvCxnSpPr>
              <a:cxnSpLocks/>
            </p:cNvCxnSpPr>
            <p:nvPr/>
          </p:nvCxnSpPr>
          <p:spPr>
            <a:xfrm>
              <a:off x="1393817" y="1454334"/>
              <a:ext cx="3657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9" name="Grupo 48">
            <a:extLst>
              <a:ext uri="{FF2B5EF4-FFF2-40B4-BE49-F238E27FC236}">
                <a16:creationId xmlns:a16="http://schemas.microsoft.com/office/drawing/2014/main" id="{D84BB67C-4464-A344-255E-A14B0D36A3FF}"/>
              </a:ext>
            </a:extLst>
          </p:cNvPr>
          <p:cNvGrpSpPr/>
          <p:nvPr/>
        </p:nvGrpSpPr>
        <p:grpSpPr>
          <a:xfrm>
            <a:off x="7276553" y="1572031"/>
            <a:ext cx="3657600" cy="452269"/>
            <a:chOff x="7062849" y="1003821"/>
            <a:chExt cx="3657600" cy="452269"/>
          </a:xfrm>
        </p:grpSpPr>
        <p:sp>
          <p:nvSpPr>
            <p:cNvPr id="50" name="CuadroTexto 49">
              <a:extLst>
                <a:ext uri="{FF2B5EF4-FFF2-40B4-BE49-F238E27FC236}">
                  <a16:creationId xmlns:a16="http://schemas.microsoft.com/office/drawing/2014/main" id="{CEF25888-03A3-526E-D2EE-F6429E4BFC64}"/>
                </a:ext>
              </a:extLst>
            </p:cNvPr>
            <p:cNvSpPr txBox="1"/>
            <p:nvPr/>
          </p:nvSpPr>
          <p:spPr>
            <a:xfrm>
              <a:off x="7062849" y="1060678"/>
              <a:ext cx="3657600" cy="338554"/>
            </a:xfrm>
            <a:prstGeom prst="rect">
              <a:avLst/>
            </a:prstGeom>
            <a:noFill/>
          </p:spPr>
          <p:txBody>
            <a:bodyPr wrap="square" rtlCol="0">
              <a:spAutoFit/>
            </a:bodyPr>
            <a:lstStyle/>
            <a:p>
              <a:pPr algn="ctr"/>
              <a:r>
                <a:rPr lang="es-CL" sz="1600" b="1">
                  <a:solidFill>
                    <a:srgbClr val="18426A"/>
                  </a:solidFill>
                  <a:latin typeface="Mulish"/>
                </a:rPr>
                <a:t>ORGANIZATIONAL STRUCTURE</a:t>
              </a:r>
            </a:p>
          </p:txBody>
        </p:sp>
        <p:cxnSp>
          <p:nvCxnSpPr>
            <p:cNvPr id="51" name="Conector recto 50">
              <a:extLst>
                <a:ext uri="{FF2B5EF4-FFF2-40B4-BE49-F238E27FC236}">
                  <a16:creationId xmlns:a16="http://schemas.microsoft.com/office/drawing/2014/main" id="{D60DFBBA-141D-0A79-BA24-33BA89AE668D}"/>
                </a:ext>
              </a:extLst>
            </p:cNvPr>
            <p:cNvCxnSpPr>
              <a:cxnSpLocks/>
            </p:cNvCxnSpPr>
            <p:nvPr/>
          </p:nvCxnSpPr>
          <p:spPr>
            <a:xfrm>
              <a:off x="7062849" y="1003821"/>
              <a:ext cx="3657600" cy="0"/>
            </a:xfrm>
            <a:prstGeom prst="line">
              <a:avLst/>
            </a:prstGeom>
            <a:ln>
              <a:solidFill>
                <a:srgbClr val="18426A"/>
              </a:solidFill>
            </a:ln>
          </p:spPr>
          <p:style>
            <a:lnRef idx="1">
              <a:schemeClr val="accent1"/>
            </a:lnRef>
            <a:fillRef idx="0">
              <a:schemeClr val="accent1"/>
            </a:fillRef>
            <a:effectRef idx="0">
              <a:schemeClr val="accent1"/>
            </a:effectRef>
            <a:fontRef idx="minor">
              <a:schemeClr val="tx1"/>
            </a:fontRef>
          </p:style>
        </p:cxnSp>
        <p:cxnSp>
          <p:nvCxnSpPr>
            <p:cNvPr id="54" name="Conector recto 53">
              <a:extLst>
                <a:ext uri="{FF2B5EF4-FFF2-40B4-BE49-F238E27FC236}">
                  <a16:creationId xmlns:a16="http://schemas.microsoft.com/office/drawing/2014/main" id="{F9A5D588-CA41-C9BA-CF69-E3B4D80D7C7C}"/>
                </a:ext>
              </a:extLst>
            </p:cNvPr>
            <p:cNvCxnSpPr>
              <a:cxnSpLocks/>
            </p:cNvCxnSpPr>
            <p:nvPr/>
          </p:nvCxnSpPr>
          <p:spPr>
            <a:xfrm>
              <a:off x="7062849" y="1456090"/>
              <a:ext cx="3657600" cy="0"/>
            </a:xfrm>
            <a:prstGeom prst="line">
              <a:avLst/>
            </a:prstGeom>
            <a:ln>
              <a:solidFill>
                <a:srgbClr val="18426A"/>
              </a:solidFill>
            </a:ln>
          </p:spPr>
          <p:style>
            <a:lnRef idx="1">
              <a:schemeClr val="accent1"/>
            </a:lnRef>
            <a:fillRef idx="0">
              <a:schemeClr val="accent1"/>
            </a:fillRef>
            <a:effectRef idx="0">
              <a:schemeClr val="accent1"/>
            </a:effectRef>
            <a:fontRef idx="minor">
              <a:schemeClr val="tx1"/>
            </a:fontRef>
          </p:style>
        </p:cxnSp>
      </p:grpSp>
      <p:sp>
        <p:nvSpPr>
          <p:cNvPr id="55" name="Rectángulo 54">
            <a:extLst>
              <a:ext uri="{FF2B5EF4-FFF2-40B4-BE49-F238E27FC236}">
                <a16:creationId xmlns:a16="http://schemas.microsoft.com/office/drawing/2014/main" id="{BC17BE53-88BD-B336-29FD-323293F0BDE2}"/>
              </a:ext>
            </a:extLst>
          </p:cNvPr>
          <p:cNvSpPr/>
          <p:nvPr/>
        </p:nvSpPr>
        <p:spPr>
          <a:xfrm>
            <a:off x="504785" y="5493720"/>
            <a:ext cx="2016441" cy="420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800" i="1">
                <a:solidFill>
                  <a:schemeClr val="bg1"/>
                </a:solidFill>
                <a:latin typeface="Mulish"/>
              </a:rPr>
              <a:t>Source: Company information</a:t>
            </a:r>
          </a:p>
          <a:p>
            <a:pPr marL="228600" indent="-228600">
              <a:buAutoNum type="arabicParenBoth"/>
            </a:pPr>
            <a:r>
              <a:rPr lang="en-US" sz="800" i="1" err="1">
                <a:solidFill>
                  <a:schemeClr val="bg1"/>
                </a:solidFill>
                <a:latin typeface="Mulish"/>
              </a:rPr>
              <a:t>Dic</a:t>
            </a:r>
            <a:r>
              <a:rPr lang="en-US" sz="800" i="1">
                <a:solidFill>
                  <a:schemeClr val="bg1"/>
                </a:solidFill>
                <a:latin typeface="Mulish"/>
              </a:rPr>
              <a:t> 2024</a:t>
            </a:r>
          </a:p>
        </p:txBody>
      </p:sp>
      <p:grpSp>
        <p:nvGrpSpPr>
          <p:cNvPr id="57" name="Grupo 56">
            <a:extLst>
              <a:ext uri="{FF2B5EF4-FFF2-40B4-BE49-F238E27FC236}">
                <a16:creationId xmlns:a16="http://schemas.microsoft.com/office/drawing/2014/main" id="{C0727E3F-452D-4D67-F1CE-9986E1A57AAB}"/>
              </a:ext>
            </a:extLst>
          </p:cNvPr>
          <p:cNvGrpSpPr/>
          <p:nvPr/>
        </p:nvGrpSpPr>
        <p:grpSpPr>
          <a:xfrm>
            <a:off x="6485317" y="2111619"/>
            <a:ext cx="5355632" cy="3612806"/>
            <a:chOff x="6436306" y="2241261"/>
            <a:chExt cx="5355632" cy="3612806"/>
          </a:xfrm>
        </p:grpSpPr>
        <p:pic>
          <p:nvPicPr>
            <p:cNvPr id="16" name="Picture 27" descr="Logo Gen">
              <a:extLst>
                <a:ext uri="{FF2B5EF4-FFF2-40B4-BE49-F238E27FC236}">
                  <a16:creationId xmlns:a16="http://schemas.microsoft.com/office/drawing/2014/main" id="{E3DDBD2C-8687-4593-2373-EF28503736A8}"/>
                </a:ext>
              </a:extLst>
            </p:cNvPr>
            <p:cNvPicPr>
              <a:picLocks noChangeAspect="1" noChangeArrowheads="1"/>
            </p:cNvPicPr>
            <p:nvPr/>
          </p:nvPicPr>
          <p:blipFill>
            <a:blip r:embed="rId8" cstate="print">
              <a:clrChange>
                <a:clrFrom>
                  <a:srgbClr val="FFFFFF"/>
                </a:clrFrom>
                <a:clrTo>
                  <a:srgbClr val="FFFFFF">
                    <a:alpha val="0"/>
                  </a:srgbClr>
                </a:clrTo>
              </a:clrChange>
            </a:blip>
            <a:srcRect l="2376" t="17274" r="5742" b="23845"/>
            <a:stretch>
              <a:fillRect/>
            </a:stretch>
          </p:blipFill>
          <p:spPr bwMode="auto">
            <a:xfrm>
              <a:off x="8475578" y="2241261"/>
              <a:ext cx="1574945" cy="812939"/>
            </a:xfrm>
            <a:prstGeom prst="rect">
              <a:avLst/>
            </a:prstGeom>
            <a:noFill/>
            <a:ln w="9525">
              <a:noFill/>
              <a:miter lim="800000"/>
              <a:headEnd/>
              <a:tailEnd/>
            </a:ln>
          </p:spPr>
        </p:pic>
        <p:cxnSp>
          <p:nvCxnSpPr>
            <p:cNvPr id="17" name="Conector recto 16">
              <a:extLst>
                <a:ext uri="{FF2B5EF4-FFF2-40B4-BE49-F238E27FC236}">
                  <a16:creationId xmlns:a16="http://schemas.microsoft.com/office/drawing/2014/main" id="{8383F359-2B0B-5ECC-D5EE-A55C3C0CDCCE}"/>
                </a:ext>
              </a:extLst>
            </p:cNvPr>
            <p:cNvCxnSpPr/>
            <p:nvPr/>
          </p:nvCxnSpPr>
          <p:spPr>
            <a:xfrm>
              <a:off x="9263049" y="3098993"/>
              <a:ext cx="0" cy="285651"/>
            </a:xfrm>
            <a:prstGeom prst="line">
              <a:avLst/>
            </a:prstGeom>
            <a:ln w="19050">
              <a:solidFill>
                <a:srgbClr val="212352"/>
              </a:solidFill>
            </a:ln>
          </p:spPr>
          <p:style>
            <a:lnRef idx="1">
              <a:schemeClr val="accent1"/>
            </a:lnRef>
            <a:fillRef idx="0">
              <a:schemeClr val="accent1"/>
            </a:fillRef>
            <a:effectRef idx="0">
              <a:schemeClr val="accent1"/>
            </a:effectRef>
            <a:fontRef idx="minor">
              <a:schemeClr val="tx1"/>
            </a:fontRef>
          </p:style>
        </p:cxnSp>
        <p:pic>
          <p:nvPicPr>
            <p:cNvPr id="18" name="Imagen 17">
              <a:extLst>
                <a:ext uri="{FF2B5EF4-FFF2-40B4-BE49-F238E27FC236}">
                  <a16:creationId xmlns:a16="http://schemas.microsoft.com/office/drawing/2014/main" id="{7F03020F-EAF5-9C96-C85D-A3FE429ACEA5}"/>
                </a:ext>
              </a:extLst>
            </p:cNvPr>
            <p:cNvPicPr>
              <a:picLocks noChangeAspect="1"/>
            </p:cNvPicPr>
            <p:nvPr/>
          </p:nvPicPr>
          <p:blipFill rotWithShape="1">
            <a:blip r:embed="rId9"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6422" t="26175" r="8440" b="25513"/>
            <a:stretch/>
          </p:blipFill>
          <p:spPr>
            <a:xfrm>
              <a:off x="8670217" y="3903075"/>
              <a:ext cx="1290090" cy="732058"/>
            </a:xfrm>
            <a:prstGeom prst="rect">
              <a:avLst/>
            </a:prstGeom>
          </p:spPr>
        </p:pic>
        <p:pic>
          <p:nvPicPr>
            <p:cNvPr id="19" name="Imagen 18">
              <a:extLst>
                <a:ext uri="{FF2B5EF4-FFF2-40B4-BE49-F238E27FC236}">
                  <a16:creationId xmlns:a16="http://schemas.microsoft.com/office/drawing/2014/main" id="{B7264A41-9F90-F92A-4D6C-0EC9A8B8E729}"/>
                </a:ext>
              </a:extLst>
            </p:cNvPr>
            <p:cNvPicPr>
              <a:picLocks noChangeAspect="1"/>
            </p:cNvPicPr>
            <p:nvPr/>
          </p:nvPicPr>
          <p:blipFill rotWithShape="1">
            <a:blip r:embed="rId10"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t="23394" b="22869"/>
            <a:stretch/>
          </p:blipFill>
          <p:spPr>
            <a:xfrm>
              <a:off x="8851654" y="4714354"/>
              <a:ext cx="914186" cy="491254"/>
            </a:xfrm>
            <a:prstGeom prst="rect">
              <a:avLst/>
            </a:prstGeom>
          </p:spPr>
        </p:pic>
        <p:pic>
          <p:nvPicPr>
            <p:cNvPr id="20" name="Imagen 19">
              <a:extLst>
                <a:ext uri="{FF2B5EF4-FFF2-40B4-BE49-F238E27FC236}">
                  <a16:creationId xmlns:a16="http://schemas.microsoft.com/office/drawing/2014/main" id="{A076F8D2-1C0A-E1E8-7D48-E65D6E5B014D}"/>
                </a:ext>
              </a:extLst>
            </p:cNvPr>
            <p:cNvPicPr>
              <a:picLocks noChangeAspect="1"/>
            </p:cNvPicPr>
            <p:nvPr/>
          </p:nvPicPr>
          <p:blipFill>
            <a:blip r:embed="rId11"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8919587" y="5154289"/>
              <a:ext cx="699778" cy="699778"/>
            </a:xfrm>
            <a:prstGeom prst="rect">
              <a:avLst/>
            </a:prstGeom>
          </p:spPr>
        </p:pic>
        <p:cxnSp>
          <p:nvCxnSpPr>
            <p:cNvPr id="21" name="Conector recto 20">
              <a:extLst>
                <a:ext uri="{FF2B5EF4-FFF2-40B4-BE49-F238E27FC236}">
                  <a16:creationId xmlns:a16="http://schemas.microsoft.com/office/drawing/2014/main" id="{7A437AE7-6675-0E2C-F854-8655F3B4B93E}"/>
                </a:ext>
              </a:extLst>
            </p:cNvPr>
            <p:cNvCxnSpPr/>
            <p:nvPr/>
          </p:nvCxnSpPr>
          <p:spPr>
            <a:xfrm flipV="1">
              <a:off x="7184241" y="3384644"/>
              <a:ext cx="4176990" cy="2381"/>
            </a:xfrm>
            <a:prstGeom prst="line">
              <a:avLst/>
            </a:prstGeom>
            <a:ln w="19050">
              <a:solidFill>
                <a:srgbClr val="212352"/>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13241A15-C143-8397-0163-B907AAF1C1F7}"/>
                </a:ext>
              </a:extLst>
            </p:cNvPr>
            <p:cNvCxnSpPr>
              <a:cxnSpLocks/>
            </p:cNvCxnSpPr>
            <p:nvPr/>
          </p:nvCxnSpPr>
          <p:spPr>
            <a:xfrm>
              <a:off x="7187078" y="3377595"/>
              <a:ext cx="3590" cy="201372"/>
            </a:xfrm>
            <a:prstGeom prst="line">
              <a:avLst/>
            </a:prstGeom>
            <a:ln w="19050">
              <a:solidFill>
                <a:srgbClr val="212352"/>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B6CE9E77-8C1A-8757-E9F6-3590FA45F0DC}"/>
                </a:ext>
              </a:extLst>
            </p:cNvPr>
            <p:cNvCxnSpPr/>
            <p:nvPr/>
          </p:nvCxnSpPr>
          <p:spPr>
            <a:xfrm>
              <a:off x="8162786" y="3388960"/>
              <a:ext cx="0" cy="21083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93662FCC-2017-AEFC-54A7-FD0E56FE5D6A}"/>
                </a:ext>
              </a:extLst>
            </p:cNvPr>
            <p:cNvCxnSpPr/>
            <p:nvPr/>
          </p:nvCxnSpPr>
          <p:spPr>
            <a:xfrm flipH="1">
              <a:off x="10369231" y="3384888"/>
              <a:ext cx="1" cy="211240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AutoShape 286">
              <a:extLst>
                <a:ext uri="{FF2B5EF4-FFF2-40B4-BE49-F238E27FC236}">
                  <a16:creationId xmlns:a16="http://schemas.microsoft.com/office/drawing/2014/main" id="{DE1FE7F8-E11B-EB3A-CBFF-FEBE8B491CDA}"/>
                </a:ext>
              </a:extLst>
            </p:cNvPr>
            <p:cNvSpPr>
              <a:spLocks noChangeArrowheads="1"/>
            </p:cNvSpPr>
            <p:nvPr/>
          </p:nvSpPr>
          <p:spPr bwMode="auto">
            <a:xfrm>
              <a:off x="7008374" y="3603066"/>
              <a:ext cx="369180" cy="337557"/>
            </a:xfrm>
            <a:prstGeom prst="flowChartOffpageConnector">
              <a:avLst/>
            </a:prstGeom>
            <a:solidFill>
              <a:srgbClr val="212352"/>
            </a:solidFill>
            <a:ln w="9525" algn="ctr">
              <a:solidFill>
                <a:schemeClr val="tx1">
                  <a:lumMod val="85000"/>
                  <a:lumOff val="15000"/>
                </a:schemeClr>
              </a:solidFill>
              <a:miter lim="800000"/>
              <a:headEnd/>
              <a:tailEnd/>
            </a:ln>
            <a:effectLst/>
          </p:spPr>
          <p:txBody>
            <a:bodyPr wrap="square" lIns="0" tIns="0" rIns="0" bIns="0" anchor="ctr" upright="1"/>
            <a:lstStyle/>
            <a:p>
              <a:pPr algn="ctr"/>
              <a:r>
                <a:rPr lang="en-US" sz="700">
                  <a:solidFill>
                    <a:schemeClr val="bg1"/>
                  </a:solidFill>
                  <a:ea typeface="Verdana" panose="020B0604030504040204" pitchFamily="34" charset="0"/>
                  <a:cs typeface="Verdana" panose="020B0604030504040204" pitchFamily="34" charset="0"/>
                </a:rPr>
                <a:t>99,58%</a:t>
              </a:r>
            </a:p>
          </p:txBody>
        </p:sp>
        <p:cxnSp>
          <p:nvCxnSpPr>
            <p:cNvPr id="26" name="Conector recto 25">
              <a:extLst>
                <a:ext uri="{FF2B5EF4-FFF2-40B4-BE49-F238E27FC236}">
                  <a16:creationId xmlns:a16="http://schemas.microsoft.com/office/drawing/2014/main" id="{23FFDFD9-CE0A-9DF8-3105-363D3559DBEC}"/>
                </a:ext>
              </a:extLst>
            </p:cNvPr>
            <p:cNvCxnSpPr/>
            <p:nvPr/>
          </p:nvCxnSpPr>
          <p:spPr>
            <a:xfrm>
              <a:off x="9262714" y="3384644"/>
              <a:ext cx="0" cy="402879"/>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7" name="AutoShape 286">
              <a:extLst>
                <a:ext uri="{FF2B5EF4-FFF2-40B4-BE49-F238E27FC236}">
                  <a16:creationId xmlns:a16="http://schemas.microsoft.com/office/drawing/2014/main" id="{D811DE92-A5C4-471B-447A-6F54F4BFFD0C}"/>
                </a:ext>
              </a:extLst>
            </p:cNvPr>
            <p:cNvSpPr>
              <a:spLocks noChangeArrowheads="1"/>
            </p:cNvSpPr>
            <p:nvPr/>
          </p:nvSpPr>
          <p:spPr bwMode="auto">
            <a:xfrm>
              <a:off x="9072521" y="3603066"/>
              <a:ext cx="369180" cy="337557"/>
            </a:xfrm>
            <a:prstGeom prst="flowChartOffpageConnector">
              <a:avLst/>
            </a:prstGeom>
            <a:solidFill>
              <a:srgbClr val="212352"/>
            </a:solidFill>
            <a:ln w="9525" algn="ctr">
              <a:solidFill>
                <a:schemeClr val="tx1">
                  <a:lumMod val="85000"/>
                  <a:lumOff val="15000"/>
                </a:schemeClr>
              </a:solidFill>
              <a:miter lim="800000"/>
              <a:headEnd/>
              <a:tailEnd/>
            </a:ln>
            <a:effectLst/>
          </p:spPr>
          <p:txBody>
            <a:bodyPr wrap="square" lIns="0" tIns="0" rIns="0" bIns="0" anchor="ctr" upright="1"/>
            <a:lstStyle/>
            <a:p>
              <a:pPr algn="ctr"/>
              <a:r>
                <a:rPr lang="en-US" sz="700">
                  <a:solidFill>
                    <a:schemeClr val="bg1"/>
                  </a:solidFill>
                  <a:ea typeface="Verdana" panose="020B0604030504040204" pitchFamily="34" charset="0"/>
                  <a:cs typeface="Verdana" panose="020B0604030504040204" pitchFamily="34" charset="0"/>
                </a:rPr>
                <a:t>91,9%</a:t>
              </a:r>
              <a:endParaRPr lang="en-US" sz="700" dirty="0">
                <a:solidFill>
                  <a:schemeClr val="bg1"/>
                </a:solidFill>
                <a:ea typeface="Verdana" panose="020B0604030504040204" pitchFamily="34" charset="0"/>
                <a:cs typeface="Verdana" panose="020B0604030504040204" pitchFamily="34" charset="0"/>
              </a:endParaRPr>
            </a:p>
          </p:txBody>
        </p:sp>
        <p:cxnSp>
          <p:nvCxnSpPr>
            <p:cNvPr id="28" name="Conector recto 27">
              <a:extLst>
                <a:ext uri="{FF2B5EF4-FFF2-40B4-BE49-F238E27FC236}">
                  <a16:creationId xmlns:a16="http://schemas.microsoft.com/office/drawing/2014/main" id="{9B2863F6-3258-B2C4-1A9D-6FCECAE57AE6}"/>
                </a:ext>
              </a:extLst>
            </p:cNvPr>
            <p:cNvCxnSpPr/>
            <p:nvPr/>
          </p:nvCxnSpPr>
          <p:spPr>
            <a:xfrm>
              <a:off x="11361231" y="3384644"/>
              <a:ext cx="5429" cy="29385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9" name="AutoShape 286">
              <a:extLst>
                <a:ext uri="{FF2B5EF4-FFF2-40B4-BE49-F238E27FC236}">
                  <a16:creationId xmlns:a16="http://schemas.microsoft.com/office/drawing/2014/main" id="{929CCD5C-0DE0-0536-CB38-4DD3CE3A67A3}"/>
                </a:ext>
              </a:extLst>
            </p:cNvPr>
            <p:cNvSpPr>
              <a:spLocks noChangeArrowheads="1"/>
            </p:cNvSpPr>
            <p:nvPr/>
          </p:nvSpPr>
          <p:spPr bwMode="auto">
            <a:xfrm>
              <a:off x="11179057" y="3603066"/>
              <a:ext cx="369180" cy="337557"/>
            </a:xfrm>
            <a:prstGeom prst="flowChartOffpageConnector">
              <a:avLst/>
            </a:prstGeom>
            <a:solidFill>
              <a:srgbClr val="002060"/>
            </a:solidFill>
            <a:ln w="9525" algn="ctr">
              <a:solidFill>
                <a:schemeClr val="tx1">
                  <a:lumMod val="85000"/>
                  <a:lumOff val="15000"/>
                </a:schemeClr>
              </a:solidFill>
              <a:miter lim="800000"/>
              <a:headEnd/>
              <a:tailEnd/>
            </a:ln>
            <a:effectLst/>
          </p:spPr>
          <p:txBody>
            <a:bodyPr wrap="square" lIns="0" tIns="0" rIns="0" bIns="0" anchor="ctr" upright="1"/>
            <a:lstStyle/>
            <a:p>
              <a:pPr algn="ctr"/>
              <a:r>
                <a:rPr lang="en-US" sz="700">
                  <a:solidFill>
                    <a:schemeClr val="bg1"/>
                  </a:solidFill>
                  <a:ea typeface="Verdana" panose="020B0604030504040204" pitchFamily="34" charset="0"/>
                  <a:cs typeface="Verdana" panose="020B0604030504040204" pitchFamily="34" charset="0"/>
                </a:rPr>
                <a:t>99,35%</a:t>
              </a:r>
            </a:p>
          </p:txBody>
        </p:sp>
        <p:cxnSp>
          <p:nvCxnSpPr>
            <p:cNvPr id="30" name="Conector recto 29">
              <a:extLst>
                <a:ext uri="{FF2B5EF4-FFF2-40B4-BE49-F238E27FC236}">
                  <a16:creationId xmlns:a16="http://schemas.microsoft.com/office/drawing/2014/main" id="{F13F2D70-82FC-84E7-7C7D-E8FCE50C592E}"/>
                </a:ext>
              </a:extLst>
            </p:cNvPr>
            <p:cNvCxnSpPr>
              <a:endCxn id="31" idx="0"/>
            </p:cNvCxnSpPr>
            <p:nvPr/>
          </p:nvCxnSpPr>
          <p:spPr>
            <a:xfrm>
              <a:off x="7192964" y="4506237"/>
              <a:ext cx="0" cy="392283"/>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1" name="AutoShape 286">
              <a:extLst>
                <a:ext uri="{FF2B5EF4-FFF2-40B4-BE49-F238E27FC236}">
                  <a16:creationId xmlns:a16="http://schemas.microsoft.com/office/drawing/2014/main" id="{950213A2-F043-5DEB-7942-5407CE5CAC72}"/>
                </a:ext>
              </a:extLst>
            </p:cNvPr>
            <p:cNvSpPr>
              <a:spLocks noChangeArrowheads="1"/>
            </p:cNvSpPr>
            <p:nvPr/>
          </p:nvSpPr>
          <p:spPr bwMode="auto">
            <a:xfrm>
              <a:off x="7008374" y="4898520"/>
              <a:ext cx="369180" cy="246881"/>
            </a:xfrm>
            <a:prstGeom prst="flowChartOffpageConnector">
              <a:avLst/>
            </a:prstGeom>
            <a:solidFill>
              <a:srgbClr val="212352"/>
            </a:solidFill>
            <a:ln w="9525" algn="ctr">
              <a:solidFill>
                <a:schemeClr val="tx1">
                  <a:lumMod val="85000"/>
                  <a:lumOff val="15000"/>
                </a:schemeClr>
              </a:solidFill>
              <a:miter lim="800000"/>
              <a:headEnd/>
              <a:tailEnd/>
            </a:ln>
            <a:effectLst/>
          </p:spPr>
          <p:txBody>
            <a:bodyPr wrap="square" lIns="0" tIns="0" rIns="0" bIns="0" anchor="ctr" upright="1"/>
            <a:lstStyle/>
            <a:p>
              <a:pPr algn="ctr"/>
              <a:r>
                <a:rPr lang="en-US" sz="700">
                  <a:solidFill>
                    <a:schemeClr val="bg1"/>
                  </a:solidFill>
                  <a:ea typeface="Verdana" panose="020B0604030504040204" pitchFamily="34" charset="0"/>
                  <a:cs typeface="Verdana" panose="020B0604030504040204" pitchFamily="34" charset="0"/>
                </a:rPr>
                <a:t>50,0%</a:t>
              </a:r>
            </a:p>
          </p:txBody>
        </p:sp>
        <p:pic>
          <p:nvPicPr>
            <p:cNvPr id="32" name="16 Imagen">
              <a:extLst>
                <a:ext uri="{FF2B5EF4-FFF2-40B4-BE49-F238E27FC236}">
                  <a16:creationId xmlns:a16="http://schemas.microsoft.com/office/drawing/2014/main" id="{AFF72126-354F-FB9B-D8E1-222F2A1B74D5}"/>
                </a:ext>
              </a:extLst>
            </p:cNvPr>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1032396" y="5357364"/>
              <a:ext cx="726378" cy="321269"/>
            </a:xfrm>
            <a:prstGeom prst="rect">
              <a:avLst/>
            </a:prstGeom>
          </p:spPr>
        </p:pic>
        <p:pic>
          <p:nvPicPr>
            <p:cNvPr id="33" name="17 Imagen">
              <a:extLst>
                <a:ext uri="{FF2B5EF4-FFF2-40B4-BE49-F238E27FC236}">
                  <a16:creationId xmlns:a16="http://schemas.microsoft.com/office/drawing/2014/main" id="{EBD5F9BC-6FA6-8554-0E83-A714F3D424ED}"/>
                </a:ext>
              </a:extLst>
            </p:cNvPr>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1065560" y="4862984"/>
              <a:ext cx="726378" cy="168180"/>
            </a:xfrm>
            <a:prstGeom prst="rect">
              <a:avLst/>
            </a:prstGeom>
          </p:spPr>
        </p:pic>
        <p:cxnSp>
          <p:nvCxnSpPr>
            <p:cNvPr id="34" name="Conector recto 33">
              <a:extLst>
                <a:ext uri="{FF2B5EF4-FFF2-40B4-BE49-F238E27FC236}">
                  <a16:creationId xmlns:a16="http://schemas.microsoft.com/office/drawing/2014/main" id="{013EE79D-4644-7AEC-43E0-FE9DA71DC1FF}"/>
                </a:ext>
              </a:extLst>
            </p:cNvPr>
            <p:cNvCxnSpPr/>
            <p:nvPr/>
          </p:nvCxnSpPr>
          <p:spPr>
            <a:xfrm flipV="1">
              <a:off x="10367005" y="4944710"/>
              <a:ext cx="368826" cy="1"/>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A20DD991-E7A2-B69E-B8B2-1D9B8B094EA4}"/>
                </a:ext>
              </a:extLst>
            </p:cNvPr>
            <p:cNvCxnSpPr/>
            <p:nvPr/>
          </p:nvCxnSpPr>
          <p:spPr>
            <a:xfrm flipV="1">
              <a:off x="10360183" y="5490719"/>
              <a:ext cx="368826" cy="1"/>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FF446960-F54B-5FD0-14A1-85F26114843A}"/>
                </a:ext>
              </a:extLst>
            </p:cNvPr>
            <p:cNvCxnSpPr/>
            <p:nvPr/>
          </p:nvCxnSpPr>
          <p:spPr>
            <a:xfrm>
              <a:off x="8162786" y="4944710"/>
              <a:ext cx="389123"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06C9E705-21D5-9CFA-5522-12BFA1968035}"/>
                </a:ext>
              </a:extLst>
            </p:cNvPr>
            <p:cNvCxnSpPr/>
            <p:nvPr/>
          </p:nvCxnSpPr>
          <p:spPr>
            <a:xfrm flipV="1">
              <a:off x="8176261" y="5490719"/>
              <a:ext cx="368826"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AutoShape 286">
              <a:extLst>
                <a:ext uri="{FF2B5EF4-FFF2-40B4-BE49-F238E27FC236}">
                  <a16:creationId xmlns:a16="http://schemas.microsoft.com/office/drawing/2014/main" id="{790EEEF6-2B64-4C09-39BC-98D670EFED73}"/>
                </a:ext>
              </a:extLst>
            </p:cNvPr>
            <p:cNvSpPr>
              <a:spLocks noChangeArrowheads="1"/>
            </p:cNvSpPr>
            <p:nvPr/>
          </p:nvSpPr>
          <p:spPr bwMode="auto">
            <a:xfrm rot="16200000">
              <a:off x="8416464" y="4783617"/>
              <a:ext cx="369180" cy="337557"/>
            </a:xfrm>
            <a:prstGeom prst="flowChartOffpageConnector">
              <a:avLst/>
            </a:prstGeom>
            <a:solidFill>
              <a:srgbClr val="212352"/>
            </a:solidFill>
            <a:ln w="9525" algn="ctr">
              <a:solidFill>
                <a:schemeClr val="tx1">
                  <a:lumMod val="85000"/>
                  <a:lumOff val="15000"/>
                </a:schemeClr>
              </a:solidFill>
              <a:miter lim="800000"/>
              <a:headEnd/>
              <a:tailEnd/>
            </a:ln>
            <a:effectLst/>
          </p:spPr>
          <p:txBody>
            <a:bodyPr wrap="square" lIns="0" tIns="0" rIns="0" bIns="0" anchor="ctr" upright="1"/>
            <a:lstStyle/>
            <a:p>
              <a:pPr algn="ctr"/>
              <a:r>
                <a:rPr lang="en-US" sz="700">
                  <a:solidFill>
                    <a:schemeClr val="bg1"/>
                  </a:solidFill>
                  <a:ea typeface="Verdana" panose="020B0604030504040204" pitchFamily="34" charset="0"/>
                  <a:cs typeface="Verdana" panose="020B0604030504040204" pitchFamily="34" charset="0"/>
                </a:rPr>
                <a:t>99%</a:t>
              </a:r>
            </a:p>
          </p:txBody>
        </p:sp>
        <p:sp>
          <p:nvSpPr>
            <p:cNvPr id="39" name="AutoShape 286">
              <a:extLst>
                <a:ext uri="{FF2B5EF4-FFF2-40B4-BE49-F238E27FC236}">
                  <a16:creationId xmlns:a16="http://schemas.microsoft.com/office/drawing/2014/main" id="{E5E09987-23BF-96C5-7A18-FE3CD748D6CF}"/>
                </a:ext>
              </a:extLst>
            </p:cNvPr>
            <p:cNvSpPr>
              <a:spLocks noChangeArrowheads="1"/>
            </p:cNvSpPr>
            <p:nvPr/>
          </p:nvSpPr>
          <p:spPr bwMode="auto">
            <a:xfrm rot="16200000">
              <a:off x="8416464" y="5316435"/>
              <a:ext cx="369180" cy="337557"/>
            </a:xfrm>
            <a:prstGeom prst="flowChartOffpageConnector">
              <a:avLst/>
            </a:prstGeom>
            <a:solidFill>
              <a:srgbClr val="212352"/>
            </a:solidFill>
            <a:ln w="9525" algn="ctr">
              <a:solidFill>
                <a:schemeClr val="tx1">
                  <a:lumMod val="85000"/>
                  <a:lumOff val="15000"/>
                </a:schemeClr>
              </a:solidFill>
              <a:miter lim="800000"/>
              <a:headEnd/>
              <a:tailEnd/>
            </a:ln>
            <a:effectLst/>
          </p:spPr>
          <p:txBody>
            <a:bodyPr wrap="square" lIns="0" tIns="0" rIns="0" bIns="0" anchor="ctr" upright="1"/>
            <a:lstStyle/>
            <a:p>
              <a:pPr algn="ctr"/>
              <a:r>
                <a:rPr lang="en-US" sz="700">
                  <a:solidFill>
                    <a:schemeClr val="bg1"/>
                  </a:solidFill>
                  <a:ea typeface="Verdana" panose="020B0604030504040204" pitchFamily="34" charset="0"/>
                  <a:cs typeface="Verdana" panose="020B0604030504040204" pitchFamily="34" charset="0"/>
                </a:rPr>
                <a:t>35%</a:t>
              </a:r>
            </a:p>
          </p:txBody>
        </p:sp>
        <p:sp>
          <p:nvSpPr>
            <p:cNvPr id="40" name="AutoShape 286">
              <a:extLst>
                <a:ext uri="{FF2B5EF4-FFF2-40B4-BE49-F238E27FC236}">
                  <a16:creationId xmlns:a16="http://schemas.microsoft.com/office/drawing/2014/main" id="{0E29B9F4-82C2-562E-C605-A160F07F7DA1}"/>
                </a:ext>
              </a:extLst>
            </p:cNvPr>
            <p:cNvSpPr>
              <a:spLocks noChangeArrowheads="1"/>
            </p:cNvSpPr>
            <p:nvPr/>
          </p:nvSpPr>
          <p:spPr bwMode="auto">
            <a:xfrm rot="16200000">
              <a:off x="10528381" y="4791203"/>
              <a:ext cx="369180" cy="337557"/>
            </a:xfrm>
            <a:prstGeom prst="flowChartOffpageConnector">
              <a:avLst/>
            </a:prstGeom>
            <a:solidFill>
              <a:srgbClr val="212352"/>
            </a:solidFill>
            <a:ln w="9525" algn="ctr">
              <a:solidFill>
                <a:schemeClr val="tx1">
                  <a:lumMod val="85000"/>
                  <a:lumOff val="15000"/>
                </a:schemeClr>
              </a:solidFill>
              <a:miter lim="800000"/>
              <a:headEnd/>
              <a:tailEnd/>
            </a:ln>
            <a:effectLst/>
          </p:spPr>
          <p:txBody>
            <a:bodyPr wrap="square" lIns="0" tIns="0" rIns="0" bIns="0" anchor="ctr" upright="1"/>
            <a:lstStyle/>
            <a:p>
              <a:pPr algn="ctr"/>
              <a:r>
                <a:rPr lang="en-US" sz="700">
                  <a:solidFill>
                    <a:schemeClr val="bg1"/>
                  </a:solidFill>
                  <a:ea typeface="Verdana" panose="020B0604030504040204" pitchFamily="34" charset="0"/>
                  <a:cs typeface="Verdana" panose="020B0604030504040204" pitchFamily="34" charset="0"/>
                </a:rPr>
                <a:t>75%</a:t>
              </a:r>
            </a:p>
          </p:txBody>
        </p:sp>
        <p:sp>
          <p:nvSpPr>
            <p:cNvPr id="41" name="AutoShape 286">
              <a:extLst>
                <a:ext uri="{FF2B5EF4-FFF2-40B4-BE49-F238E27FC236}">
                  <a16:creationId xmlns:a16="http://schemas.microsoft.com/office/drawing/2014/main" id="{DA05B248-69BE-04A3-7F2A-388145F0436C}"/>
                </a:ext>
              </a:extLst>
            </p:cNvPr>
            <p:cNvSpPr>
              <a:spLocks noChangeArrowheads="1"/>
            </p:cNvSpPr>
            <p:nvPr/>
          </p:nvSpPr>
          <p:spPr bwMode="auto">
            <a:xfrm rot="16200000">
              <a:off x="10528381" y="5324021"/>
              <a:ext cx="369180" cy="337557"/>
            </a:xfrm>
            <a:prstGeom prst="flowChartOffpageConnector">
              <a:avLst/>
            </a:prstGeom>
            <a:solidFill>
              <a:srgbClr val="212352"/>
            </a:solidFill>
            <a:ln w="9525" algn="ctr">
              <a:noFill/>
              <a:miter lim="800000"/>
              <a:headEnd/>
              <a:tailEnd/>
            </a:ln>
            <a:effectLst/>
          </p:spPr>
          <p:txBody>
            <a:bodyPr wrap="square" lIns="0" tIns="0" rIns="0" bIns="0" anchor="ctr" upright="1"/>
            <a:lstStyle/>
            <a:p>
              <a:pPr algn="ctr"/>
              <a:r>
                <a:rPr lang="en-US" sz="700">
                  <a:solidFill>
                    <a:schemeClr val="bg1"/>
                  </a:solidFill>
                  <a:ea typeface="Verdana" panose="020B0604030504040204" pitchFamily="34" charset="0"/>
                  <a:cs typeface="Verdana" panose="020B0604030504040204" pitchFamily="34" charset="0"/>
                </a:rPr>
                <a:t>75%</a:t>
              </a:r>
            </a:p>
          </p:txBody>
        </p:sp>
        <p:sp>
          <p:nvSpPr>
            <p:cNvPr id="43" name="CuadroTexto 42">
              <a:extLst>
                <a:ext uri="{FF2B5EF4-FFF2-40B4-BE49-F238E27FC236}">
                  <a16:creationId xmlns:a16="http://schemas.microsoft.com/office/drawing/2014/main" id="{7EACACD8-DF48-CEA1-A1F5-0A6C0B966C86}"/>
                </a:ext>
              </a:extLst>
            </p:cNvPr>
            <p:cNvSpPr txBox="1"/>
            <p:nvPr/>
          </p:nvSpPr>
          <p:spPr>
            <a:xfrm>
              <a:off x="7094713" y="3756240"/>
              <a:ext cx="184731" cy="184666"/>
            </a:xfrm>
            <a:prstGeom prst="rect">
              <a:avLst/>
            </a:prstGeom>
            <a:noFill/>
          </p:spPr>
          <p:txBody>
            <a:bodyPr wrap="none" rtlCol="0">
              <a:spAutoFit/>
            </a:bodyPr>
            <a:lstStyle/>
            <a:p>
              <a:endParaRPr lang="en-US" sz="600">
                <a:solidFill>
                  <a:schemeClr val="bg1"/>
                </a:solidFill>
              </a:endParaRPr>
            </a:p>
          </p:txBody>
        </p:sp>
        <p:pic>
          <p:nvPicPr>
            <p:cNvPr id="60" name="Imagen 59" descr="Texto&#10;&#10;Descripción generada automáticamente">
              <a:extLst>
                <a:ext uri="{FF2B5EF4-FFF2-40B4-BE49-F238E27FC236}">
                  <a16:creationId xmlns:a16="http://schemas.microsoft.com/office/drawing/2014/main" id="{4569A04D-5915-60FA-56A3-AE29B46DD2A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94622" y="5211424"/>
              <a:ext cx="928381" cy="326260"/>
            </a:xfrm>
            <a:prstGeom prst="rect">
              <a:avLst/>
            </a:prstGeom>
          </p:spPr>
        </p:pic>
        <p:pic>
          <p:nvPicPr>
            <p:cNvPr id="64" name="Imagen 63" descr="Logotipo, nombre de la empresa&#10;&#10;Descripción generada automáticamente">
              <a:extLst>
                <a:ext uri="{FF2B5EF4-FFF2-40B4-BE49-F238E27FC236}">
                  <a16:creationId xmlns:a16="http://schemas.microsoft.com/office/drawing/2014/main" id="{192D7234-BD8E-74E1-6099-1A5204229AEE}"/>
                </a:ext>
              </a:extLst>
            </p:cNvPr>
            <p:cNvPicPr>
              <a:picLocks noChangeAspect="1"/>
            </p:cNvPicPr>
            <p:nvPr/>
          </p:nvPicPr>
          <p:blipFill>
            <a:blip r:embed="rId15">
              <a:extLst>
                <a:ext uri="{28A0092B-C50C-407E-A947-70E740481C1C}">
                  <a14:useLocalDpi xmlns:a14="http://schemas.microsoft.com/office/drawing/2010/main" val="0"/>
                </a:ext>
              </a:extLst>
            </a:blip>
            <a:srcRect l="5423" t="9560" r="10104" b="8690"/>
            <a:stretch/>
          </p:blipFill>
          <p:spPr>
            <a:xfrm>
              <a:off x="11034256" y="3990480"/>
              <a:ext cx="757681" cy="733267"/>
            </a:xfrm>
            <a:prstGeom prst="rect">
              <a:avLst/>
            </a:prstGeom>
          </p:spPr>
        </p:pic>
        <p:pic>
          <p:nvPicPr>
            <p:cNvPr id="65" name="Imagen 64" descr="Logotipo&#10;&#10;Descripción generada automáticamente">
              <a:extLst>
                <a:ext uri="{FF2B5EF4-FFF2-40B4-BE49-F238E27FC236}">
                  <a16:creationId xmlns:a16="http://schemas.microsoft.com/office/drawing/2014/main" id="{1F4D41F4-B328-DAB4-E4C5-7A7CF71C4371}"/>
                </a:ext>
              </a:extLst>
            </p:cNvPr>
            <p:cNvPicPr>
              <a:picLocks noChangeAspect="1"/>
            </p:cNvPicPr>
            <p:nvPr/>
          </p:nvPicPr>
          <p:blipFill>
            <a:blip r:embed="rId16">
              <a:extLst>
                <a:ext uri="{28A0092B-C50C-407E-A947-70E740481C1C}">
                  <a14:useLocalDpi xmlns:a14="http://schemas.microsoft.com/office/drawing/2010/main" val="0"/>
                </a:ext>
              </a:extLst>
            </a:blip>
            <a:srcRect l="18636" t="41900" r="17025" b="42635"/>
            <a:stretch/>
          </p:blipFill>
          <p:spPr>
            <a:xfrm>
              <a:off x="6436306" y="4036966"/>
              <a:ext cx="1641352" cy="295940"/>
            </a:xfrm>
            <a:prstGeom prst="rect">
              <a:avLst/>
            </a:prstGeom>
          </p:spPr>
        </p:pic>
      </p:grpSp>
      <p:sp>
        <p:nvSpPr>
          <p:cNvPr id="67" name="Título 3">
            <a:extLst>
              <a:ext uri="{FF2B5EF4-FFF2-40B4-BE49-F238E27FC236}">
                <a16:creationId xmlns:a16="http://schemas.microsoft.com/office/drawing/2014/main" id="{F0798B33-C87C-8DFD-FC88-C828449442A3}"/>
              </a:ext>
            </a:extLst>
          </p:cNvPr>
          <p:cNvSpPr txBox="1">
            <a:spLocks/>
          </p:cNvSpPr>
          <p:nvPr/>
        </p:nvSpPr>
        <p:spPr>
          <a:xfrm>
            <a:off x="307218" y="670453"/>
            <a:ext cx="3621115" cy="5289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2800">
                <a:solidFill>
                  <a:schemeClr val="bg1"/>
                </a:solidFill>
              </a:rPr>
              <a:t>GENERAL OVERVIEW</a:t>
            </a:r>
          </a:p>
        </p:txBody>
      </p:sp>
      <p:sp>
        <p:nvSpPr>
          <p:cNvPr id="79" name="Rectángulo 78">
            <a:extLst>
              <a:ext uri="{FF2B5EF4-FFF2-40B4-BE49-F238E27FC236}">
                <a16:creationId xmlns:a16="http://schemas.microsoft.com/office/drawing/2014/main" id="{A2563B43-2C3F-F2A2-035C-A19C0367782D}"/>
              </a:ext>
            </a:extLst>
          </p:cNvPr>
          <p:cNvSpPr/>
          <p:nvPr/>
        </p:nvSpPr>
        <p:spPr>
          <a:xfrm>
            <a:off x="450414" y="1087297"/>
            <a:ext cx="982901" cy="45719"/>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a:extLst>
              <a:ext uri="{FF2B5EF4-FFF2-40B4-BE49-F238E27FC236}">
                <a16:creationId xmlns:a16="http://schemas.microsoft.com/office/drawing/2014/main" id="{74B8190E-F25A-108C-E903-D0F944EEE2C2}"/>
              </a:ext>
            </a:extLst>
          </p:cNvPr>
          <p:cNvPicPr>
            <a:picLocks noChangeAspect="1"/>
          </p:cNvPicPr>
          <p:nvPr/>
        </p:nvPicPr>
        <p:blipFill>
          <a:blip r:embed="rId17"/>
          <a:stretch>
            <a:fillRect/>
          </a:stretch>
        </p:blipFill>
        <p:spPr>
          <a:xfrm>
            <a:off x="10941843" y="215973"/>
            <a:ext cx="929376" cy="472927"/>
          </a:xfrm>
          <a:prstGeom prst="rect">
            <a:avLst/>
          </a:prstGeom>
        </p:spPr>
      </p:pic>
      <p:pic>
        <p:nvPicPr>
          <p:cNvPr id="4" name="Imagen 3" descr="Logotipo&#10;&#10;Descripción generada automáticamente">
            <a:extLst>
              <a:ext uri="{FF2B5EF4-FFF2-40B4-BE49-F238E27FC236}">
                <a16:creationId xmlns:a16="http://schemas.microsoft.com/office/drawing/2014/main" id="{F1246202-FFBD-900D-A188-0345AF0F0951}"/>
              </a:ext>
            </a:extLst>
          </p:cNvPr>
          <p:cNvPicPr>
            <a:picLocks noChangeAspect="1"/>
          </p:cNvPicPr>
          <p:nvPr/>
        </p:nvPicPr>
        <p:blipFill>
          <a:blip r:embed="rId18">
            <a:extLst>
              <a:ext uri="{28A0092B-C50C-407E-A947-70E740481C1C}">
                <a14:useLocalDpi xmlns:a14="http://schemas.microsoft.com/office/drawing/2010/main" val="0"/>
              </a:ext>
            </a:extLst>
          </a:blip>
          <a:srcRect l="16395" t="20268" r="21573" b="22772"/>
          <a:stretch/>
        </p:blipFill>
        <p:spPr>
          <a:xfrm>
            <a:off x="10914871" y="189086"/>
            <a:ext cx="983320" cy="513788"/>
          </a:xfrm>
          <a:prstGeom prst="rect">
            <a:avLst/>
          </a:prstGeom>
        </p:spPr>
      </p:pic>
      <p:sp>
        <p:nvSpPr>
          <p:cNvPr id="9" name="Marcador de número de diapositiva 1">
            <a:extLst>
              <a:ext uri="{FF2B5EF4-FFF2-40B4-BE49-F238E27FC236}">
                <a16:creationId xmlns:a16="http://schemas.microsoft.com/office/drawing/2014/main" id="{47B2B1DC-BF83-6B93-05D4-B088ED1EF5FD}"/>
              </a:ext>
            </a:extLst>
          </p:cNvPr>
          <p:cNvSpPr>
            <a:spLocks noGrp="1"/>
          </p:cNvSpPr>
          <p:nvPr>
            <p:ph type="sldNum" sz="quarter" idx="4294967295"/>
          </p:nvPr>
        </p:nvSpPr>
        <p:spPr>
          <a:xfrm>
            <a:off x="8662300" y="6363991"/>
            <a:ext cx="2743200" cy="365125"/>
          </a:xfrm>
        </p:spPr>
        <p:txBody>
          <a:bodyPr/>
          <a:lstStyle/>
          <a:p>
            <a:fld id="{E071700D-F75B-4806-A202-C90213CD62E7}" type="slidenum">
              <a:rPr lang="es-CL" smtClean="0">
                <a:solidFill>
                  <a:schemeClr val="tx1">
                    <a:lumMod val="50000"/>
                    <a:lumOff val="50000"/>
                  </a:schemeClr>
                </a:solidFill>
              </a:rPr>
              <a:t>4</a:t>
            </a:fld>
            <a:endParaRPr lang="es-CL">
              <a:solidFill>
                <a:schemeClr val="tx1">
                  <a:lumMod val="50000"/>
                  <a:lumOff val="50000"/>
                </a:schemeClr>
              </a:solidFill>
            </a:endParaRPr>
          </a:p>
        </p:txBody>
      </p:sp>
      <p:sp>
        <p:nvSpPr>
          <p:cNvPr id="10" name="CuadroTexto 9">
            <a:extLst>
              <a:ext uri="{FF2B5EF4-FFF2-40B4-BE49-F238E27FC236}">
                <a16:creationId xmlns:a16="http://schemas.microsoft.com/office/drawing/2014/main" id="{10AE516E-4C5C-E658-9EA1-F43327229DAD}"/>
              </a:ext>
            </a:extLst>
          </p:cNvPr>
          <p:cNvSpPr txBox="1"/>
          <p:nvPr/>
        </p:nvSpPr>
        <p:spPr>
          <a:xfrm>
            <a:off x="477057" y="6400847"/>
            <a:ext cx="254108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chemeClr val="bg1"/>
                </a:solidFill>
                <a:effectLst/>
                <a:uLnTx/>
                <a:uFillTx/>
                <a:latin typeface="Calibri" panose="020F0502020204030204"/>
                <a:ea typeface="+mn-ea"/>
                <a:cs typeface="+mn-cs"/>
              </a:rPr>
              <a:t>COMPANY OVERVIEW | </a:t>
            </a:r>
            <a:r>
              <a:rPr lang="es-ES" sz="1100">
                <a:solidFill>
                  <a:schemeClr val="bg1"/>
                </a:solidFill>
                <a:latin typeface="Calibri" panose="020F0502020204030204"/>
              </a:rPr>
              <a:t>DECE</a:t>
            </a:r>
            <a:r>
              <a:rPr kumimoji="0" lang="es-ES" sz="1100" b="0" i="0" u="none" strike="noStrike" kern="1200" cap="none" spc="0" normalizeH="0" baseline="0" noProof="0">
                <a:ln>
                  <a:noFill/>
                </a:ln>
                <a:solidFill>
                  <a:schemeClr val="bg1"/>
                </a:solidFill>
                <a:effectLst/>
                <a:uLnTx/>
                <a:uFillTx/>
                <a:latin typeface="Calibri" panose="020F0502020204030204"/>
                <a:ea typeface="+mn-ea"/>
                <a:cs typeface="+mn-cs"/>
              </a:rPr>
              <a:t>MBER 2024</a:t>
            </a:r>
          </a:p>
        </p:txBody>
      </p:sp>
      <p:graphicFrame>
        <p:nvGraphicFramePr>
          <p:cNvPr id="7" name="Gráfico 6">
            <a:extLst>
              <a:ext uri="{FF2B5EF4-FFF2-40B4-BE49-F238E27FC236}">
                <a16:creationId xmlns:a16="http://schemas.microsoft.com/office/drawing/2014/main" id="{06ACF55D-CA44-B44F-3379-D2A993F398C7}"/>
              </a:ext>
            </a:extLst>
          </p:cNvPr>
          <p:cNvGraphicFramePr>
            <a:graphicFrameLocks/>
          </p:cNvGraphicFramePr>
          <p:nvPr>
            <p:extLst>
              <p:ext uri="{D42A27DB-BD31-4B8C-83A1-F6EECF244321}">
                <p14:modId xmlns:p14="http://schemas.microsoft.com/office/powerpoint/2010/main" val="2347746025"/>
              </p:ext>
            </p:extLst>
          </p:nvPr>
        </p:nvGraphicFramePr>
        <p:xfrm>
          <a:off x="397856" y="2413110"/>
          <a:ext cx="4572000" cy="2743200"/>
        </p:xfrm>
        <a:graphic>
          <a:graphicData uri="http://schemas.openxmlformats.org/drawingml/2006/chart">
            <c:chart xmlns:c="http://schemas.openxmlformats.org/drawingml/2006/chart" xmlns:r="http://schemas.openxmlformats.org/officeDocument/2006/relationships" r:id="rId19"/>
          </a:graphicData>
        </a:graphic>
      </p:graphicFrame>
      <p:sp>
        <p:nvSpPr>
          <p:cNvPr id="52" name="CuadroTexto 51">
            <a:extLst>
              <a:ext uri="{FF2B5EF4-FFF2-40B4-BE49-F238E27FC236}">
                <a16:creationId xmlns:a16="http://schemas.microsoft.com/office/drawing/2014/main" id="{C318EBCB-053A-96CE-BA35-0D5D33448AA3}"/>
              </a:ext>
            </a:extLst>
          </p:cNvPr>
          <p:cNvSpPr txBox="1"/>
          <p:nvPr/>
        </p:nvSpPr>
        <p:spPr>
          <a:xfrm>
            <a:off x="-1803560" y="4018738"/>
            <a:ext cx="1737651" cy="553998"/>
          </a:xfrm>
          <a:prstGeom prst="rect">
            <a:avLst/>
          </a:prstGeom>
          <a:noFill/>
        </p:spPr>
        <p:txBody>
          <a:bodyPr wrap="square" rtlCol="0">
            <a:spAutoFit/>
          </a:bodyPr>
          <a:lstStyle/>
          <a:p>
            <a:r>
              <a:rPr lang="es-ES" sz="1000" dirty="0">
                <a:highlight>
                  <a:srgbClr val="00FF00"/>
                </a:highlight>
              </a:rPr>
              <a:t>Actualizado a dic 2024 (Directorios</a:t>
            </a:r>
            <a:r>
              <a:rPr lang="es-ES" sz="1000" dirty="0">
                <a:highlight>
                  <a:srgbClr val="00FF00"/>
                </a:highlight>
                <a:sym typeface="Wingdings" panose="05000000000000000000" pitchFamily="2" charset="2"/>
              </a:rPr>
              <a:t> Informe financiero Carátula)</a:t>
            </a:r>
            <a:endParaRPr lang="es-ES" sz="1000" dirty="0">
              <a:highlight>
                <a:srgbClr val="00FF00"/>
              </a:highlight>
            </a:endParaRPr>
          </a:p>
        </p:txBody>
      </p:sp>
    </p:spTree>
    <p:extLst>
      <p:ext uri="{BB962C8B-B14F-4D97-AF65-F5344CB8AC3E}">
        <p14:creationId xmlns:p14="http://schemas.microsoft.com/office/powerpoint/2010/main" val="3042752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9E06F-186D-4425-4771-ADE5088A5F05}"/>
            </a:ext>
          </a:extLst>
        </p:cNvPr>
        <p:cNvGrpSpPr/>
        <p:nvPr/>
      </p:nvGrpSpPr>
      <p:grpSpPr>
        <a:xfrm>
          <a:off x="0" y="0"/>
          <a:ext cx="0" cy="0"/>
          <a:chOff x="0" y="0"/>
          <a:chExt cx="0" cy="0"/>
        </a:xfrm>
      </p:grpSpPr>
      <p:graphicFrame>
        <p:nvGraphicFramePr>
          <p:cNvPr id="56" name="think-cell data - do not delete" hidden="1">
            <a:extLst>
              <a:ext uri="{FF2B5EF4-FFF2-40B4-BE49-F238E27FC236}">
                <a16:creationId xmlns:a16="http://schemas.microsoft.com/office/drawing/2014/main" id="{86B9B018-A6D9-443D-EB7C-0D2093BC57E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4" imgW="405" imgH="405" progId="TCLayout.ActiveDocument.1">
                  <p:embed/>
                </p:oleObj>
              </mc:Choice>
              <mc:Fallback>
                <p:oleObj name="Diapositiva de think-cell" r:id="rId4" imgW="405" imgH="405" progId="TCLayout.ActiveDocument.1">
                  <p:embed/>
                  <p:pic>
                    <p:nvPicPr>
                      <p:cNvPr id="56" name="think-cell data - do not delete" hidden="1">
                        <a:extLst>
                          <a:ext uri="{FF2B5EF4-FFF2-40B4-BE49-F238E27FC236}">
                            <a16:creationId xmlns:a16="http://schemas.microsoft.com/office/drawing/2014/main" id="{86B9B018-A6D9-443D-EB7C-0D2093BC57E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Imagen 2">
            <a:extLst>
              <a:ext uri="{FF2B5EF4-FFF2-40B4-BE49-F238E27FC236}">
                <a16:creationId xmlns:a16="http://schemas.microsoft.com/office/drawing/2014/main" id="{F67737D1-945F-94F0-9CED-0D9A5EE9C14A}"/>
              </a:ext>
            </a:extLst>
          </p:cNvPr>
          <p:cNvPicPr>
            <a:picLocks noChangeAspect="1"/>
          </p:cNvPicPr>
          <p:nvPr/>
        </p:nvPicPr>
        <p:blipFill>
          <a:blip r:embed="rId6"/>
          <a:stretch>
            <a:fillRect/>
          </a:stretch>
        </p:blipFill>
        <p:spPr>
          <a:xfrm>
            <a:off x="-1" y="-7104"/>
            <a:ext cx="6096001" cy="6865104"/>
          </a:xfrm>
          <a:prstGeom prst="rect">
            <a:avLst/>
          </a:prstGeom>
        </p:spPr>
      </p:pic>
      <p:grpSp>
        <p:nvGrpSpPr>
          <p:cNvPr id="69" name="Grupo 68">
            <a:extLst>
              <a:ext uri="{FF2B5EF4-FFF2-40B4-BE49-F238E27FC236}">
                <a16:creationId xmlns:a16="http://schemas.microsoft.com/office/drawing/2014/main" id="{EDB121BE-A510-9CF0-7D71-C42DAAE5E0B3}"/>
              </a:ext>
            </a:extLst>
          </p:cNvPr>
          <p:cNvGrpSpPr/>
          <p:nvPr/>
        </p:nvGrpSpPr>
        <p:grpSpPr>
          <a:xfrm>
            <a:off x="397987" y="195543"/>
            <a:ext cx="7153338" cy="193014"/>
            <a:chOff x="748030" y="5789099"/>
            <a:chExt cx="6466765" cy="252000"/>
          </a:xfrm>
        </p:grpSpPr>
        <p:sp>
          <p:nvSpPr>
            <p:cNvPr id="70" name="Rectángulo 69">
              <a:extLst>
                <a:ext uri="{FF2B5EF4-FFF2-40B4-BE49-F238E27FC236}">
                  <a16:creationId xmlns:a16="http://schemas.microsoft.com/office/drawing/2014/main" id="{075F1A44-9DDF-D1B0-2450-C767EBFD4ABB}"/>
                </a:ext>
              </a:extLst>
            </p:cNvPr>
            <p:cNvSpPr/>
            <p:nvPr/>
          </p:nvSpPr>
          <p:spPr>
            <a:xfrm>
              <a:off x="748030"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b="1">
                  <a:solidFill>
                    <a:schemeClr val="bg1"/>
                  </a:solidFill>
                </a:rPr>
                <a:t>DISCLAIMER</a:t>
              </a:r>
            </a:p>
          </p:txBody>
        </p:sp>
        <p:sp>
          <p:nvSpPr>
            <p:cNvPr id="71" name="Rectángulo 70">
              <a:extLst>
                <a:ext uri="{FF2B5EF4-FFF2-40B4-BE49-F238E27FC236}">
                  <a16:creationId xmlns:a16="http://schemas.microsoft.com/office/drawing/2014/main" id="{2B20CCFA-C7E4-F23D-32D3-E4696C3E2736}"/>
                </a:ext>
              </a:extLst>
            </p:cNvPr>
            <p:cNvSpPr/>
            <p:nvPr/>
          </p:nvSpPr>
          <p:spPr>
            <a:xfrm>
              <a:off x="1839783"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ONE PAGER</a:t>
              </a:r>
            </a:p>
          </p:txBody>
        </p:sp>
        <p:sp>
          <p:nvSpPr>
            <p:cNvPr id="72" name="Rectángulo 71">
              <a:extLst>
                <a:ext uri="{FF2B5EF4-FFF2-40B4-BE49-F238E27FC236}">
                  <a16:creationId xmlns:a16="http://schemas.microsoft.com/office/drawing/2014/main" id="{857A1DEE-21E1-8AD8-04BC-29ADB03F0A10}"/>
                </a:ext>
              </a:extLst>
            </p:cNvPr>
            <p:cNvSpPr/>
            <p:nvPr/>
          </p:nvSpPr>
          <p:spPr>
            <a:xfrm>
              <a:off x="2931536" y="5789099"/>
              <a:ext cx="1008000" cy="252000"/>
            </a:xfrm>
            <a:prstGeom prst="rect">
              <a:avLst/>
            </a:prstGeom>
            <a:solidFill>
              <a:srgbClr val="E52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GENERAL OVERVIEW</a:t>
              </a:r>
            </a:p>
          </p:txBody>
        </p:sp>
        <p:sp>
          <p:nvSpPr>
            <p:cNvPr id="74" name="Rectángulo 73">
              <a:extLst>
                <a:ext uri="{FF2B5EF4-FFF2-40B4-BE49-F238E27FC236}">
                  <a16:creationId xmlns:a16="http://schemas.microsoft.com/office/drawing/2014/main" id="{8222D12F-5CD3-96B3-2334-4CE93705F52D}"/>
                </a:ext>
              </a:extLst>
            </p:cNvPr>
            <p:cNvSpPr/>
            <p:nvPr/>
          </p:nvSpPr>
          <p:spPr>
            <a:xfrm>
              <a:off x="6206795"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800"/>
                <a:t>FINANCIAL OVERVIEW</a:t>
              </a:r>
              <a:endParaRPr lang="es-ES_tradnl" sz="800">
                <a:solidFill>
                  <a:schemeClr val="bg1"/>
                </a:solidFill>
              </a:endParaRPr>
            </a:p>
          </p:txBody>
        </p:sp>
        <p:sp>
          <p:nvSpPr>
            <p:cNvPr id="75" name="Rectángulo 74">
              <a:extLst>
                <a:ext uri="{FF2B5EF4-FFF2-40B4-BE49-F238E27FC236}">
                  <a16:creationId xmlns:a16="http://schemas.microsoft.com/office/drawing/2014/main" id="{1BA40F79-B15F-5091-50A4-DC4DE37D9E77}"/>
                </a:ext>
              </a:extLst>
            </p:cNvPr>
            <p:cNvSpPr/>
            <p:nvPr/>
          </p:nvSpPr>
          <p:spPr>
            <a:xfrm>
              <a:off x="5115042"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800">
                  <a:solidFill>
                    <a:schemeClr val="bg1"/>
                  </a:solidFill>
                </a:rPr>
                <a:t>CORE BUSINESSES</a:t>
              </a:r>
              <a:endParaRPr lang="es-ES_tradnl" sz="800">
                <a:solidFill>
                  <a:schemeClr val="bg1"/>
                </a:solidFill>
              </a:endParaRPr>
            </a:p>
          </p:txBody>
        </p:sp>
        <p:sp>
          <p:nvSpPr>
            <p:cNvPr id="76" name="Rectángulo 75">
              <a:extLst>
                <a:ext uri="{FF2B5EF4-FFF2-40B4-BE49-F238E27FC236}">
                  <a16:creationId xmlns:a16="http://schemas.microsoft.com/office/drawing/2014/main" id="{47FCC3EB-B6BB-153A-8EFC-D1B5041A9BC8}"/>
                </a:ext>
              </a:extLst>
            </p:cNvPr>
            <p:cNvSpPr/>
            <p:nvPr/>
          </p:nvSpPr>
          <p:spPr>
            <a:xfrm>
              <a:off x="4023289"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STRENGHTS</a:t>
              </a:r>
            </a:p>
          </p:txBody>
        </p:sp>
      </p:grpSp>
      <p:grpSp>
        <p:nvGrpSpPr>
          <p:cNvPr id="45" name="Grupo 44">
            <a:extLst>
              <a:ext uri="{FF2B5EF4-FFF2-40B4-BE49-F238E27FC236}">
                <a16:creationId xmlns:a16="http://schemas.microsoft.com/office/drawing/2014/main" id="{7B5BA731-E353-6C69-EA19-D6FFA056C7E2}"/>
              </a:ext>
            </a:extLst>
          </p:cNvPr>
          <p:cNvGrpSpPr/>
          <p:nvPr/>
        </p:nvGrpSpPr>
        <p:grpSpPr>
          <a:xfrm>
            <a:off x="1294905" y="924845"/>
            <a:ext cx="3657600" cy="452269"/>
            <a:chOff x="1393817" y="1002065"/>
            <a:chExt cx="3657600" cy="452269"/>
          </a:xfrm>
        </p:grpSpPr>
        <p:sp>
          <p:nvSpPr>
            <p:cNvPr id="46" name="CuadroTexto 45">
              <a:extLst>
                <a:ext uri="{FF2B5EF4-FFF2-40B4-BE49-F238E27FC236}">
                  <a16:creationId xmlns:a16="http://schemas.microsoft.com/office/drawing/2014/main" id="{6804F591-3C21-8A78-06D9-E27CC00A9D64}"/>
                </a:ext>
              </a:extLst>
            </p:cNvPr>
            <p:cNvSpPr txBox="1"/>
            <p:nvPr/>
          </p:nvSpPr>
          <p:spPr>
            <a:xfrm>
              <a:off x="1393817" y="1058922"/>
              <a:ext cx="3657600" cy="338554"/>
            </a:xfrm>
            <a:prstGeom prst="rect">
              <a:avLst/>
            </a:prstGeom>
            <a:noFill/>
          </p:spPr>
          <p:txBody>
            <a:bodyPr wrap="square" rtlCol="0">
              <a:spAutoFit/>
            </a:bodyPr>
            <a:lstStyle/>
            <a:p>
              <a:pPr algn="ctr"/>
              <a:r>
                <a:rPr lang="es-CL" sz="1600" b="1">
                  <a:solidFill>
                    <a:schemeClr val="bg1"/>
                  </a:solidFill>
                  <a:latin typeface="Aptos Narrow" panose="020B0004020202020204" pitchFamily="34" charset="0"/>
                </a:rPr>
                <a:t>REVENUE &amp; EBITDA DISTRIBUTION</a:t>
              </a:r>
            </a:p>
          </p:txBody>
        </p:sp>
        <p:cxnSp>
          <p:nvCxnSpPr>
            <p:cNvPr id="47" name="Conector recto 46">
              <a:extLst>
                <a:ext uri="{FF2B5EF4-FFF2-40B4-BE49-F238E27FC236}">
                  <a16:creationId xmlns:a16="http://schemas.microsoft.com/office/drawing/2014/main" id="{624B288D-BCAF-873A-A1FE-88700B227C0E}"/>
                </a:ext>
              </a:extLst>
            </p:cNvPr>
            <p:cNvCxnSpPr>
              <a:cxnSpLocks/>
            </p:cNvCxnSpPr>
            <p:nvPr/>
          </p:nvCxnSpPr>
          <p:spPr>
            <a:xfrm>
              <a:off x="1393817" y="1002065"/>
              <a:ext cx="3657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id="{C189EEF3-41FB-E36D-E250-3B73A6D826EE}"/>
                </a:ext>
              </a:extLst>
            </p:cNvPr>
            <p:cNvCxnSpPr>
              <a:cxnSpLocks/>
            </p:cNvCxnSpPr>
            <p:nvPr/>
          </p:nvCxnSpPr>
          <p:spPr>
            <a:xfrm>
              <a:off x="1393817" y="1454334"/>
              <a:ext cx="3657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9" name="Grupo 48">
            <a:extLst>
              <a:ext uri="{FF2B5EF4-FFF2-40B4-BE49-F238E27FC236}">
                <a16:creationId xmlns:a16="http://schemas.microsoft.com/office/drawing/2014/main" id="{C9ED0755-B9CE-5E07-3B69-D26D35182568}"/>
              </a:ext>
            </a:extLst>
          </p:cNvPr>
          <p:cNvGrpSpPr/>
          <p:nvPr/>
        </p:nvGrpSpPr>
        <p:grpSpPr>
          <a:xfrm>
            <a:off x="7313611" y="923592"/>
            <a:ext cx="3657600" cy="452269"/>
            <a:chOff x="7062849" y="1003821"/>
            <a:chExt cx="3657600" cy="452269"/>
          </a:xfrm>
        </p:grpSpPr>
        <p:sp>
          <p:nvSpPr>
            <p:cNvPr id="50" name="CuadroTexto 49">
              <a:extLst>
                <a:ext uri="{FF2B5EF4-FFF2-40B4-BE49-F238E27FC236}">
                  <a16:creationId xmlns:a16="http://schemas.microsoft.com/office/drawing/2014/main" id="{889A5C80-1CB6-DBF3-AAB6-76800A239BC3}"/>
                </a:ext>
              </a:extLst>
            </p:cNvPr>
            <p:cNvSpPr txBox="1"/>
            <p:nvPr/>
          </p:nvSpPr>
          <p:spPr>
            <a:xfrm>
              <a:off x="7062849" y="1060678"/>
              <a:ext cx="3657600" cy="338554"/>
            </a:xfrm>
            <a:prstGeom prst="rect">
              <a:avLst/>
            </a:prstGeom>
            <a:noFill/>
          </p:spPr>
          <p:txBody>
            <a:bodyPr wrap="square" rtlCol="0">
              <a:spAutoFit/>
            </a:bodyPr>
            <a:lstStyle/>
            <a:p>
              <a:pPr algn="ctr"/>
              <a:r>
                <a:rPr lang="es-CL" sz="1600" b="1">
                  <a:solidFill>
                    <a:srgbClr val="18426A"/>
                  </a:solidFill>
                  <a:latin typeface="Mulish"/>
                </a:rPr>
                <a:t>NUMBERS AT A GLANCE (MM USD)</a:t>
              </a:r>
            </a:p>
          </p:txBody>
        </p:sp>
        <p:cxnSp>
          <p:nvCxnSpPr>
            <p:cNvPr id="51" name="Conector recto 50">
              <a:extLst>
                <a:ext uri="{FF2B5EF4-FFF2-40B4-BE49-F238E27FC236}">
                  <a16:creationId xmlns:a16="http://schemas.microsoft.com/office/drawing/2014/main" id="{CE5625AF-8198-A0E9-CDD3-D9078C05E396}"/>
                </a:ext>
              </a:extLst>
            </p:cNvPr>
            <p:cNvCxnSpPr>
              <a:cxnSpLocks/>
            </p:cNvCxnSpPr>
            <p:nvPr/>
          </p:nvCxnSpPr>
          <p:spPr>
            <a:xfrm>
              <a:off x="7062849" y="1003821"/>
              <a:ext cx="3657600" cy="0"/>
            </a:xfrm>
            <a:prstGeom prst="line">
              <a:avLst/>
            </a:prstGeom>
            <a:ln>
              <a:solidFill>
                <a:srgbClr val="18426A"/>
              </a:solidFill>
            </a:ln>
          </p:spPr>
          <p:style>
            <a:lnRef idx="1">
              <a:schemeClr val="accent1"/>
            </a:lnRef>
            <a:fillRef idx="0">
              <a:schemeClr val="accent1"/>
            </a:fillRef>
            <a:effectRef idx="0">
              <a:schemeClr val="accent1"/>
            </a:effectRef>
            <a:fontRef idx="minor">
              <a:schemeClr val="tx1"/>
            </a:fontRef>
          </p:style>
        </p:cxnSp>
        <p:cxnSp>
          <p:nvCxnSpPr>
            <p:cNvPr id="54" name="Conector recto 53">
              <a:extLst>
                <a:ext uri="{FF2B5EF4-FFF2-40B4-BE49-F238E27FC236}">
                  <a16:creationId xmlns:a16="http://schemas.microsoft.com/office/drawing/2014/main" id="{13815368-9630-1E0C-475D-9B02F0339C23}"/>
                </a:ext>
              </a:extLst>
            </p:cNvPr>
            <p:cNvCxnSpPr>
              <a:cxnSpLocks/>
            </p:cNvCxnSpPr>
            <p:nvPr/>
          </p:nvCxnSpPr>
          <p:spPr>
            <a:xfrm>
              <a:off x="7062849" y="1456090"/>
              <a:ext cx="3657600" cy="0"/>
            </a:xfrm>
            <a:prstGeom prst="line">
              <a:avLst/>
            </a:prstGeom>
            <a:ln>
              <a:solidFill>
                <a:srgbClr val="18426A"/>
              </a:solidFill>
            </a:ln>
          </p:spPr>
          <p:style>
            <a:lnRef idx="1">
              <a:schemeClr val="accent1"/>
            </a:lnRef>
            <a:fillRef idx="0">
              <a:schemeClr val="accent1"/>
            </a:fillRef>
            <a:effectRef idx="0">
              <a:schemeClr val="accent1"/>
            </a:effectRef>
            <a:fontRef idx="minor">
              <a:schemeClr val="tx1"/>
            </a:fontRef>
          </p:style>
        </p:cxnSp>
      </p:grpSp>
      <p:grpSp>
        <p:nvGrpSpPr>
          <p:cNvPr id="77" name="Grupo 76">
            <a:extLst>
              <a:ext uri="{FF2B5EF4-FFF2-40B4-BE49-F238E27FC236}">
                <a16:creationId xmlns:a16="http://schemas.microsoft.com/office/drawing/2014/main" id="{FA24B1AF-6F18-1C1F-CDE5-305AD63DD408}"/>
              </a:ext>
            </a:extLst>
          </p:cNvPr>
          <p:cNvGrpSpPr/>
          <p:nvPr/>
        </p:nvGrpSpPr>
        <p:grpSpPr>
          <a:xfrm>
            <a:off x="6631473" y="1814231"/>
            <a:ext cx="5038902" cy="4484713"/>
            <a:chOff x="6631473" y="1814231"/>
            <a:chExt cx="5038902" cy="4484713"/>
          </a:xfrm>
        </p:grpSpPr>
        <p:sp>
          <p:nvSpPr>
            <p:cNvPr id="52" name="Rectángulo 51">
              <a:extLst>
                <a:ext uri="{FF2B5EF4-FFF2-40B4-BE49-F238E27FC236}">
                  <a16:creationId xmlns:a16="http://schemas.microsoft.com/office/drawing/2014/main" id="{B3592686-27D7-DB6E-E415-15567CB2D822}"/>
                </a:ext>
              </a:extLst>
            </p:cNvPr>
            <p:cNvSpPr/>
            <p:nvPr/>
          </p:nvSpPr>
          <p:spPr>
            <a:xfrm>
              <a:off x="6631473" y="3887368"/>
              <a:ext cx="2468880" cy="1097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212352"/>
                  </a:solidFill>
                  <a:latin typeface="Aptos Narrow" panose="020B0004020202020204" pitchFamily="34" charset="0"/>
                  <a:ea typeface="Verdana" panose="020B0604030504040204" pitchFamily="34" charset="0"/>
                </a:rPr>
                <a:t>EBITDA</a:t>
              </a:r>
              <a:r>
                <a:rPr lang="en-US" sz="1200">
                  <a:solidFill>
                    <a:srgbClr val="212352"/>
                  </a:solidFill>
                  <a:latin typeface="Aptos Narrow" panose="020B0004020202020204" pitchFamily="34" charset="0"/>
                  <a:ea typeface="Verdana" panose="020B0604030504040204" pitchFamily="34" charset="0"/>
                </a:rPr>
                <a:t> </a:t>
              </a:r>
            </a:p>
            <a:p>
              <a:pPr algn="ctr"/>
              <a:r>
                <a:rPr lang="en-US" sz="1200">
                  <a:solidFill>
                    <a:srgbClr val="212352"/>
                  </a:solidFill>
                  <a:latin typeface="Aptos Narrow" panose="020B0004020202020204" pitchFamily="34" charset="0"/>
                  <a:ea typeface="Verdana" panose="020B0604030504040204" pitchFamily="34" charset="0"/>
                </a:rPr>
                <a:t> 2020: </a:t>
              </a:r>
              <a:r>
                <a:rPr lang="en-US" sz="1200" b="1">
                  <a:solidFill>
                    <a:srgbClr val="212352"/>
                  </a:solidFill>
                  <a:latin typeface="Aptos Narrow" panose="020B0004020202020204" pitchFamily="34" charset="0"/>
                  <a:ea typeface="Verdana" panose="020B0604030504040204" pitchFamily="34" charset="0"/>
                </a:rPr>
                <a:t>126</a:t>
              </a:r>
              <a:endParaRPr lang="en-US" sz="1200">
                <a:solidFill>
                  <a:srgbClr val="212352"/>
                </a:solidFill>
                <a:latin typeface="Aptos Narrow" panose="020B0004020202020204" pitchFamily="34" charset="0"/>
                <a:ea typeface="Verdana" panose="020B0604030504040204" pitchFamily="34" charset="0"/>
              </a:endParaRPr>
            </a:p>
            <a:p>
              <a:pPr algn="ctr"/>
              <a:r>
                <a:rPr lang="en-US" sz="1200">
                  <a:solidFill>
                    <a:srgbClr val="212352"/>
                  </a:solidFill>
                  <a:latin typeface="Aptos Narrow" panose="020B0004020202020204" pitchFamily="34" charset="0"/>
                  <a:ea typeface="Verdana" panose="020B0604030504040204" pitchFamily="34" charset="0"/>
                </a:rPr>
                <a:t> 2021:</a:t>
              </a:r>
              <a:r>
                <a:rPr lang="en-US" sz="1200" b="1">
                  <a:solidFill>
                    <a:srgbClr val="212352"/>
                  </a:solidFill>
                  <a:latin typeface="Aptos Narrow" panose="020B0004020202020204" pitchFamily="34" charset="0"/>
                  <a:ea typeface="Verdana" panose="020B0604030504040204" pitchFamily="34" charset="0"/>
                </a:rPr>
                <a:t> 154</a:t>
              </a:r>
              <a:endParaRPr lang="en-US" sz="1200">
                <a:solidFill>
                  <a:srgbClr val="212352"/>
                </a:solidFill>
                <a:latin typeface="Aptos Narrow" panose="020B0004020202020204" pitchFamily="34" charset="0"/>
                <a:ea typeface="Verdana" panose="020B0604030504040204" pitchFamily="34" charset="0"/>
              </a:endParaRPr>
            </a:p>
            <a:p>
              <a:pPr algn="ctr"/>
              <a:r>
                <a:rPr lang="en-US" sz="1200">
                  <a:solidFill>
                    <a:srgbClr val="212352"/>
                  </a:solidFill>
                  <a:latin typeface="Aptos Narrow" panose="020B0004020202020204" pitchFamily="34" charset="0"/>
                  <a:ea typeface="Verdana" panose="020B0604030504040204" pitchFamily="34" charset="0"/>
                </a:rPr>
                <a:t> 2022: </a:t>
              </a:r>
              <a:r>
                <a:rPr lang="en-US" sz="1200" b="1">
                  <a:solidFill>
                    <a:srgbClr val="212352"/>
                  </a:solidFill>
                  <a:latin typeface="Aptos Narrow" panose="020B0004020202020204" pitchFamily="34" charset="0"/>
                  <a:ea typeface="Verdana" panose="020B0604030504040204" pitchFamily="34" charset="0"/>
                </a:rPr>
                <a:t>174</a:t>
              </a:r>
              <a:endParaRPr lang="en-US" sz="1200">
                <a:solidFill>
                  <a:srgbClr val="212352"/>
                </a:solidFill>
                <a:latin typeface="Aptos Narrow" panose="020B0004020202020204" pitchFamily="34" charset="0"/>
                <a:ea typeface="Verdana" panose="020B0604030504040204" pitchFamily="34" charset="0"/>
              </a:endParaRPr>
            </a:p>
            <a:p>
              <a:pPr algn="ctr"/>
              <a:r>
                <a:rPr lang="en-US" sz="1200">
                  <a:solidFill>
                    <a:srgbClr val="212352"/>
                  </a:solidFill>
                  <a:latin typeface="Aptos Narrow" panose="020B0004020202020204" pitchFamily="34" charset="0"/>
                  <a:ea typeface="Verdana" panose="020B0604030504040204" pitchFamily="34" charset="0"/>
                </a:rPr>
                <a:t> 2023: </a:t>
              </a:r>
              <a:r>
                <a:rPr lang="en-US" sz="1200" b="1">
                  <a:solidFill>
                    <a:srgbClr val="212352"/>
                  </a:solidFill>
                  <a:latin typeface="Aptos Narrow" panose="020B0004020202020204" pitchFamily="34" charset="0"/>
                  <a:ea typeface="Verdana" panose="020B0604030504040204" pitchFamily="34" charset="0"/>
                </a:rPr>
                <a:t>154 </a:t>
              </a:r>
            </a:p>
            <a:p>
              <a:pPr algn="ctr"/>
              <a:r>
                <a:rPr lang="en-US" sz="1200">
                  <a:solidFill>
                    <a:srgbClr val="212352"/>
                  </a:solidFill>
                  <a:latin typeface="Aptos Narrow" panose="020B0004020202020204" pitchFamily="34" charset="0"/>
                  <a:ea typeface="Verdana" panose="020B0604030504040204" pitchFamily="34" charset="0"/>
                </a:rPr>
                <a:t>2024:  </a:t>
              </a:r>
              <a:r>
                <a:rPr lang="en-US" sz="1200" b="1">
                  <a:solidFill>
                    <a:srgbClr val="212352"/>
                  </a:solidFill>
                  <a:latin typeface="Aptos Narrow" panose="020B0004020202020204" pitchFamily="34" charset="0"/>
                  <a:ea typeface="Verdana" panose="020B0604030504040204" pitchFamily="34" charset="0"/>
                </a:rPr>
                <a:t>172</a:t>
              </a:r>
              <a:endParaRPr lang="en-US" sz="1200">
                <a:solidFill>
                  <a:srgbClr val="212352"/>
                </a:solidFill>
                <a:latin typeface="Aptos Narrow" panose="020B0004020202020204" pitchFamily="34" charset="0"/>
                <a:ea typeface="Verdana" panose="020B0604030504040204" pitchFamily="34" charset="0"/>
              </a:endParaRPr>
            </a:p>
          </p:txBody>
        </p:sp>
        <p:sp>
          <p:nvSpPr>
            <p:cNvPr id="53" name="Rectángulo 52">
              <a:extLst>
                <a:ext uri="{FF2B5EF4-FFF2-40B4-BE49-F238E27FC236}">
                  <a16:creationId xmlns:a16="http://schemas.microsoft.com/office/drawing/2014/main" id="{36ED3EAF-D164-1D52-1822-458E6D0B2E1C}"/>
                </a:ext>
              </a:extLst>
            </p:cNvPr>
            <p:cNvSpPr/>
            <p:nvPr/>
          </p:nvSpPr>
          <p:spPr>
            <a:xfrm>
              <a:off x="9150924" y="3887366"/>
              <a:ext cx="2468880" cy="1097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212352"/>
                  </a:solidFill>
                  <a:latin typeface="Aptos Narrow" panose="020B0004020202020204" pitchFamily="34" charset="0"/>
                  <a:ea typeface="Verdana" panose="020B0604030504040204" pitchFamily="34" charset="0"/>
                </a:rPr>
                <a:t>EBITDA Margin  </a:t>
              </a:r>
            </a:p>
            <a:p>
              <a:pPr algn="ctr"/>
              <a:r>
                <a:rPr lang="en-US" sz="1200">
                  <a:solidFill>
                    <a:srgbClr val="212352"/>
                  </a:solidFill>
                  <a:latin typeface="Aptos Narrow" panose="020B0004020202020204" pitchFamily="34" charset="0"/>
                  <a:ea typeface="Verdana" panose="020B0604030504040204" pitchFamily="34" charset="0"/>
                </a:rPr>
                <a:t> 2020: </a:t>
              </a:r>
              <a:r>
                <a:rPr lang="en-US" sz="1200" b="1">
                  <a:solidFill>
                    <a:srgbClr val="212352"/>
                  </a:solidFill>
                  <a:latin typeface="Aptos Narrow" panose="020B0004020202020204" pitchFamily="34" charset="0"/>
                  <a:ea typeface="Verdana" panose="020B0604030504040204" pitchFamily="34" charset="0"/>
                </a:rPr>
                <a:t>21,6%</a:t>
              </a:r>
            </a:p>
            <a:p>
              <a:pPr algn="ctr"/>
              <a:r>
                <a:rPr lang="en-US" sz="1200">
                  <a:solidFill>
                    <a:srgbClr val="212352"/>
                  </a:solidFill>
                  <a:latin typeface="Aptos Narrow" panose="020B0004020202020204" pitchFamily="34" charset="0"/>
                  <a:ea typeface="Verdana" panose="020B0604030504040204" pitchFamily="34" charset="0"/>
                </a:rPr>
                <a:t> 2021: </a:t>
              </a:r>
              <a:r>
                <a:rPr lang="en-US" sz="1200" b="1">
                  <a:solidFill>
                    <a:srgbClr val="212352"/>
                  </a:solidFill>
                  <a:latin typeface="Aptos Narrow" panose="020B0004020202020204" pitchFamily="34" charset="0"/>
                  <a:ea typeface="Verdana" panose="020B0604030504040204" pitchFamily="34" charset="0"/>
                </a:rPr>
                <a:t>20,3%</a:t>
              </a:r>
            </a:p>
            <a:p>
              <a:pPr algn="ctr"/>
              <a:r>
                <a:rPr lang="en-US" sz="1200">
                  <a:solidFill>
                    <a:srgbClr val="212352"/>
                  </a:solidFill>
                  <a:latin typeface="Aptos Narrow" panose="020B0004020202020204" pitchFamily="34" charset="0"/>
                  <a:ea typeface="Verdana" panose="020B0604030504040204" pitchFamily="34" charset="0"/>
                </a:rPr>
                <a:t> 2022: </a:t>
              </a:r>
              <a:r>
                <a:rPr lang="en-US" sz="1200" b="1">
                  <a:solidFill>
                    <a:srgbClr val="212352"/>
                  </a:solidFill>
                  <a:latin typeface="Aptos Narrow" panose="020B0004020202020204" pitchFamily="34" charset="0"/>
                  <a:ea typeface="Verdana" panose="020B0604030504040204" pitchFamily="34" charset="0"/>
                </a:rPr>
                <a:t>18,1%</a:t>
              </a:r>
            </a:p>
            <a:p>
              <a:pPr algn="ctr"/>
              <a:r>
                <a:rPr lang="en-US" sz="1200">
                  <a:solidFill>
                    <a:srgbClr val="212352"/>
                  </a:solidFill>
                  <a:latin typeface="Aptos Narrow" panose="020B0004020202020204" pitchFamily="34" charset="0"/>
                  <a:ea typeface="Verdana" panose="020B0604030504040204" pitchFamily="34" charset="0"/>
                </a:rPr>
                <a:t> 2023: </a:t>
              </a:r>
              <a:r>
                <a:rPr lang="en-US" sz="1200" b="1">
                  <a:solidFill>
                    <a:srgbClr val="212352"/>
                  </a:solidFill>
                  <a:latin typeface="Aptos Narrow" panose="020B0004020202020204" pitchFamily="34" charset="0"/>
                  <a:ea typeface="Verdana" panose="020B0604030504040204" pitchFamily="34" charset="0"/>
                </a:rPr>
                <a:t>17,1%</a:t>
              </a:r>
            </a:p>
            <a:p>
              <a:pPr algn="ctr"/>
              <a:r>
                <a:rPr lang="en-US" sz="1200">
                  <a:solidFill>
                    <a:srgbClr val="212352"/>
                  </a:solidFill>
                  <a:latin typeface="Aptos Narrow" panose="020B0004020202020204" pitchFamily="34" charset="0"/>
                  <a:ea typeface="Verdana" panose="020B0604030504040204" pitchFamily="34" charset="0"/>
                </a:rPr>
                <a:t>2024: </a:t>
              </a:r>
              <a:r>
                <a:rPr lang="en-US" sz="1200" b="1">
                  <a:solidFill>
                    <a:srgbClr val="212352"/>
                  </a:solidFill>
                  <a:latin typeface="Aptos Narrow" panose="020B0004020202020204" pitchFamily="34" charset="0"/>
                  <a:ea typeface="Verdana" panose="020B0604030504040204" pitchFamily="34" charset="0"/>
                </a:rPr>
                <a:t>17,8%</a:t>
              </a:r>
            </a:p>
          </p:txBody>
        </p:sp>
        <p:sp>
          <p:nvSpPr>
            <p:cNvPr id="57" name="Rectángulo 56">
              <a:extLst>
                <a:ext uri="{FF2B5EF4-FFF2-40B4-BE49-F238E27FC236}">
                  <a16:creationId xmlns:a16="http://schemas.microsoft.com/office/drawing/2014/main" id="{932BAAA2-AE42-5E63-04CF-C8FA65DE3BD2}"/>
                </a:ext>
              </a:extLst>
            </p:cNvPr>
            <p:cNvSpPr/>
            <p:nvPr/>
          </p:nvSpPr>
          <p:spPr>
            <a:xfrm>
              <a:off x="6682044" y="5877551"/>
              <a:ext cx="2468880" cy="421393"/>
            </a:xfrm>
            <a:prstGeom prst="rect">
              <a:avLst/>
            </a:prstGeom>
            <a:solidFill>
              <a:srgbClr val="E52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Mulish"/>
                  <a:ea typeface="Verdana" panose="020B0604030504040204" pitchFamily="34" charset="0"/>
                </a:rPr>
                <a:t>A (Stable)</a:t>
              </a:r>
              <a:endParaRPr lang="en-US" sz="1200">
                <a:solidFill>
                  <a:schemeClr val="bg1"/>
                </a:solidFill>
                <a:latin typeface="Mulish"/>
                <a:ea typeface="Verdana" panose="020B0604030504040204" pitchFamily="34" charset="0"/>
              </a:endParaRPr>
            </a:p>
          </p:txBody>
        </p:sp>
        <p:sp>
          <p:nvSpPr>
            <p:cNvPr id="58" name="Rectángulo 57">
              <a:extLst>
                <a:ext uri="{FF2B5EF4-FFF2-40B4-BE49-F238E27FC236}">
                  <a16:creationId xmlns:a16="http://schemas.microsoft.com/office/drawing/2014/main" id="{5A2CC15C-7E77-E241-F56E-80752B9EC034}"/>
                </a:ext>
              </a:extLst>
            </p:cNvPr>
            <p:cNvSpPr/>
            <p:nvPr/>
          </p:nvSpPr>
          <p:spPr>
            <a:xfrm>
              <a:off x="9201495" y="5877550"/>
              <a:ext cx="2468880" cy="421393"/>
            </a:xfrm>
            <a:prstGeom prst="rect">
              <a:avLst/>
            </a:prstGeom>
            <a:solidFill>
              <a:srgbClr val="E52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Mulish"/>
                  <a:ea typeface="Verdana" panose="020B0604030504040204" pitchFamily="34" charset="0"/>
                </a:rPr>
                <a:t>A (Stable)</a:t>
              </a:r>
              <a:endParaRPr lang="en-US" sz="1200">
                <a:solidFill>
                  <a:schemeClr val="bg1"/>
                </a:solidFill>
                <a:latin typeface="Mulish"/>
                <a:ea typeface="Verdana" panose="020B0604030504040204" pitchFamily="34" charset="0"/>
              </a:endParaRPr>
            </a:p>
          </p:txBody>
        </p:sp>
        <p:sp>
          <p:nvSpPr>
            <p:cNvPr id="59" name="Rectángulo 58">
              <a:extLst>
                <a:ext uri="{FF2B5EF4-FFF2-40B4-BE49-F238E27FC236}">
                  <a16:creationId xmlns:a16="http://schemas.microsoft.com/office/drawing/2014/main" id="{BA3B7982-9EE7-F486-C939-93E9CF4539D2}"/>
                </a:ext>
              </a:extLst>
            </p:cNvPr>
            <p:cNvSpPr/>
            <p:nvPr/>
          </p:nvSpPr>
          <p:spPr>
            <a:xfrm>
              <a:off x="6631473" y="3112887"/>
              <a:ext cx="2468880" cy="5503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212352"/>
                  </a:solidFill>
                  <a:latin typeface="Mulish"/>
                  <a:ea typeface="Verdana" panose="020B0604030504040204" pitchFamily="34" charset="0"/>
                </a:rPr>
                <a:t>TOTAL ASSETS</a:t>
              </a:r>
            </a:p>
            <a:p>
              <a:pPr algn="ctr"/>
              <a:r>
                <a:rPr lang="en-US" sz="1200">
                  <a:solidFill>
                    <a:srgbClr val="212352"/>
                  </a:solidFill>
                  <a:latin typeface="Mulish"/>
                  <a:ea typeface="Verdana" panose="020B0604030504040204" pitchFamily="34" charset="0"/>
                </a:rPr>
                <a:t>2024: </a:t>
              </a:r>
              <a:r>
                <a:rPr lang="en-US" sz="1200" b="1">
                  <a:solidFill>
                    <a:srgbClr val="212352"/>
                  </a:solidFill>
                  <a:latin typeface="Mulish"/>
                  <a:ea typeface="Verdana" panose="020B0604030504040204" pitchFamily="34" charset="0"/>
                </a:rPr>
                <a:t>1.496 </a:t>
              </a:r>
              <a:endParaRPr lang="en-US" sz="1200">
                <a:solidFill>
                  <a:srgbClr val="212352"/>
                </a:solidFill>
                <a:latin typeface="Mulish"/>
                <a:ea typeface="Verdana" panose="020B0604030504040204" pitchFamily="34" charset="0"/>
              </a:endParaRPr>
            </a:p>
          </p:txBody>
        </p:sp>
        <p:sp>
          <p:nvSpPr>
            <p:cNvPr id="61" name="Rectángulo 60">
              <a:extLst>
                <a:ext uri="{FF2B5EF4-FFF2-40B4-BE49-F238E27FC236}">
                  <a16:creationId xmlns:a16="http://schemas.microsoft.com/office/drawing/2014/main" id="{401C86E0-104D-62D2-2875-A385EF0A2768}"/>
                </a:ext>
              </a:extLst>
            </p:cNvPr>
            <p:cNvSpPr/>
            <p:nvPr/>
          </p:nvSpPr>
          <p:spPr>
            <a:xfrm>
              <a:off x="9150924" y="3112887"/>
              <a:ext cx="2468880" cy="5503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212352"/>
                  </a:solidFill>
                  <a:latin typeface="Mulish"/>
                  <a:ea typeface="Verdana" panose="020B0604030504040204" pitchFamily="34" charset="0"/>
                </a:rPr>
                <a:t>TOTAL EQUITY </a:t>
              </a:r>
            </a:p>
            <a:p>
              <a:pPr algn="ctr"/>
              <a:r>
                <a:rPr lang="en-US" sz="1200">
                  <a:solidFill>
                    <a:srgbClr val="212352"/>
                  </a:solidFill>
                  <a:latin typeface="Mulish"/>
                  <a:ea typeface="Verdana" panose="020B0604030504040204" pitchFamily="34" charset="0"/>
                </a:rPr>
                <a:t>2024:  </a:t>
              </a:r>
              <a:r>
                <a:rPr lang="en-US" sz="1200" b="1">
                  <a:solidFill>
                    <a:srgbClr val="212352"/>
                  </a:solidFill>
                  <a:latin typeface="Mulish"/>
                  <a:ea typeface="Verdana" panose="020B0604030504040204" pitchFamily="34" charset="0"/>
                </a:rPr>
                <a:t>506 </a:t>
              </a:r>
              <a:endParaRPr lang="en-US" sz="1200">
                <a:solidFill>
                  <a:srgbClr val="212352"/>
                </a:solidFill>
                <a:latin typeface="Mulish"/>
                <a:ea typeface="Verdana" panose="020B0604030504040204" pitchFamily="34" charset="0"/>
              </a:endParaRPr>
            </a:p>
          </p:txBody>
        </p:sp>
        <p:sp>
          <p:nvSpPr>
            <p:cNvPr id="62" name="Rectángulo 61">
              <a:extLst>
                <a:ext uri="{FF2B5EF4-FFF2-40B4-BE49-F238E27FC236}">
                  <a16:creationId xmlns:a16="http://schemas.microsoft.com/office/drawing/2014/main" id="{CE4074E0-82F3-11F9-B94C-B1DCD73648D5}"/>
                </a:ext>
              </a:extLst>
            </p:cNvPr>
            <p:cNvSpPr/>
            <p:nvPr/>
          </p:nvSpPr>
          <p:spPr>
            <a:xfrm>
              <a:off x="6631473" y="1814231"/>
              <a:ext cx="2468880" cy="1097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212352"/>
                  </a:solidFill>
                  <a:latin typeface="Aptos Narrow" panose="020B0004020202020204" pitchFamily="34" charset="0"/>
                  <a:ea typeface="Verdana" panose="020B0604030504040204" pitchFamily="34" charset="0"/>
                </a:rPr>
                <a:t>REVENUES </a:t>
              </a:r>
            </a:p>
            <a:p>
              <a:pPr algn="ctr"/>
              <a:r>
                <a:rPr lang="en-US" sz="1200">
                  <a:solidFill>
                    <a:srgbClr val="212352"/>
                  </a:solidFill>
                  <a:latin typeface="Aptos Narrow" panose="020B0004020202020204" pitchFamily="34" charset="0"/>
                  <a:ea typeface="Verdana" panose="020B0604030504040204" pitchFamily="34" charset="0"/>
                </a:rPr>
                <a:t>2020: </a:t>
              </a:r>
              <a:r>
                <a:rPr lang="en-US" sz="1200" b="1">
                  <a:solidFill>
                    <a:srgbClr val="212352"/>
                  </a:solidFill>
                  <a:latin typeface="Aptos Narrow" panose="020B0004020202020204" pitchFamily="34" charset="0"/>
                  <a:ea typeface="Verdana" panose="020B0604030504040204" pitchFamily="34" charset="0"/>
                </a:rPr>
                <a:t>585</a:t>
              </a:r>
              <a:endParaRPr lang="en-US" sz="1200">
                <a:solidFill>
                  <a:srgbClr val="212352"/>
                </a:solidFill>
                <a:latin typeface="Aptos Narrow" panose="020B0004020202020204" pitchFamily="34" charset="0"/>
                <a:ea typeface="Verdana" panose="020B0604030504040204" pitchFamily="34" charset="0"/>
              </a:endParaRPr>
            </a:p>
            <a:p>
              <a:pPr algn="ctr"/>
              <a:r>
                <a:rPr lang="en-US" sz="1200">
                  <a:solidFill>
                    <a:srgbClr val="212352"/>
                  </a:solidFill>
                  <a:latin typeface="Aptos Narrow" panose="020B0004020202020204" pitchFamily="34" charset="0"/>
                  <a:ea typeface="Verdana" panose="020B0604030504040204" pitchFamily="34" charset="0"/>
                </a:rPr>
                <a:t>2021: </a:t>
              </a:r>
              <a:r>
                <a:rPr lang="en-US" sz="1200" b="1">
                  <a:solidFill>
                    <a:srgbClr val="212352"/>
                  </a:solidFill>
                  <a:latin typeface="Aptos Narrow" panose="020B0004020202020204" pitchFamily="34" charset="0"/>
                  <a:ea typeface="Verdana" panose="020B0604030504040204" pitchFamily="34" charset="0"/>
                </a:rPr>
                <a:t>757</a:t>
              </a:r>
              <a:r>
                <a:rPr lang="en-US" sz="1200">
                  <a:solidFill>
                    <a:srgbClr val="212352"/>
                  </a:solidFill>
                  <a:latin typeface="Aptos Narrow" panose="020B0004020202020204" pitchFamily="34" charset="0"/>
                  <a:ea typeface="Verdana" panose="020B0604030504040204" pitchFamily="34" charset="0"/>
                </a:rPr>
                <a:t> </a:t>
              </a:r>
            </a:p>
            <a:p>
              <a:pPr algn="ctr"/>
              <a:r>
                <a:rPr lang="en-US" sz="1200">
                  <a:solidFill>
                    <a:srgbClr val="212352"/>
                  </a:solidFill>
                  <a:latin typeface="Aptos Narrow" panose="020B0004020202020204" pitchFamily="34" charset="0"/>
                  <a:ea typeface="Verdana" panose="020B0604030504040204" pitchFamily="34" charset="0"/>
                </a:rPr>
                <a:t>2022: </a:t>
              </a:r>
              <a:r>
                <a:rPr lang="en-US" sz="1200" b="1">
                  <a:solidFill>
                    <a:srgbClr val="212352"/>
                  </a:solidFill>
                  <a:latin typeface="Aptos Narrow" panose="020B0004020202020204" pitchFamily="34" charset="0"/>
                  <a:ea typeface="Verdana" panose="020B0604030504040204" pitchFamily="34" charset="0"/>
                </a:rPr>
                <a:t>962</a:t>
              </a:r>
              <a:endParaRPr lang="en-US" sz="1200">
                <a:solidFill>
                  <a:srgbClr val="212352"/>
                </a:solidFill>
                <a:latin typeface="Aptos Narrow" panose="020B0004020202020204" pitchFamily="34" charset="0"/>
                <a:ea typeface="Verdana" panose="020B0604030504040204" pitchFamily="34" charset="0"/>
              </a:endParaRPr>
            </a:p>
            <a:p>
              <a:pPr algn="ctr"/>
              <a:r>
                <a:rPr lang="en-US" sz="1200">
                  <a:solidFill>
                    <a:srgbClr val="212352"/>
                  </a:solidFill>
                  <a:latin typeface="Aptos Narrow" panose="020B0004020202020204" pitchFamily="34" charset="0"/>
                  <a:ea typeface="Verdana" panose="020B0604030504040204" pitchFamily="34" charset="0"/>
                </a:rPr>
                <a:t>2023: </a:t>
              </a:r>
              <a:r>
                <a:rPr lang="en-US" sz="1200" b="1">
                  <a:solidFill>
                    <a:srgbClr val="212352"/>
                  </a:solidFill>
                  <a:latin typeface="Aptos Narrow" panose="020B0004020202020204" pitchFamily="34" charset="0"/>
                  <a:ea typeface="Verdana" panose="020B0604030504040204" pitchFamily="34" charset="0"/>
                </a:rPr>
                <a:t>902</a:t>
              </a:r>
              <a:endParaRPr lang="en-US" sz="1200">
                <a:solidFill>
                  <a:srgbClr val="212352"/>
                </a:solidFill>
                <a:latin typeface="Aptos Narrow" panose="020B0004020202020204" pitchFamily="34" charset="0"/>
                <a:ea typeface="Verdana" panose="020B0604030504040204" pitchFamily="34" charset="0"/>
              </a:endParaRPr>
            </a:p>
            <a:p>
              <a:pPr algn="ctr"/>
              <a:r>
                <a:rPr lang="en-US" sz="1200">
                  <a:solidFill>
                    <a:srgbClr val="212352"/>
                  </a:solidFill>
                  <a:latin typeface="Aptos Narrow" panose="020B0004020202020204" pitchFamily="34" charset="0"/>
                  <a:ea typeface="Verdana" panose="020B0604030504040204" pitchFamily="34" charset="0"/>
                </a:rPr>
                <a:t>2024: </a:t>
              </a:r>
              <a:r>
                <a:rPr lang="en-US" sz="1200" b="1">
                  <a:solidFill>
                    <a:srgbClr val="212352"/>
                  </a:solidFill>
                  <a:latin typeface="Aptos Narrow" panose="020B0004020202020204" pitchFamily="34" charset="0"/>
                  <a:ea typeface="Verdana" panose="020B0604030504040204" pitchFamily="34" charset="0"/>
                </a:rPr>
                <a:t>970</a:t>
              </a:r>
              <a:endParaRPr lang="en-US" sz="1200">
                <a:solidFill>
                  <a:srgbClr val="212352"/>
                </a:solidFill>
                <a:latin typeface="Aptos Narrow" panose="020B0004020202020204" pitchFamily="34" charset="0"/>
                <a:ea typeface="Verdana" panose="020B0604030504040204" pitchFamily="34" charset="0"/>
              </a:endParaRPr>
            </a:p>
          </p:txBody>
        </p:sp>
        <p:sp>
          <p:nvSpPr>
            <p:cNvPr id="63" name="Rectángulo 62">
              <a:extLst>
                <a:ext uri="{FF2B5EF4-FFF2-40B4-BE49-F238E27FC236}">
                  <a16:creationId xmlns:a16="http://schemas.microsoft.com/office/drawing/2014/main" id="{02348B1C-364A-1FC7-532D-069F790FD7A6}"/>
                </a:ext>
              </a:extLst>
            </p:cNvPr>
            <p:cNvSpPr/>
            <p:nvPr/>
          </p:nvSpPr>
          <p:spPr>
            <a:xfrm>
              <a:off x="9150924" y="1814231"/>
              <a:ext cx="2468880" cy="1097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212352"/>
                  </a:solidFill>
                  <a:latin typeface="Aptos Narrow" panose="020B0004020202020204" pitchFamily="34" charset="0"/>
                  <a:ea typeface="Verdana" panose="020B0604030504040204" pitchFamily="34" charset="0"/>
                </a:rPr>
                <a:t>PROFIT (LOSS) </a:t>
              </a:r>
            </a:p>
            <a:p>
              <a:pPr algn="ctr"/>
              <a:r>
                <a:rPr lang="en-US" sz="1200">
                  <a:solidFill>
                    <a:srgbClr val="212352"/>
                  </a:solidFill>
                  <a:latin typeface="Aptos Narrow" panose="020B0004020202020204" pitchFamily="34" charset="0"/>
                  <a:ea typeface="Verdana" panose="020B0604030504040204" pitchFamily="34" charset="0"/>
                </a:rPr>
                <a:t> 2020:  </a:t>
              </a:r>
              <a:r>
                <a:rPr lang="en-US" sz="1200" b="1">
                  <a:solidFill>
                    <a:srgbClr val="212352"/>
                  </a:solidFill>
                  <a:latin typeface="Aptos Narrow" panose="020B0004020202020204" pitchFamily="34" charset="0"/>
                  <a:ea typeface="Verdana" panose="020B0604030504040204" pitchFamily="34" charset="0"/>
                </a:rPr>
                <a:t>18 </a:t>
              </a:r>
              <a:endParaRPr lang="en-US" sz="1200">
                <a:solidFill>
                  <a:srgbClr val="212352"/>
                </a:solidFill>
                <a:latin typeface="Aptos Narrow" panose="020B0004020202020204" pitchFamily="34" charset="0"/>
                <a:ea typeface="Verdana" panose="020B0604030504040204" pitchFamily="34" charset="0"/>
              </a:endParaRPr>
            </a:p>
            <a:p>
              <a:pPr algn="ctr"/>
              <a:r>
                <a:rPr lang="en-US" sz="1200">
                  <a:solidFill>
                    <a:srgbClr val="212352"/>
                  </a:solidFill>
                  <a:latin typeface="Aptos Narrow" panose="020B0004020202020204" pitchFamily="34" charset="0"/>
                  <a:ea typeface="Verdana" panose="020B0604030504040204" pitchFamily="34" charset="0"/>
                </a:rPr>
                <a:t> 2021:  </a:t>
              </a:r>
              <a:r>
                <a:rPr lang="en-US" sz="1200" b="1">
                  <a:solidFill>
                    <a:srgbClr val="212352"/>
                  </a:solidFill>
                  <a:latin typeface="Aptos Narrow" panose="020B0004020202020204" pitchFamily="34" charset="0"/>
                  <a:ea typeface="Verdana" panose="020B0604030504040204" pitchFamily="34" charset="0"/>
                </a:rPr>
                <a:t>76 </a:t>
              </a:r>
              <a:endParaRPr lang="en-US" sz="1200">
                <a:solidFill>
                  <a:srgbClr val="212352"/>
                </a:solidFill>
                <a:latin typeface="Aptos Narrow" panose="020B0004020202020204" pitchFamily="34" charset="0"/>
                <a:ea typeface="Verdana" panose="020B0604030504040204" pitchFamily="34" charset="0"/>
              </a:endParaRPr>
            </a:p>
            <a:p>
              <a:pPr algn="ctr"/>
              <a:r>
                <a:rPr lang="en-US" sz="1200">
                  <a:solidFill>
                    <a:srgbClr val="212352"/>
                  </a:solidFill>
                  <a:latin typeface="Aptos Narrow" panose="020B0004020202020204" pitchFamily="34" charset="0"/>
                  <a:ea typeface="Verdana" panose="020B0604030504040204" pitchFamily="34" charset="0"/>
                </a:rPr>
                <a:t> 2022:  </a:t>
              </a:r>
              <a:r>
                <a:rPr lang="en-US" sz="1200" b="1">
                  <a:solidFill>
                    <a:srgbClr val="212352"/>
                  </a:solidFill>
                  <a:latin typeface="Aptos Narrow" panose="020B0004020202020204" pitchFamily="34" charset="0"/>
                  <a:ea typeface="Verdana" panose="020B0604030504040204" pitchFamily="34" charset="0"/>
                </a:rPr>
                <a:t>67 </a:t>
              </a:r>
              <a:endParaRPr lang="en-US" sz="1200">
                <a:solidFill>
                  <a:srgbClr val="212352"/>
                </a:solidFill>
                <a:latin typeface="Aptos Narrow" panose="020B0004020202020204" pitchFamily="34" charset="0"/>
                <a:ea typeface="Verdana" panose="020B0604030504040204" pitchFamily="34" charset="0"/>
              </a:endParaRPr>
            </a:p>
            <a:p>
              <a:pPr algn="ctr"/>
              <a:r>
                <a:rPr lang="en-US" sz="1200">
                  <a:solidFill>
                    <a:srgbClr val="212352"/>
                  </a:solidFill>
                  <a:latin typeface="Aptos Narrow" panose="020B0004020202020204" pitchFamily="34" charset="0"/>
                  <a:ea typeface="Verdana" panose="020B0604030504040204" pitchFamily="34" charset="0"/>
                </a:rPr>
                <a:t> 2023:  </a:t>
              </a:r>
              <a:r>
                <a:rPr lang="en-US" sz="1200" b="1">
                  <a:solidFill>
                    <a:srgbClr val="212352"/>
                  </a:solidFill>
                  <a:latin typeface="Aptos Narrow" panose="020B0004020202020204" pitchFamily="34" charset="0"/>
                  <a:ea typeface="Verdana" panose="020B0604030504040204" pitchFamily="34" charset="0"/>
                </a:rPr>
                <a:t>43</a:t>
              </a:r>
              <a:r>
                <a:rPr lang="en-US" sz="1200">
                  <a:solidFill>
                    <a:srgbClr val="212352"/>
                  </a:solidFill>
                  <a:latin typeface="Aptos Narrow" panose="020B0004020202020204" pitchFamily="34" charset="0"/>
                  <a:ea typeface="Verdana" panose="020B0604030504040204" pitchFamily="34" charset="0"/>
                </a:rPr>
                <a:t> </a:t>
              </a:r>
            </a:p>
            <a:p>
              <a:pPr algn="ctr"/>
              <a:r>
                <a:rPr lang="en-US" sz="1200">
                  <a:solidFill>
                    <a:srgbClr val="212352"/>
                  </a:solidFill>
                  <a:latin typeface="Aptos Narrow" panose="020B0004020202020204" pitchFamily="34" charset="0"/>
                  <a:ea typeface="Verdana" panose="020B0604030504040204" pitchFamily="34" charset="0"/>
                </a:rPr>
                <a:t>2024:  </a:t>
              </a:r>
              <a:r>
                <a:rPr lang="en-US" sz="1200" b="1">
                  <a:solidFill>
                    <a:srgbClr val="212352"/>
                  </a:solidFill>
                  <a:latin typeface="Aptos Narrow" panose="020B0004020202020204" pitchFamily="34" charset="0"/>
                  <a:ea typeface="Verdana" panose="020B0604030504040204" pitchFamily="34" charset="0"/>
                </a:rPr>
                <a:t>54</a:t>
              </a:r>
              <a:r>
                <a:rPr lang="en-US" sz="1200">
                  <a:solidFill>
                    <a:srgbClr val="212352"/>
                  </a:solidFill>
                  <a:latin typeface="Aptos Narrow" panose="020B0004020202020204" pitchFamily="34" charset="0"/>
                  <a:ea typeface="Verdana" panose="020B0604030504040204" pitchFamily="34" charset="0"/>
                </a:rPr>
                <a:t> </a:t>
              </a:r>
            </a:p>
          </p:txBody>
        </p:sp>
        <p:pic>
          <p:nvPicPr>
            <p:cNvPr id="66" name="Imagen 65" descr="Icono&#10;&#10;Descripción generada automáticamente con confianza media">
              <a:extLst>
                <a:ext uri="{FF2B5EF4-FFF2-40B4-BE49-F238E27FC236}">
                  <a16:creationId xmlns:a16="http://schemas.microsoft.com/office/drawing/2014/main" id="{3938B8E7-52A2-651D-7EEC-D2DFBED32C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3922" y="5352237"/>
              <a:ext cx="1707894" cy="343736"/>
            </a:xfrm>
            <a:prstGeom prst="rect">
              <a:avLst/>
            </a:prstGeom>
          </p:spPr>
        </p:pic>
        <p:pic>
          <p:nvPicPr>
            <p:cNvPr id="68" name="Imagen 67" descr="Logotipo&#10;&#10;Descripción generada automáticamente">
              <a:extLst>
                <a:ext uri="{FF2B5EF4-FFF2-40B4-BE49-F238E27FC236}">
                  <a16:creationId xmlns:a16="http://schemas.microsoft.com/office/drawing/2014/main" id="{A15F31BF-7068-7346-DE53-E0D60D043262}"/>
                </a:ext>
              </a:extLst>
            </p:cNvPr>
            <p:cNvPicPr>
              <a:picLocks noChangeAspect="1"/>
            </p:cNvPicPr>
            <p:nvPr/>
          </p:nvPicPr>
          <p:blipFill>
            <a:blip r:embed="rId8">
              <a:extLst>
                <a:ext uri="{28A0092B-C50C-407E-A947-70E740481C1C}">
                  <a14:useLocalDpi xmlns:a14="http://schemas.microsoft.com/office/drawing/2010/main" val="0"/>
                </a:ext>
              </a:extLst>
            </a:blip>
            <a:srcRect l="6989" t="20205" r="5172" b="18434"/>
            <a:stretch/>
          </p:blipFill>
          <p:spPr>
            <a:xfrm>
              <a:off x="9427048" y="5301095"/>
              <a:ext cx="1816966" cy="436504"/>
            </a:xfrm>
            <a:prstGeom prst="rect">
              <a:avLst/>
            </a:prstGeom>
          </p:spPr>
        </p:pic>
      </p:grpSp>
      <p:graphicFrame>
        <p:nvGraphicFramePr>
          <p:cNvPr id="81" name="Gráfico 80">
            <a:extLst>
              <a:ext uri="{FF2B5EF4-FFF2-40B4-BE49-F238E27FC236}">
                <a16:creationId xmlns:a16="http://schemas.microsoft.com/office/drawing/2014/main" id="{4DBAB7A6-3ECB-2BEA-76C6-C90EFB5580D0}"/>
              </a:ext>
            </a:extLst>
          </p:cNvPr>
          <p:cNvGraphicFramePr>
            <a:graphicFrameLocks/>
          </p:cNvGraphicFramePr>
          <p:nvPr>
            <p:extLst>
              <p:ext uri="{D42A27DB-BD31-4B8C-83A1-F6EECF244321}">
                <p14:modId xmlns:p14="http://schemas.microsoft.com/office/powerpoint/2010/main" val="2029332656"/>
              </p:ext>
            </p:extLst>
          </p:nvPr>
        </p:nvGraphicFramePr>
        <p:xfrm>
          <a:off x="562009" y="1467479"/>
          <a:ext cx="2411510" cy="2419884"/>
        </p:xfrm>
        <a:graphic>
          <a:graphicData uri="http://schemas.openxmlformats.org/drawingml/2006/chart">
            <c:chart xmlns:c="http://schemas.openxmlformats.org/drawingml/2006/chart" xmlns:r="http://schemas.openxmlformats.org/officeDocument/2006/relationships" r:id="rId9"/>
          </a:graphicData>
        </a:graphic>
      </p:graphicFrame>
      <p:sp>
        <p:nvSpPr>
          <p:cNvPr id="82" name="CuadroTexto 81">
            <a:extLst>
              <a:ext uri="{FF2B5EF4-FFF2-40B4-BE49-F238E27FC236}">
                <a16:creationId xmlns:a16="http://schemas.microsoft.com/office/drawing/2014/main" id="{1760C3DD-7E8F-F28A-BC2F-CDAE36FE7268}"/>
              </a:ext>
            </a:extLst>
          </p:cNvPr>
          <p:cNvSpPr txBox="1"/>
          <p:nvPr/>
        </p:nvSpPr>
        <p:spPr>
          <a:xfrm>
            <a:off x="1237736" y="2483030"/>
            <a:ext cx="1011757" cy="369332"/>
          </a:xfrm>
          <a:prstGeom prst="rect">
            <a:avLst/>
          </a:prstGeom>
          <a:noFill/>
        </p:spPr>
        <p:txBody>
          <a:bodyPr wrap="square" rtlCol="0">
            <a:spAutoFit/>
          </a:bodyPr>
          <a:lstStyle/>
          <a:p>
            <a:pPr algn="ctr"/>
            <a:r>
              <a:rPr lang="en-US" sz="900">
                <a:solidFill>
                  <a:schemeClr val="bg1"/>
                </a:solidFill>
                <a:latin typeface="Mulish"/>
                <a:ea typeface="Verdana" panose="020B0604030504040204" pitchFamily="34" charset="0"/>
              </a:rPr>
              <a:t>Revenues </a:t>
            </a:r>
            <a:r>
              <a:rPr lang="en-US" sz="900" b="1">
                <a:solidFill>
                  <a:schemeClr val="bg1"/>
                </a:solidFill>
                <a:latin typeface="Mulish"/>
                <a:ea typeface="Verdana" panose="020B0604030504040204" pitchFamily="34" charset="0"/>
              </a:rPr>
              <a:t>2023</a:t>
            </a:r>
            <a:r>
              <a:rPr lang="en-US" sz="900">
                <a:solidFill>
                  <a:schemeClr val="bg1"/>
                </a:solidFill>
                <a:latin typeface="Mulish"/>
                <a:ea typeface="Verdana" panose="020B0604030504040204" pitchFamily="34" charset="0"/>
              </a:rPr>
              <a:t> </a:t>
            </a:r>
          </a:p>
          <a:p>
            <a:pPr algn="ctr"/>
            <a:r>
              <a:rPr lang="en-US" sz="900">
                <a:solidFill>
                  <a:schemeClr val="bg1"/>
                </a:solidFill>
                <a:latin typeface="Mulish"/>
                <a:ea typeface="Verdana" panose="020B0604030504040204" pitchFamily="34" charset="0"/>
              </a:rPr>
              <a:t>USD 902 mm</a:t>
            </a:r>
          </a:p>
        </p:txBody>
      </p:sp>
      <p:pic>
        <p:nvPicPr>
          <p:cNvPr id="2" name="Imagen 1">
            <a:extLst>
              <a:ext uri="{FF2B5EF4-FFF2-40B4-BE49-F238E27FC236}">
                <a16:creationId xmlns:a16="http://schemas.microsoft.com/office/drawing/2014/main" id="{E02861F3-3D94-D932-0731-8CFD1BD707FD}"/>
              </a:ext>
            </a:extLst>
          </p:cNvPr>
          <p:cNvPicPr>
            <a:picLocks noChangeAspect="1"/>
          </p:cNvPicPr>
          <p:nvPr/>
        </p:nvPicPr>
        <p:blipFill>
          <a:blip r:embed="rId10"/>
          <a:stretch>
            <a:fillRect/>
          </a:stretch>
        </p:blipFill>
        <p:spPr>
          <a:xfrm>
            <a:off x="10941843" y="215973"/>
            <a:ext cx="929376" cy="472927"/>
          </a:xfrm>
          <a:prstGeom prst="rect">
            <a:avLst/>
          </a:prstGeom>
        </p:spPr>
      </p:pic>
      <p:pic>
        <p:nvPicPr>
          <p:cNvPr id="4" name="Imagen 3" descr="Logotipo&#10;&#10;Descripción generada automáticamente">
            <a:extLst>
              <a:ext uri="{FF2B5EF4-FFF2-40B4-BE49-F238E27FC236}">
                <a16:creationId xmlns:a16="http://schemas.microsoft.com/office/drawing/2014/main" id="{49747EFC-B256-BA06-E8DC-5EF7E33C7917}"/>
              </a:ext>
            </a:extLst>
          </p:cNvPr>
          <p:cNvPicPr>
            <a:picLocks noChangeAspect="1"/>
          </p:cNvPicPr>
          <p:nvPr/>
        </p:nvPicPr>
        <p:blipFill>
          <a:blip r:embed="rId11">
            <a:extLst>
              <a:ext uri="{28A0092B-C50C-407E-A947-70E740481C1C}">
                <a14:useLocalDpi xmlns:a14="http://schemas.microsoft.com/office/drawing/2010/main" val="0"/>
              </a:ext>
            </a:extLst>
          </a:blip>
          <a:srcRect l="16395" t="20268" r="21573" b="22772"/>
          <a:stretch/>
        </p:blipFill>
        <p:spPr>
          <a:xfrm>
            <a:off x="10914871" y="189086"/>
            <a:ext cx="983320" cy="513788"/>
          </a:xfrm>
          <a:prstGeom prst="rect">
            <a:avLst/>
          </a:prstGeom>
        </p:spPr>
      </p:pic>
      <p:sp>
        <p:nvSpPr>
          <p:cNvPr id="5" name="Marcador de número de diapositiva 1">
            <a:extLst>
              <a:ext uri="{FF2B5EF4-FFF2-40B4-BE49-F238E27FC236}">
                <a16:creationId xmlns:a16="http://schemas.microsoft.com/office/drawing/2014/main" id="{BBF98AD5-97ED-B098-CE32-AECC3D11FC52}"/>
              </a:ext>
            </a:extLst>
          </p:cNvPr>
          <p:cNvSpPr>
            <a:spLocks noGrp="1"/>
          </p:cNvSpPr>
          <p:nvPr>
            <p:ph type="sldNum" sz="quarter" idx="4294967295"/>
          </p:nvPr>
        </p:nvSpPr>
        <p:spPr>
          <a:xfrm>
            <a:off x="8662300" y="6363991"/>
            <a:ext cx="2743200" cy="365125"/>
          </a:xfrm>
        </p:spPr>
        <p:txBody>
          <a:bodyPr/>
          <a:lstStyle/>
          <a:p>
            <a:fld id="{E071700D-F75B-4806-A202-C90213CD62E7}" type="slidenum">
              <a:rPr lang="es-CL" smtClean="0">
                <a:solidFill>
                  <a:schemeClr val="tx1">
                    <a:lumMod val="50000"/>
                    <a:lumOff val="50000"/>
                  </a:schemeClr>
                </a:solidFill>
              </a:rPr>
              <a:t>5</a:t>
            </a:fld>
            <a:endParaRPr lang="es-CL">
              <a:solidFill>
                <a:schemeClr val="tx1">
                  <a:lumMod val="50000"/>
                  <a:lumOff val="50000"/>
                </a:schemeClr>
              </a:solidFill>
            </a:endParaRPr>
          </a:p>
        </p:txBody>
      </p:sp>
      <p:sp>
        <p:nvSpPr>
          <p:cNvPr id="6" name="CuadroTexto 5">
            <a:extLst>
              <a:ext uri="{FF2B5EF4-FFF2-40B4-BE49-F238E27FC236}">
                <a16:creationId xmlns:a16="http://schemas.microsoft.com/office/drawing/2014/main" id="{68F1ADF7-5CDC-B68A-6E84-C001CC0B7590}"/>
              </a:ext>
            </a:extLst>
          </p:cNvPr>
          <p:cNvSpPr txBox="1"/>
          <p:nvPr/>
        </p:nvSpPr>
        <p:spPr>
          <a:xfrm>
            <a:off x="477057" y="6400847"/>
            <a:ext cx="254108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chemeClr val="bg1"/>
                </a:solidFill>
                <a:effectLst/>
                <a:uLnTx/>
                <a:uFillTx/>
                <a:latin typeface="Calibri" panose="020F0502020204030204"/>
                <a:ea typeface="+mn-ea"/>
                <a:cs typeface="+mn-cs"/>
              </a:rPr>
              <a:t>COMPANY OVERVIEW | </a:t>
            </a:r>
            <a:r>
              <a:rPr lang="es-ES" sz="1100">
                <a:solidFill>
                  <a:schemeClr val="bg1"/>
                </a:solidFill>
                <a:latin typeface="Calibri" panose="020F0502020204030204"/>
              </a:rPr>
              <a:t>DECE</a:t>
            </a:r>
            <a:r>
              <a:rPr kumimoji="0" lang="es-ES" sz="1100" b="0" i="0" u="none" strike="noStrike" kern="1200" cap="none" spc="0" normalizeH="0" baseline="0" noProof="0">
                <a:ln>
                  <a:noFill/>
                </a:ln>
                <a:solidFill>
                  <a:schemeClr val="bg1"/>
                </a:solidFill>
                <a:effectLst/>
                <a:uLnTx/>
                <a:uFillTx/>
                <a:latin typeface="Calibri" panose="020F0502020204030204"/>
                <a:ea typeface="+mn-ea"/>
                <a:cs typeface="+mn-cs"/>
              </a:rPr>
              <a:t>MBER 2024</a:t>
            </a:r>
          </a:p>
        </p:txBody>
      </p:sp>
      <p:graphicFrame>
        <p:nvGraphicFramePr>
          <p:cNvPr id="8" name="Gráfico 7">
            <a:extLst>
              <a:ext uri="{FF2B5EF4-FFF2-40B4-BE49-F238E27FC236}">
                <a16:creationId xmlns:a16="http://schemas.microsoft.com/office/drawing/2014/main" id="{224DBD71-9314-CF2C-576C-46AA95DF9F87}"/>
              </a:ext>
            </a:extLst>
          </p:cNvPr>
          <p:cNvGraphicFramePr>
            <a:graphicFrameLocks/>
          </p:cNvGraphicFramePr>
          <p:nvPr>
            <p:extLst>
              <p:ext uri="{D42A27DB-BD31-4B8C-83A1-F6EECF244321}">
                <p14:modId xmlns:p14="http://schemas.microsoft.com/office/powerpoint/2010/main" val="1787458038"/>
              </p:ext>
            </p:extLst>
          </p:nvPr>
        </p:nvGraphicFramePr>
        <p:xfrm>
          <a:off x="3000406" y="1467366"/>
          <a:ext cx="2416277" cy="2364958"/>
        </p:xfrm>
        <a:graphic>
          <a:graphicData uri="http://schemas.openxmlformats.org/drawingml/2006/chart">
            <c:chart xmlns:c="http://schemas.openxmlformats.org/drawingml/2006/chart" xmlns:r="http://schemas.openxmlformats.org/officeDocument/2006/relationships" r:id="rId12"/>
          </a:graphicData>
        </a:graphic>
      </p:graphicFrame>
      <p:sp>
        <p:nvSpPr>
          <p:cNvPr id="9" name="CuadroTexto 8">
            <a:extLst>
              <a:ext uri="{FF2B5EF4-FFF2-40B4-BE49-F238E27FC236}">
                <a16:creationId xmlns:a16="http://schemas.microsoft.com/office/drawing/2014/main" id="{C1B7BD2E-7A98-AF12-5CCA-277145DF1DF5}"/>
              </a:ext>
            </a:extLst>
          </p:cNvPr>
          <p:cNvSpPr txBox="1"/>
          <p:nvPr/>
        </p:nvSpPr>
        <p:spPr>
          <a:xfrm>
            <a:off x="3706142" y="2473820"/>
            <a:ext cx="1011757" cy="369332"/>
          </a:xfrm>
          <a:prstGeom prst="rect">
            <a:avLst/>
          </a:prstGeom>
          <a:noFill/>
        </p:spPr>
        <p:txBody>
          <a:bodyPr wrap="square" rtlCol="0">
            <a:spAutoFit/>
          </a:bodyPr>
          <a:lstStyle/>
          <a:p>
            <a:pPr algn="ctr"/>
            <a:r>
              <a:rPr lang="en-US" sz="900">
                <a:solidFill>
                  <a:schemeClr val="bg1"/>
                </a:solidFill>
                <a:latin typeface="Mulish"/>
                <a:ea typeface="Verdana" panose="020B0604030504040204" pitchFamily="34" charset="0"/>
              </a:rPr>
              <a:t>Revenues </a:t>
            </a:r>
            <a:r>
              <a:rPr lang="en-US" sz="900" b="1">
                <a:solidFill>
                  <a:schemeClr val="bg1"/>
                </a:solidFill>
                <a:latin typeface="Mulish"/>
                <a:ea typeface="Verdana" panose="020B0604030504040204" pitchFamily="34" charset="0"/>
              </a:rPr>
              <a:t>2024</a:t>
            </a:r>
            <a:r>
              <a:rPr lang="en-US" sz="900">
                <a:solidFill>
                  <a:schemeClr val="bg1"/>
                </a:solidFill>
                <a:latin typeface="Mulish"/>
                <a:ea typeface="Verdana" panose="020B0604030504040204" pitchFamily="34" charset="0"/>
              </a:rPr>
              <a:t> </a:t>
            </a:r>
          </a:p>
          <a:p>
            <a:pPr algn="ctr"/>
            <a:r>
              <a:rPr lang="en-US" sz="900">
                <a:solidFill>
                  <a:schemeClr val="bg1"/>
                </a:solidFill>
                <a:latin typeface="Mulish"/>
                <a:ea typeface="Verdana" panose="020B0604030504040204" pitchFamily="34" charset="0"/>
              </a:rPr>
              <a:t>USD 970 mm</a:t>
            </a:r>
          </a:p>
        </p:txBody>
      </p:sp>
      <p:graphicFrame>
        <p:nvGraphicFramePr>
          <p:cNvPr id="11" name="Gráfico 10">
            <a:extLst>
              <a:ext uri="{FF2B5EF4-FFF2-40B4-BE49-F238E27FC236}">
                <a16:creationId xmlns:a16="http://schemas.microsoft.com/office/drawing/2014/main" id="{D6314396-14E2-4692-918D-9ABA10B10DD0}"/>
              </a:ext>
            </a:extLst>
          </p:cNvPr>
          <p:cNvGraphicFramePr>
            <a:graphicFrameLocks/>
          </p:cNvGraphicFramePr>
          <p:nvPr>
            <p:extLst>
              <p:ext uri="{D42A27DB-BD31-4B8C-83A1-F6EECF244321}">
                <p14:modId xmlns:p14="http://schemas.microsoft.com/office/powerpoint/2010/main" val="1993456327"/>
              </p:ext>
            </p:extLst>
          </p:nvPr>
        </p:nvGraphicFramePr>
        <p:xfrm>
          <a:off x="2907164" y="3588888"/>
          <a:ext cx="2797838" cy="255205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0" name="Gráfico 9">
            <a:extLst>
              <a:ext uri="{FF2B5EF4-FFF2-40B4-BE49-F238E27FC236}">
                <a16:creationId xmlns:a16="http://schemas.microsoft.com/office/drawing/2014/main" id="{55EBBA9B-3DB8-45F9-87F1-54A1D4C07318}"/>
              </a:ext>
            </a:extLst>
          </p:cNvPr>
          <p:cNvGraphicFramePr>
            <a:graphicFrameLocks/>
          </p:cNvGraphicFramePr>
          <p:nvPr>
            <p:extLst>
              <p:ext uri="{D42A27DB-BD31-4B8C-83A1-F6EECF244321}">
                <p14:modId xmlns:p14="http://schemas.microsoft.com/office/powerpoint/2010/main" val="14316359"/>
              </p:ext>
            </p:extLst>
          </p:nvPr>
        </p:nvGraphicFramePr>
        <p:xfrm>
          <a:off x="164747" y="3664886"/>
          <a:ext cx="3236095" cy="2476055"/>
        </p:xfrm>
        <a:graphic>
          <a:graphicData uri="http://schemas.openxmlformats.org/drawingml/2006/chart">
            <c:chart xmlns:c="http://schemas.openxmlformats.org/drawingml/2006/chart" xmlns:r="http://schemas.openxmlformats.org/officeDocument/2006/relationships" r:id="rId14"/>
          </a:graphicData>
        </a:graphic>
      </p:graphicFrame>
      <p:sp>
        <p:nvSpPr>
          <p:cNvPr id="86" name="CuadroTexto 85">
            <a:extLst>
              <a:ext uri="{FF2B5EF4-FFF2-40B4-BE49-F238E27FC236}">
                <a16:creationId xmlns:a16="http://schemas.microsoft.com/office/drawing/2014/main" id="{B4503CE2-5C24-9240-D027-8B93DE6C1C9F}"/>
              </a:ext>
            </a:extLst>
          </p:cNvPr>
          <p:cNvSpPr txBox="1"/>
          <p:nvPr/>
        </p:nvSpPr>
        <p:spPr>
          <a:xfrm>
            <a:off x="3810452" y="4680248"/>
            <a:ext cx="1011757" cy="369332"/>
          </a:xfrm>
          <a:prstGeom prst="rect">
            <a:avLst/>
          </a:prstGeom>
          <a:noFill/>
        </p:spPr>
        <p:txBody>
          <a:bodyPr wrap="square" rtlCol="0">
            <a:spAutoFit/>
          </a:bodyPr>
          <a:lstStyle/>
          <a:p>
            <a:pPr algn="ctr"/>
            <a:r>
              <a:rPr lang="en-US" sz="900">
                <a:solidFill>
                  <a:schemeClr val="bg1"/>
                </a:solidFill>
                <a:latin typeface="Mulish"/>
                <a:ea typeface="Verdana" panose="020B0604030504040204" pitchFamily="34" charset="0"/>
              </a:rPr>
              <a:t>EBITDA </a:t>
            </a:r>
            <a:r>
              <a:rPr lang="en-US" sz="900" b="1">
                <a:solidFill>
                  <a:schemeClr val="bg1"/>
                </a:solidFill>
                <a:latin typeface="Mulish"/>
                <a:ea typeface="Verdana" panose="020B0604030504040204" pitchFamily="34" charset="0"/>
              </a:rPr>
              <a:t>2024</a:t>
            </a:r>
            <a:r>
              <a:rPr lang="en-US" sz="900">
                <a:solidFill>
                  <a:schemeClr val="bg1"/>
                </a:solidFill>
                <a:latin typeface="Mulish"/>
                <a:ea typeface="Verdana" panose="020B0604030504040204" pitchFamily="34" charset="0"/>
              </a:rPr>
              <a:t> </a:t>
            </a:r>
          </a:p>
          <a:p>
            <a:pPr algn="ctr"/>
            <a:r>
              <a:rPr lang="en-US" sz="900">
                <a:solidFill>
                  <a:schemeClr val="bg1"/>
                </a:solidFill>
                <a:latin typeface="Mulish"/>
                <a:ea typeface="Verdana" panose="020B0604030504040204" pitchFamily="34" charset="0"/>
              </a:rPr>
              <a:t>USD 172 mm</a:t>
            </a:r>
          </a:p>
        </p:txBody>
      </p:sp>
      <p:sp>
        <p:nvSpPr>
          <p:cNvPr id="85" name="CuadroTexto 84">
            <a:extLst>
              <a:ext uri="{FF2B5EF4-FFF2-40B4-BE49-F238E27FC236}">
                <a16:creationId xmlns:a16="http://schemas.microsoft.com/office/drawing/2014/main" id="{91310597-D8BB-76B2-4AF3-1410978BB0BC}"/>
              </a:ext>
            </a:extLst>
          </p:cNvPr>
          <p:cNvSpPr txBox="1"/>
          <p:nvPr/>
        </p:nvSpPr>
        <p:spPr>
          <a:xfrm>
            <a:off x="1255304" y="4680248"/>
            <a:ext cx="1011757" cy="369332"/>
          </a:xfrm>
          <a:prstGeom prst="rect">
            <a:avLst/>
          </a:prstGeom>
          <a:noFill/>
        </p:spPr>
        <p:txBody>
          <a:bodyPr wrap="square" rtlCol="0">
            <a:spAutoFit/>
          </a:bodyPr>
          <a:lstStyle/>
          <a:p>
            <a:pPr algn="ctr"/>
            <a:r>
              <a:rPr lang="en-US" sz="900">
                <a:solidFill>
                  <a:schemeClr val="bg1"/>
                </a:solidFill>
                <a:latin typeface="Mulish"/>
                <a:ea typeface="Verdana" panose="020B0604030504040204" pitchFamily="34" charset="0"/>
              </a:rPr>
              <a:t>EBITDA </a:t>
            </a:r>
            <a:r>
              <a:rPr lang="en-US" sz="900" b="1">
                <a:solidFill>
                  <a:schemeClr val="bg1"/>
                </a:solidFill>
                <a:latin typeface="Mulish"/>
                <a:ea typeface="Verdana" panose="020B0604030504040204" pitchFamily="34" charset="0"/>
              </a:rPr>
              <a:t>2023</a:t>
            </a:r>
            <a:r>
              <a:rPr lang="en-US" sz="900">
                <a:solidFill>
                  <a:schemeClr val="bg1"/>
                </a:solidFill>
                <a:latin typeface="Mulish"/>
                <a:ea typeface="Verdana" panose="020B0604030504040204" pitchFamily="34" charset="0"/>
              </a:rPr>
              <a:t> </a:t>
            </a:r>
          </a:p>
          <a:p>
            <a:pPr algn="ctr"/>
            <a:r>
              <a:rPr lang="en-US" sz="900">
                <a:solidFill>
                  <a:schemeClr val="bg1"/>
                </a:solidFill>
                <a:latin typeface="Mulish"/>
                <a:ea typeface="Verdana" panose="020B0604030504040204" pitchFamily="34" charset="0"/>
              </a:rPr>
              <a:t>USD 154 mm</a:t>
            </a:r>
          </a:p>
        </p:txBody>
      </p:sp>
      <p:grpSp>
        <p:nvGrpSpPr>
          <p:cNvPr id="13" name="Grupo 12">
            <a:extLst>
              <a:ext uri="{FF2B5EF4-FFF2-40B4-BE49-F238E27FC236}">
                <a16:creationId xmlns:a16="http://schemas.microsoft.com/office/drawing/2014/main" id="{DDD4E37D-4237-680D-3AB6-AB5D657FDAA8}"/>
              </a:ext>
            </a:extLst>
          </p:cNvPr>
          <p:cNvGrpSpPr/>
          <p:nvPr/>
        </p:nvGrpSpPr>
        <p:grpSpPr>
          <a:xfrm>
            <a:off x="1174142" y="1402849"/>
            <a:ext cx="4134227" cy="215444"/>
            <a:chOff x="1953865" y="6554735"/>
            <a:chExt cx="4134227" cy="215444"/>
          </a:xfrm>
        </p:grpSpPr>
        <p:grpSp>
          <p:nvGrpSpPr>
            <p:cNvPr id="22" name="Grupo 21">
              <a:extLst>
                <a:ext uri="{FF2B5EF4-FFF2-40B4-BE49-F238E27FC236}">
                  <a16:creationId xmlns:a16="http://schemas.microsoft.com/office/drawing/2014/main" id="{6C69BD30-6108-E9B8-FE64-961D01EBA3AF}"/>
                </a:ext>
              </a:extLst>
            </p:cNvPr>
            <p:cNvGrpSpPr/>
            <p:nvPr/>
          </p:nvGrpSpPr>
          <p:grpSpPr>
            <a:xfrm>
              <a:off x="1953865" y="6554735"/>
              <a:ext cx="4134227" cy="215444"/>
              <a:chOff x="1416111" y="3727871"/>
              <a:chExt cx="4134227" cy="215444"/>
            </a:xfrm>
          </p:grpSpPr>
          <p:sp>
            <p:nvSpPr>
              <p:cNvPr id="16" name="Rectángulo 15">
                <a:extLst>
                  <a:ext uri="{FF2B5EF4-FFF2-40B4-BE49-F238E27FC236}">
                    <a16:creationId xmlns:a16="http://schemas.microsoft.com/office/drawing/2014/main" id="{609988BB-9E75-1067-9E3F-7E2CF91C5748}"/>
                  </a:ext>
                </a:extLst>
              </p:cNvPr>
              <p:cNvSpPr/>
              <p:nvPr/>
            </p:nvSpPr>
            <p:spPr>
              <a:xfrm>
                <a:off x="1416111" y="3783820"/>
                <a:ext cx="96895" cy="10354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CuadroTexto 16">
                <a:extLst>
                  <a:ext uri="{FF2B5EF4-FFF2-40B4-BE49-F238E27FC236}">
                    <a16:creationId xmlns:a16="http://schemas.microsoft.com/office/drawing/2014/main" id="{B0DE1F23-E007-A882-69BB-8324F4721291}"/>
                  </a:ext>
                </a:extLst>
              </p:cNvPr>
              <p:cNvSpPr txBox="1"/>
              <p:nvPr/>
            </p:nvSpPr>
            <p:spPr>
              <a:xfrm>
                <a:off x="1469960" y="3727871"/>
                <a:ext cx="4080378" cy="215444"/>
              </a:xfrm>
              <a:prstGeom prst="rect">
                <a:avLst/>
              </a:prstGeom>
              <a:noFill/>
            </p:spPr>
            <p:txBody>
              <a:bodyPr wrap="square" rtlCol="0">
                <a:spAutoFit/>
              </a:bodyPr>
              <a:lstStyle/>
              <a:p>
                <a:r>
                  <a:rPr lang="es-ES" sz="800">
                    <a:solidFill>
                      <a:schemeClr val="bg1"/>
                    </a:solidFill>
                  </a:rPr>
                  <a:t>Logistics              </a:t>
                </a:r>
                <a:r>
                  <a:rPr lang="es-ES" sz="800" err="1">
                    <a:solidFill>
                      <a:schemeClr val="bg1"/>
                    </a:solidFill>
                  </a:rPr>
                  <a:t>Ship</a:t>
                </a:r>
                <a:r>
                  <a:rPr lang="es-ES" sz="800">
                    <a:solidFill>
                      <a:schemeClr val="bg1"/>
                    </a:solidFill>
                  </a:rPr>
                  <a:t> </a:t>
                </a:r>
                <a:r>
                  <a:rPr lang="es-ES" sz="800" err="1">
                    <a:solidFill>
                      <a:schemeClr val="bg1"/>
                    </a:solidFill>
                  </a:rPr>
                  <a:t>Owners</a:t>
                </a:r>
                <a:r>
                  <a:rPr lang="es-ES" sz="800">
                    <a:solidFill>
                      <a:schemeClr val="bg1"/>
                    </a:solidFill>
                  </a:rPr>
                  <a:t>            </a:t>
                </a:r>
                <a:r>
                  <a:rPr lang="es-ES" sz="800" err="1">
                    <a:solidFill>
                      <a:schemeClr val="bg1"/>
                    </a:solidFill>
                  </a:rPr>
                  <a:t>Ports</a:t>
                </a:r>
                <a:r>
                  <a:rPr lang="es-ES" sz="800">
                    <a:solidFill>
                      <a:schemeClr val="bg1"/>
                    </a:solidFill>
                  </a:rPr>
                  <a:t>             </a:t>
                </a:r>
                <a:r>
                  <a:rPr lang="es-ES" sz="800" err="1">
                    <a:solidFill>
                      <a:schemeClr val="bg1"/>
                    </a:solidFill>
                  </a:rPr>
                  <a:t>Airports</a:t>
                </a:r>
                <a:r>
                  <a:rPr lang="es-ES" sz="800">
                    <a:solidFill>
                      <a:schemeClr val="bg1"/>
                    </a:solidFill>
                  </a:rPr>
                  <a:t>           Agency </a:t>
                </a:r>
                <a:r>
                  <a:rPr lang="es-ES" sz="800" err="1">
                    <a:solidFill>
                      <a:schemeClr val="bg1"/>
                    </a:solidFill>
                  </a:rPr>
                  <a:t>Services</a:t>
                </a:r>
                <a:r>
                  <a:rPr lang="es-ES" sz="800">
                    <a:solidFill>
                      <a:schemeClr val="bg1"/>
                    </a:solidFill>
                  </a:rPr>
                  <a:t>           </a:t>
                </a:r>
                <a:r>
                  <a:rPr lang="es-ES" sz="800" err="1">
                    <a:solidFill>
                      <a:schemeClr val="bg1"/>
                    </a:solidFill>
                  </a:rPr>
                  <a:t>Others</a:t>
                </a:r>
                <a:endParaRPr lang="es-ES" sz="800">
                  <a:solidFill>
                    <a:schemeClr val="bg1"/>
                  </a:solidFill>
                </a:endParaRPr>
              </a:p>
            </p:txBody>
          </p:sp>
          <p:sp>
            <p:nvSpPr>
              <p:cNvPr id="18" name="Rectángulo 17">
                <a:extLst>
                  <a:ext uri="{FF2B5EF4-FFF2-40B4-BE49-F238E27FC236}">
                    <a16:creationId xmlns:a16="http://schemas.microsoft.com/office/drawing/2014/main" id="{AB5D9BD6-230E-D075-214D-6961E21616DB}"/>
                  </a:ext>
                </a:extLst>
              </p:cNvPr>
              <p:cNvSpPr/>
              <p:nvPr/>
            </p:nvSpPr>
            <p:spPr>
              <a:xfrm>
                <a:off x="2075415" y="3783820"/>
                <a:ext cx="96895" cy="103546"/>
              </a:xfrm>
              <a:prstGeom prst="rect">
                <a:avLst/>
              </a:prstGeom>
              <a:solidFill>
                <a:srgbClr val="8F9F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3592B193-B16D-95A3-DF67-6D85BB04C873}"/>
                  </a:ext>
                </a:extLst>
              </p:cNvPr>
              <p:cNvSpPr/>
              <p:nvPr/>
            </p:nvSpPr>
            <p:spPr>
              <a:xfrm>
                <a:off x="2845021" y="3791474"/>
                <a:ext cx="96895" cy="103546"/>
              </a:xfrm>
              <a:prstGeom prst="rect">
                <a:avLst/>
              </a:prstGeom>
              <a:solidFill>
                <a:srgbClr val="7671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8CFC5FE3-CF48-2A48-C046-1ED9B115FDF8}"/>
                  </a:ext>
                </a:extLst>
              </p:cNvPr>
              <p:cNvSpPr/>
              <p:nvPr/>
            </p:nvSpPr>
            <p:spPr>
              <a:xfrm>
                <a:off x="3346721" y="3783820"/>
                <a:ext cx="96895" cy="103546"/>
              </a:xfrm>
              <a:prstGeom prst="rect">
                <a:avLst/>
              </a:prstGeom>
              <a:solidFill>
                <a:srgbClr val="5470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0">
                <a:extLst>
                  <a:ext uri="{FF2B5EF4-FFF2-40B4-BE49-F238E27FC236}">
                    <a16:creationId xmlns:a16="http://schemas.microsoft.com/office/drawing/2014/main" id="{8529E3BA-4926-1EF9-87BF-F512459ADD60}"/>
                  </a:ext>
                </a:extLst>
              </p:cNvPr>
              <p:cNvSpPr/>
              <p:nvPr/>
            </p:nvSpPr>
            <p:spPr>
              <a:xfrm>
                <a:off x="3955526" y="3786919"/>
                <a:ext cx="96895" cy="103546"/>
              </a:xfrm>
              <a:prstGeom prst="rect">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2" name="Rectángulo 11">
              <a:extLst>
                <a:ext uri="{FF2B5EF4-FFF2-40B4-BE49-F238E27FC236}">
                  <a16:creationId xmlns:a16="http://schemas.microsoft.com/office/drawing/2014/main" id="{1A666902-8B8D-4590-F743-2791A03971BE}"/>
                </a:ext>
              </a:extLst>
            </p:cNvPr>
            <p:cNvSpPr/>
            <p:nvPr/>
          </p:nvSpPr>
          <p:spPr>
            <a:xfrm>
              <a:off x="5379125" y="6622642"/>
              <a:ext cx="96895" cy="103546"/>
            </a:xfrm>
            <a:prstGeom prst="rect">
              <a:avLst/>
            </a:prstGeom>
            <a:solidFill>
              <a:srgbClr val="70AD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2510552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87140-6638-14E3-45C1-D7B1EDD48D77}"/>
            </a:ext>
          </a:extLst>
        </p:cNvPr>
        <p:cNvGrpSpPr/>
        <p:nvPr/>
      </p:nvGrpSpPr>
      <p:grpSpPr>
        <a:xfrm>
          <a:off x="0" y="0"/>
          <a:ext cx="0" cy="0"/>
          <a:chOff x="0" y="0"/>
          <a:chExt cx="0" cy="0"/>
        </a:xfrm>
      </p:grpSpPr>
      <p:graphicFrame>
        <p:nvGraphicFramePr>
          <p:cNvPr id="56" name="think-cell data - do not delete" hidden="1">
            <a:extLst>
              <a:ext uri="{FF2B5EF4-FFF2-40B4-BE49-F238E27FC236}">
                <a16:creationId xmlns:a16="http://schemas.microsoft.com/office/drawing/2014/main" id="{CC76D042-107D-C086-2AFA-DDA95A3D98D2}"/>
              </a:ext>
            </a:extLst>
          </p:cNvPr>
          <p:cNvGraphicFramePr>
            <a:graphicFrameLocks noChangeAspect="1"/>
          </p:cNvGraphicFramePr>
          <p:nvPr>
            <p:custDataLst>
              <p:tags r:id="rId1"/>
            </p:custDataLst>
            <p:extLst>
              <p:ext uri="{D42A27DB-BD31-4B8C-83A1-F6EECF244321}">
                <p14:modId xmlns:p14="http://schemas.microsoft.com/office/powerpoint/2010/main" val="40190127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3" imgW="405" imgH="405" progId="TCLayout.ActiveDocument.1">
                  <p:embed/>
                </p:oleObj>
              </mc:Choice>
              <mc:Fallback>
                <p:oleObj name="Diapositiva de think-cell" r:id="rId3" imgW="405" imgH="405" progId="TCLayout.ActiveDocument.1">
                  <p:embed/>
                  <p:pic>
                    <p:nvPicPr>
                      <p:cNvPr id="56" name="think-cell data - do not delete" hidden="1">
                        <a:extLst>
                          <a:ext uri="{FF2B5EF4-FFF2-40B4-BE49-F238E27FC236}">
                            <a16:creationId xmlns:a16="http://schemas.microsoft.com/office/drawing/2014/main" id="{CC76D042-107D-C086-2AFA-DDA95A3D98D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Imagen 2">
            <a:extLst>
              <a:ext uri="{FF2B5EF4-FFF2-40B4-BE49-F238E27FC236}">
                <a16:creationId xmlns:a16="http://schemas.microsoft.com/office/drawing/2014/main" id="{990431E4-ACA7-33F2-F449-D9A978FA9D87}"/>
              </a:ext>
            </a:extLst>
          </p:cNvPr>
          <p:cNvPicPr>
            <a:picLocks noChangeAspect="1"/>
          </p:cNvPicPr>
          <p:nvPr/>
        </p:nvPicPr>
        <p:blipFill>
          <a:blip r:embed="rId5"/>
          <a:stretch>
            <a:fillRect/>
          </a:stretch>
        </p:blipFill>
        <p:spPr>
          <a:xfrm>
            <a:off x="-70666" y="0"/>
            <a:ext cx="526063" cy="6858000"/>
          </a:xfrm>
          <a:prstGeom prst="rect">
            <a:avLst/>
          </a:prstGeom>
        </p:spPr>
      </p:pic>
      <p:sp>
        <p:nvSpPr>
          <p:cNvPr id="8" name="CuadroTexto 7">
            <a:extLst>
              <a:ext uri="{FF2B5EF4-FFF2-40B4-BE49-F238E27FC236}">
                <a16:creationId xmlns:a16="http://schemas.microsoft.com/office/drawing/2014/main" id="{AAE36F26-1C9F-B985-DAB1-0AE1665A9482}"/>
              </a:ext>
            </a:extLst>
          </p:cNvPr>
          <p:cNvSpPr txBox="1"/>
          <p:nvPr/>
        </p:nvSpPr>
        <p:spPr>
          <a:xfrm>
            <a:off x="757144" y="6523957"/>
            <a:ext cx="273741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lumMod val="50000"/>
                  </a:schemeClr>
                </a:solidFill>
                <a:effectLst/>
                <a:uLnTx/>
                <a:uFillTx/>
                <a:latin typeface="Mulish"/>
              </a:rPr>
              <a:t>COMPANY OVERVIEW | </a:t>
            </a:r>
            <a:r>
              <a:rPr lang="es-ES" sz="1200">
                <a:solidFill>
                  <a:schemeClr val="bg1">
                    <a:lumMod val="50000"/>
                  </a:schemeClr>
                </a:solidFill>
                <a:latin typeface="Mulish"/>
              </a:rPr>
              <a:t>DEC</a:t>
            </a:r>
            <a:r>
              <a:rPr kumimoji="0" lang="es-ES" sz="1200" b="0" i="0" u="none" strike="noStrike" kern="1200" cap="none" spc="0" normalizeH="0" baseline="0" noProof="0">
                <a:ln>
                  <a:noFill/>
                </a:ln>
                <a:solidFill>
                  <a:schemeClr val="bg1">
                    <a:lumMod val="50000"/>
                  </a:schemeClr>
                </a:solidFill>
                <a:effectLst/>
                <a:uLnTx/>
                <a:uFillTx/>
                <a:latin typeface="Mulish"/>
              </a:rPr>
              <a:t>EMBER 2024</a:t>
            </a:r>
          </a:p>
        </p:txBody>
      </p:sp>
      <p:grpSp>
        <p:nvGrpSpPr>
          <p:cNvPr id="69" name="Grupo 68">
            <a:extLst>
              <a:ext uri="{FF2B5EF4-FFF2-40B4-BE49-F238E27FC236}">
                <a16:creationId xmlns:a16="http://schemas.microsoft.com/office/drawing/2014/main" id="{FC022EA3-A49A-6856-D471-7A0FD296D63A}"/>
              </a:ext>
            </a:extLst>
          </p:cNvPr>
          <p:cNvGrpSpPr/>
          <p:nvPr/>
        </p:nvGrpSpPr>
        <p:grpSpPr>
          <a:xfrm>
            <a:off x="397987" y="195543"/>
            <a:ext cx="7153338" cy="193014"/>
            <a:chOff x="748030" y="5789099"/>
            <a:chExt cx="6466765" cy="252000"/>
          </a:xfrm>
        </p:grpSpPr>
        <p:sp>
          <p:nvSpPr>
            <p:cNvPr id="70" name="Rectángulo 69">
              <a:extLst>
                <a:ext uri="{FF2B5EF4-FFF2-40B4-BE49-F238E27FC236}">
                  <a16:creationId xmlns:a16="http://schemas.microsoft.com/office/drawing/2014/main" id="{47E8B3EA-7AC8-02E1-56B9-F2AC8E394F48}"/>
                </a:ext>
              </a:extLst>
            </p:cNvPr>
            <p:cNvSpPr/>
            <p:nvPr/>
          </p:nvSpPr>
          <p:spPr>
            <a:xfrm>
              <a:off x="748030"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b="1">
                  <a:solidFill>
                    <a:schemeClr val="bg1"/>
                  </a:solidFill>
                </a:rPr>
                <a:t>DISCLAIMER</a:t>
              </a:r>
            </a:p>
          </p:txBody>
        </p:sp>
        <p:sp>
          <p:nvSpPr>
            <p:cNvPr id="71" name="Rectángulo 70">
              <a:extLst>
                <a:ext uri="{FF2B5EF4-FFF2-40B4-BE49-F238E27FC236}">
                  <a16:creationId xmlns:a16="http://schemas.microsoft.com/office/drawing/2014/main" id="{E75AB4F0-A1EF-0AFE-7AB1-353FFC7238C5}"/>
                </a:ext>
              </a:extLst>
            </p:cNvPr>
            <p:cNvSpPr/>
            <p:nvPr/>
          </p:nvSpPr>
          <p:spPr>
            <a:xfrm>
              <a:off x="1839783"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ONE PAGER</a:t>
              </a:r>
            </a:p>
          </p:txBody>
        </p:sp>
        <p:sp>
          <p:nvSpPr>
            <p:cNvPr id="72" name="Rectángulo 71">
              <a:extLst>
                <a:ext uri="{FF2B5EF4-FFF2-40B4-BE49-F238E27FC236}">
                  <a16:creationId xmlns:a16="http://schemas.microsoft.com/office/drawing/2014/main" id="{193D1618-F14C-C6A7-F7C8-216C9572630D}"/>
                </a:ext>
              </a:extLst>
            </p:cNvPr>
            <p:cNvSpPr/>
            <p:nvPr/>
          </p:nvSpPr>
          <p:spPr>
            <a:xfrm>
              <a:off x="2931536"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GENERAL OVERVIEW</a:t>
              </a:r>
            </a:p>
          </p:txBody>
        </p:sp>
        <p:sp>
          <p:nvSpPr>
            <p:cNvPr id="74" name="Rectángulo 73">
              <a:extLst>
                <a:ext uri="{FF2B5EF4-FFF2-40B4-BE49-F238E27FC236}">
                  <a16:creationId xmlns:a16="http://schemas.microsoft.com/office/drawing/2014/main" id="{E297F3ED-3130-BEC6-84E3-AB681DCB4109}"/>
                </a:ext>
              </a:extLst>
            </p:cNvPr>
            <p:cNvSpPr/>
            <p:nvPr/>
          </p:nvSpPr>
          <p:spPr>
            <a:xfrm>
              <a:off x="6206795"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800"/>
                <a:t>FINANCIAL OVERVIEW</a:t>
              </a:r>
              <a:endParaRPr lang="es-ES_tradnl" sz="800">
                <a:solidFill>
                  <a:schemeClr val="bg1"/>
                </a:solidFill>
              </a:endParaRPr>
            </a:p>
          </p:txBody>
        </p:sp>
        <p:sp>
          <p:nvSpPr>
            <p:cNvPr id="75" name="Rectángulo 74">
              <a:extLst>
                <a:ext uri="{FF2B5EF4-FFF2-40B4-BE49-F238E27FC236}">
                  <a16:creationId xmlns:a16="http://schemas.microsoft.com/office/drawing/2014/main" id="{EAC530DD-99B2-0B38-9C78-CF4EF3D33A0F}"/>
                </a:ext>
              </a:extLst>
            </p:cNvPr>
            <p:cNvSpPr/>
            <p:nvPr/>
          </p:nvSpPr>
          <p:spPr>
            <a:xfrm>
              <a:off x="5115042"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800">
                  <a:solidFill>
                    <a:schemeClr val="bg1"/>
                  </a:solidFill>
                </a:rPr>
                <a:t>CORE BUSINESSES</a:t>
              </a:r>
              <a:endParaRPr lang="es-ES_tradnl" sz="800">
                <a:solidFill>
                  <a:schemeClr val="bg1"/>
                </a:solidFill>
              </a:endParaRPr>
            </a:p>
          </p:txBody>
        </p:sp>
        <p:sp>
          <p:nvSpPr>
            <p:cNvPr id="76" name="Rectángulo 75">
              <a:extLst>
                <a:ext uri="{FF2B5EF4-FFF2-40B4-BE49-F238E27FC236}">
                  <a16:creationId xmlns:a16="http://schemas.microsoft.com/office/drawing/2014/main" id="{1AFC0688-F83A-2DD4-659D-C2E8082CB987}"/>
                </a:ext>
              </a:extLst>
            </p:cNvPr>
            <p:cNvSpPr/>
            <p:nvPr/>
          </p:nvSpPr>
          <p:spPr>
            <a:xfrm>
              <a:off x="4023289" y="5789099"/>
              <a:ext cx="1008000" cy="252000"/>
            </a:xfrm>
            <a:prstGeom prst="rect">
              <a:avLst/>
            </a:prstGeom>
            <a:solidFill>
              <a:srgbClr val="E52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HISTORY</a:t>
              </a:r>
            </a:p>
          </p:txBody>
        </p:sp>
      </p:grpSp>
      <p:sp>
        <p:nvSpPr>
          <p:cNvPr id="67" name="Título 3">
            <a:extLst>
              <a:ext uri="{FF2B5EF4-FFF2-40B4-BE49-F238E27FC236}">
                <a16:creationId xmlns:a16="http://schemas.microsoft.com/office/drawing/2014/main" id="{27EE9443-E716-D0CB-C74C-126600F94E61}"/>
              </a:ext>
            </a:extLst>
          </p:cNvPr>
          <p:cNvSpPr txBox="1">
            <a:spLocks/>
          </p:cNvSpPr>
          <p:nvPr/>
        </p:nvSpPr>
        <p:spPr>
          <a:xfrm>
            <a:off x="964974" y="494071"/>
            <a:ext cx="3621115" cy="5289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2800">
                <a:solidFill>
                  <a:srgbClr val="212352"/>
                </a:solidFill>
                <a:latin typeface="Mulish"/>
              </a:rPr>
              <a:t>HISTORY</a:t>
            </a:r>
          </a:p>
        </p:txBody>
      </p:sp>
      <p:sp>
        <p:nvSpPr>
          <p:cNvPr id="79" name="Rectángulo 78">
            <a:extLst>
              <a:ext uri="{FF2B5EF4-FFF2-40B4-BE49-F238E27FC236}">
                <a16:creationId xmlns:a16="http://schemas.microsoft.com/office/drawing/2014/main" id="{0BF5CE43-F2CB-9AB6-3BB7-1073642FCF24}"/>
              </a:ext>
            </a:extLst>
          </p:cNvPr>
          <p:cNvSpPr/>
          <p:nvPr/>
        </p:nvSpPr>
        <p:spPr>
          <a:xfrm>
            <a:off x="1050309" y="947683"/>
            <a:ext cx="982901" cy="45719"/>
          </a:xfrm>
          <a:prstGeom prst="rect">
            <a:avLst/>
          </a:prstGeom>
          <a:solidFill>
            <a:srgbClr val="E52641"/>
          </a:solidFill>
          <a:ln>
            <a:solidFill>
              <a:srgbClr val="E52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2" name="Imagen 61">
            <a:extLst>
              <a:ext uri="{FF2B5EF4-FFF2-40B4-BE49-F238E27FC236}">
                <a16:creationId xmlns:a16="http://schemas.microsoft.com/office/drawing/2014/main" id="{B2B6A8B4-38EE-CB95-228C-F8B7F608DBEB}"/>
              </a:ext>
            </a:extLst>
          </p:cNvPr>
          <p:cNvPicPr>
            <a:picLocks noChangeAspect="1"/>
          </p:cNvPicPr>
          <p:nvPr/>
        </p:nvPicPr>
        <p:blipFill>
          <a:blip r:embed="rId6"/>
          <a:stretch>
            <a:fillRect/>
          </a:stretch>
        </p:blipFill>
        <p:spPr>
          <a:xfrm>
            <a:off x="10861364" y="122801"/>
            <a:ext cx="1044504" cy="531512"/>
          </a:xfrm>
          <a:prstGeom prst="rect">
            <a:avLst/>
          </a:prstGeom>
        </p:spPr>
      </p:pic>
      <p:sp>
        <p:nvSpPr>
          <p:cNvPr id="6" name="Flecha: cheurón 5">
            <a:extLst>
              <a:ext uri="{FF2B5EF4-FFF2-40B4-BE49-F238E27FC236}">
                <a16:creationId xmlns:a16="http://schemas.microsoft.com/office/drawing/2014/main" id="{3776628D-53D2-84AF-4A44-B84AF4AE6C39}"/>
              </a:ext>
            </a:extLst>
          </p:cNvPr>
          <p:cNvSpPr/>
          <p:nvPr/>
        </p:nvSpPr>
        <p:spPr>
          <a:xfrm>
            <a:off x="5712398" y="3432224"/>
            <a:ext cx="1147763" cy="520977"/>
          </a:xfrm>
          <a:prstGeom prst="chevron">
            <a:avLst>
              <a:gd name="adj" fmla="val 27370"/>
            </a:avLst>
          </a:prstGeom>
          <a:solidFill>
            <a:srgbClr val="212352"/>
          </a:solidFill>
          <a:ln>
            <a:solidFill>
              <a:srgbClr val="2123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0" name="Flecha: cheurón 9">
            <a:extLst>
              <a:ext uri="{FF2B5EF4-FFF2-40B4-BE49-F238E27FC236}">
                <a16:creationId xmlns:a16="http://schemas.microsoft.com/office/drawing/2014/main" id="{5BBA6177-4FEC-8AFA-3DF0-7D4A423BB2B9}"/>
              </a:ext>
            </a:extLst>
          </p:cNvPr>
          <p:cNvSpPr/>
          <p:nvPr/>
        </p:nvSpPr>
        <p:spPr>
          <a:xfrm>
            <a:off x="4486002" y="3432224"/>
            <a:ext cx="1147763" cy="520977"/>
          </a:xfrm>
          <a:prstGeom prst="chevron">
            <a:avLst>
              <a:gd name="adj" fmla="val 27370"/>
            </a:avLst>
          </a:prstGeom>
          <a:solidFill>
            <a:srgbClr val="212352"/>
          </a:solidFill>
          <a:ln>
            <a:solidFill>
              <a:srgbClr val="2123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1" name="Flecha: cheurón 10">
            <a:extLst>
              <a:ext uri="{FF2B5EF4-FFF2-40B4-BE49-F238E27FC236}">
                <a16:creationId xmlns:a16="http://schemas.microsoft.com/office/drawing/2014/main" id="{99C10D73-5E64-671E-BFDA-14D373D72639}"/>
              </a:ext>
            </a:extLst>
          </p:cNvPr>
          <p:cNvSpPr/>
          <p:nvPr/>
        </p:nvSpPr>
        <p:spPr>
          <a:xfrm>
            <a:off x="3259606" y="3432224"/>
            <a:ext cx="1147763" cy="520977"/>
          </a:xfrm>
          <a:prstGeom prst="chevron">
            <a:avLst>
              <a:gd name="adj" fmla="val 27370"/>
            </a:avLst>
          </a:prstGeom>
          <a:solidFill>
            <a:srgbClr val="212352"/>
          </a:solidFill>
          <a:ln>
            <a:solidFill>
              <a:srgbClr val="2123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2" name="Flecha: cheurón 11">
            <a:extLst>
              <a:ext uri="{FF2B5EF4-FFF2-40B4-BE49-F238E27FC236}">
                <a16:creationId xmlns:a16="http://schemas.microsoft.com/office/drawing/2014/main" id="{9AF3D984-EF0C-DABA-761A-E4F3E5BD1343}"/>
              </a:ext>
            </a:extLst>
          </p:cNvPr>
          <p:cNvSpPr/>
          <p:nvPr/>
        </p:nvSpPr>
        <p:spPr>
          <a:xfrm>
            <a:off x="2033210" y="3432224"/>
            <a:ext cx="1147763" cy="520977"/>
          </a:xfrm>
          <a:prstGeom prst="chevron">
            <a:avLst>
              <a:gd name="adj" fmla="val 27370"/>
            </a:avLst>
          </a:prstGeom>
          <a:solidFill>
            <a:srgbClr val="212352"/>
          </a:solidFill>
          <a:ln>
            <a:solidFill>
              <a:srgbClr val="2123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3" name="Flecha: cheurón 12">
            <a:extLst>
              <a:ext uri="{FF2B5EF4-FFF2-40B4-BE49-F238E27FC236}">
                <a16:creationId xmlns:a16="http://schemas.microsoft.com/office/drawing/2014/main" id="{593CFCF7-0E12-3DF6-6FB0-19ECEC8EFC03}"/>
              </a:ext>
            </a:extLst>
          </p:cNvPr>
          <p:cNvSpPr/>
          <p:nvPr/>
        </p:nvSpPr>
        <p:spPr>
          <a:xfrm>
            <a:off x="806814" y="3432224"/>
            <a:ext cx="1147763" cy="520977"/>
          </a:xfrm>
          <a:prstGeom prst="chevron">
            <a:avLst>
              <a:gd name="adj" fmla="val 27370"/>
            </a:avLst>
          </a:prstGeom>
          <a:solidFill>
            <a:srgbClr val="212352"/>
          </a:solidFill>
          <a:ln>
            <a:solidFill>
              <a:srgbClr val="2123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4" name="Flecha: cheurón 13">
            <a:extLst>
              <a:ext uri="{FF2B5EF4-FFF2-40B4-BE49-F238E27FC236}">
                <a16:creationId xmlns:a16="http://schemas.microsoft.com/office/drawing/2014/main" id="{56D38647-268C-5EFA-6E55-E1B8676FEF1C}"/>
              </a:ext>
            </a:extLst>
          </p:cNvPr>
          <p:cNvSpPr/>
          <p:nvPr/>
        </p:nvSpPr>
        <p:spPr>
          <a:xfrm>
            <a:off x="6938794" y="3432224"/>
            <a:ext cx="1147763" cy="520977"/>
          </a:xfrm>
          <a:prstGeom prst="chevron">
            <a:avLst>
              <a:gd name="adj" fmla="val 27370"/>
            </a:avLst>
          </a:prstGeom>
          <a:solidFill>
            <a:srgbClr val="212352"/>
          </a:solidFill>
          <a:ln>
            <a:solidFill>
              <a:srgbClr val="2123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5" name="Flecha: cheurón 14">
            <a:extLst>
              <a:ext uri="{FF2B5EF4-FFF2-40B4-BE49-F238E27FC236}">
                <a16:creationId xmlns:a16="http://schemas.microsoft.com/office/drawing/2014/main" id="{39847947-8CA1-909F-C154-981F5DA95E8B}"/>
              </a:ext>
            </a:extLst>
          </p:cNvPr>
          <p:cNvSpPr/>
          <p:nvPr/>
        </p:nvSpPr>
        <p:spPr>
          <a:xfrm>
            <a:off x="8165190" y="3432224"/>
            <a:ext cx="1147763" cy="520977"/>
          </a:xfrm>
          <a:prstGeom prst="chevron">
            <a:avLst>
              <a:gd name="adj" fmla="val 27370"/>
            </a:avLst>
          </a:prstGeom>
          <a:solidFill>
            <a:srgbClr val="212352"/>
          </a:solidFill>
          <a:ln>
            <a:solidFill>
              <a:srgbClr val="2123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6" name="Flecha: cheurón 15">
            <a:extLst>
              <a:ext uri="{FF2B5EF4-FFF2-40B4-BE49-F238E27FC236}">
                <a16:creationId xmlns:a16="http://schemas.microsoft.com/office/drawing/2014/main" id="{64A161A8-C3F9-7208-BFA8-CA89DB82B7EF}"/>
              </a:ext>
            </a:extLst>
          </p:cNvPr>
          <p:cNvSpPr/>
          <p:nvPr/>
        </p:nvSpPr>
        <p:spPr>
          <a:xfrm>
            <a:off x="9391586" y="3432224"/>
            <a:ext cx="1147763" cy="520977"/>
          </a:xfrm>
          <a:prstGeom prst="chevron">
            <a:avLst>
              <a:gd name="adj" fmla="val 27370"/>
            </a:avLst>
          </a:prstGeom>
          <a:solidFill>
            <a:srgbClr val="212352"/>
          </a:solidFill>
          <a:ln>
            <a:solidFill>
              <a:srgbClr val="2123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8" name="Rectángulo 27">
            <a:extLst>
              <a:ext uri="{FF2B5EF4-FFF2-40B4-BE49-F238E27FC236}">
                <a16:creationId xmlns:a16="http://schemas.microsoft.com/office/drawing/2014/main" id="{0566E7EF-674B-8D87-9682-E9604BB6B05E}"/>
              </a:ext>
            </a:extLst>
          </p:cNvPr>
          <p:cNvSpPr/>
          <p:nvPr/>
        </p:nvSpPr>
        <p:spPr>
          <a:xfrm>
            <a:off x="700348" y="4911176"/>
            <a:ext cx="1484631" cy="1277273"/>
          </a:xfrm>
          <a:prstGeom prst="rect">
            <a:avLst/>
          </a:prstGeom>
          <a:noFill/>
          <a:ln>
            <a:noFill/>
            <a:prstDash val="solid"/>
          </a:ln>
        </p:spPr>
        <p:txBody>
          <a:bodyPr wrap="square" rtlCol="0">
            <a:spAutoFit/>
          </a:bodyPr>
          <a:lstStyle/>
          <a:p>
            <a:pPr algn="just"/>
            <a:r>
              <a:rPr lang="en-US" sz="900" b="1">
                <a:solidFill>
                  <a:srgbClr val="18426A"/>
                </a:solidFill>
                <a:latin typeface="Mulish"/>
                <a:ea typeface="Verdana" panose="020B0604030504040204" pitchFamily="34" charset="0"/>
              </a:rPr>
              <a:t>1930: </a:t>
            </a:r>
            <a:r>
              <a:rPr lang="en-US" sz="900">
                <a:solidFill>
                  <a:srgbClr val="18426A"/>
                </a:solidFill>
                <a:latin typeface="Mulish"/>
                <a:ea typeface="Verdana" panose="020B0604030504040204" pitchFamily="34" charset="0"/>
              </a:rPr>
              <a:t>Shipping companies “Braun &amp; Blanchard” and “Menéndez </a:t>
            </a:r>
            <a:r>
              <a:rPr lang="en-US" sz="900" err="1">
                <a:solidFill>
                  <a:srgbClr val="18426A"/>
                </a:solidFill>
                <a:latin typeface="Mulish"/>
                <a:ea typeface="Verdana" panose="020B0604030504040204" pitchFamily="34" charset="0"/>
              </a:rPr>
              <a:t>Behety</a:t>
            </a:r>
            <a:r>
              <a:rPr lang="en-US" sz="900">
                <a:solidFill>
                  <a:srgbClr val="18426A"/>
                </a:solidFill>
                <a:latin typeface="Mulish"/>
                <a:ea typeface="Verdana" panose="020B0604030504040204" pitchFamily="34" charset="0"/>
              </a:rPr>
              <a:t>” came together and founded CCNI. By 1932 CCNI was offering regular services from Chile to Argentina, Uruguay, Brazil and Chile.</a:t>
            </a:r>
          </a:p>
          <a:p>
            <a:pPr marL="85725" indent="-85725">
              <a:buFont typeface="Arial" panose="020B0604020202020204" pitchFamily="34" charset="0"/>
              <a:buChar char="•"/>
            </a:pPr>
            <a:endParaRPr lang="en-US" sz="500" b="1">
              <a:solidFill>
                <a:srgbClr val="18426A"/>
              </a:solidFill>
              <a:latin typeface="Mulish"/>
              <a:ea typeface="Verdana" panose="020B0604030504040204" pitchFamily="34" charset="0"/>
            </a:endParaRPr>
          </a:p>
        </p:txBody>
      </p:sp>
      <p:grpSp>
        <p:nvGrpSpPr>
          <p:cNvPr id="41" name="Grupo 40">
            <a:extLst>
              <a:ext uri="{FF2B5EF4-FFF2-40B4-BE49-F238E27FC236}">
                <a16:creationId xmlns:a16="http://schemas.microsoft.com/office/drawing/2014/main" id="{313062AE-8631-AC40-E39C-525977F0A782}"/>
              </a:ext>
            </a:extLst>
          </p:cNvPr>
          <p:cNvGrpSpPr/>
          <p:nvPr/>
        </p:nvGrpSpPr>
        <p:grpSpPr>
          <a:xfrm>
            <a:off x="1269625" y="4025782"/>
            <a:ext cx="125201" cy="442912"/>
            <a:chOff x="1513006" y="4276725"/>
            <a:chExt cx="125201" cy="442912"/>
          </a:xfrm>
        </p:grpSpPr>
        <p:sp>
          <p:nvSpPr>
            <p:cNvPr id="36" name="Elipse 35">
              <a:extLst>
                <a:ext uri="{FF2B5EF4-FFF2-40B4-BE49-F238E27FC236}">
                  <a16:creationId xmlns:a16="http://schemas.microsoft.com/office/drawing/2014/main" id="{A064FFCA-E777-7244-DF9B-FF9CE56BE1A6}"/>
                </a:ext>
              </a:extLst>
            </p:cNvPr>
            <p:cNvSpPr/>
            <p:nvPr/>
          </p:nvSpPr>
          <p:spPr>
            <a:xfrm>
              <a:off x="1513006" y="4597717"/>
              <a:ext cx="125201" cy="12192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8" name="Conector recto 37">
              <a:extLst>
                <a:ext uri="{FF2B5EF4-FFF2-40B4-BE49-F238E27FC236}">
                  <a16:creationId xmlns:a16="http://schemas.microsoft.com/office/drawing/2014/main" id="{8B7D5180-61D2-40EA-6CD0-7A603D046DB8}"/>
                </a:ext>
              </a:extLst>
            </p:cNvPr>
            <p:cNvCxnSpPr>
              <a:cxnSpLocks/>
            </p:cNvCxnSpPr>
            <p:nvPr/>
          </p:nvCxnSpPr>
          <p:spPr>
            <a:xfrm>
              <a:off x="1575605" y="4276725"/>
              <a:ext cx="1" cy="44291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9" name="Grupo 48">
            <a:extLst>
              <a:ext uri="{FF2B5EF4-FFF2-40B4-BE49-F238E27FC236}">
                <a16:creationId xmlns:a16="http://schemas.microsoft.com/office/drawing/2014/main" id="{6E549A1B-F6C1-1BF6-383B-FD3575A423B7}"/>
              </a:ext>
            </a:extLst>
          </p:cNvPr>
          <p:cNvGrpSpPr/>
          <p:nvPr/>
        </p:nvGrpSpPr>
        <p:grpSpPr>
          <a:xfrm>
            <a:off x="3737991" y="4025782"/>
            <a:ext cx="125201" cy="442912"/>
            <a:chOff x="1513006" y="4276725"/>
            <a:chExt cx="125201" cy="442912"/>
          </a:xfrm>
        </p:grpSpPr>
        <p:sp>
          <p:nvSpPr>
            <p:cNvPr id="50" name="Elipse 49">
              <a:extLst>
                <a:ext uri="{FF2B5EF4-FFF2-40B4-BE49-F238E27FC236}">
                  <a16:creationId xmlns:a16="http://schemas.microsoft.com/office/drawing/2014/main" id="{56DEA6DB-92CF-6D3B-D7BB-344E1851891D}"/>
                </a:ext>
              </a:extLst>
            </p:cNvPr>
            <p:cNvSpPr/>
            <p:nvPr/>
          </p:nvSpPr>
          <p:spPr>
            <a:xfrm>
              <a:off x="1513006" y="4597717"/>
              <a:ext cx="125201" cy="12192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51" name="Conector recto 50">
              <a:extLst>
                <a:ext uri="{FF2B5EF4-FFF2-40B4-BE49-F238E27FC236}">
                  <a16:creationId xmlns:a16="http://schemas.microsoft.com/office/drawing/2014/main" id="{88739BFB-82B6-2417-3151-557DF1BC852F}"/>
                </a:ext>
              </a:extLst>
            </p:cNvPr>
            <p:cNvCxnSpPr>
              <a:cxnSpLocks/>
            </p:cNvCxnSpPr>
            <p:nvPr/>
          </p:nvCxnSpPr>
          <p:spPr>
            <a:xfrm>
              <a:off x="1575605" y="4276725"/>
              <a:ext cx="1" cy="44291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2" name="Grupo 51">
            <a:extLst>
              <a:ext uri="{FF2B5EF4-FFF2-40B4-BE49-F238E27FC236}">
                <a16:creationId xmlns:a16="http://schemas.microsoft.com/office/drawing/2014/main" id="{FA289DD8-1612-467C-C632-B6BD249EE247}"/>
              </a:ext>
            </a:extLst>
          </p:cNvPr>
          <p:cNvGrpSpPr/>
          <p:nvPr/>
        </p:nvGrpSpPr>
        <p:grpSpPr>
          <a:xfrm>
            <a:off x="6206357" y="4025782"/>
            <a:ext cx="125201" cy="442912"/>
            <a:chOff x="1513006" y="4276725"/>
            <a:chExt cx="125201" cy="442912"/>
          </a:xfrm>
        </p:grpSpPr>
        <p:sp>
          <p:nvSpPr>
            <p:cNvPr id="53" name="Elipse 52">
              <a:extLst>
                <a:ext uri="{FF2B5EF4-FFF2-40B4-BE49-F238E27FC236}">
                  <a16:creationId xmlns:a16="http://schemas.microsoft.com/office/drawing/2014/main" id="{FA8524F5-390F-3E77-DFD5-AE1E204C7700}"/>
                </a:ext>
              </a:extLst>
            </p:cNvPr>
            <p:cNvSpPr/>
            <p:nvPr/>
          </p:nvSpPr>
          <p:spPr>
            <a:xfrm>
              <a:off x="1513006" y="4597717"/>
              <a:ext cx="125201" cy="12192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54" name="Conector recto 53">
              <a:extLst>
                <a:ext uri="{FF2B5EF4-FFF2-40B4-BE49-F238E27FC236}">
                  <a16:creationId xmlns:a16="http://schemas.microsoft.com/office/drawing/2014/main" id="{0B951F8E-A422-8BA3-8ABD-B7EB777CA44A}"/>
                </a:ext>
              </a:extLst>
            </p:cNvPr>
            <p:cNvCxnSpPr>
              <a:cxnSpLocks/>
            </p:cNvCxnSpPr>
            <p:nvPr/>
          </p:nvCxnSpPr>
          <p:spPr>
            <a:xfrm>
              <a:off x="1575605" y="4276725"/>
              <a:ext cx="1" cy="44291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5" name="Grupo 54">
            <a:extLst>
              <a:ext uri="{FF2B5EF4-FFF2-40B4-BE49-F238E27FC236}">
                <a16:creationId xmlns:a16="http://schemas.microsoft.com/office/drawing/2014/main" id="{244A6565-60EF-9744-B69C-1BC63CE6977A}"/>
              </a:ext>
            </a:extLst>
          </p:cNvPr>
          <p:cNvGrpSpPr/>
          <p:nvPr/>
        </p:nvGrpSpPr>
        <p:grpSpPr>
          <a:xfrm>
            <a:off x="8674723" y="4025782"/>
            <a:ext cx="125201" cy="442912"/>
            <a:chOff x="1513006" y="4276725"/>
            <a:chExt cx="125201" cy="442912"/>
          </a:xfrm>
        </p:grpSpPr>
        <p:sp>
          <p:nvSpPr>
            <p:cNvPr id="57" name="Elipse 56">
              <a:extLst>
                <a:ext uri="{FF2B5EF4-FFF2-40B4-BE49-F238E27FC236}">
                  <a16:creationId xmlns:a16="http://schemas.microsoft.com/office/drawing/2014/main" id="{F59A50F7-9044-EBF2-3698-A6838C284477}"/>
                </a:ext>
              </a:extLst>
            </p:cNvPr>
            <p:cNvSpPr/>
            <p:nvPr/>
          </p:nvSpPr>
          <p:spPr>
            <a:xfrm>
              <a:off x="1513006" y="4597717"/>
              <a:ext cx="125201" cy="12192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58" name="Conector recto 57">
              <a:extLst>
                <a:ext uri="{FF2B5EF4-FFF2-40B4-BE49-F238E27FC236}">
                  <a16:creationId xmlns:a16="http://schemas.microsoft.com/office/drawing/2014/main" id="{DD4AA116-7CB3-529F-5516-05637F049469}"/>
                </a:ext>
              </a:extLst>
            </p:cNvPr>
            <p:cNvCxnSpPr>
              <a:cxnSpLocks/>
            </p:cNvCxnSpPr>
            <p:nvPr/>
          </p:nvCxnSpPr>
          <p:spPr>
            <a:xfrm>
              <a:off x="1575605" y="4276725"/>
              <a:ext cx="1" cy="44291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63" name="Imagen 62">
            <a:extLst>
              <a:ext uri="{FF2B5EF4-FFF2-40B4-BE49-F238E27FC236}">
                <a16:creationId xmlns:a16="http://schemas.microsoft.com/office/drawing/2014/main" id="{874385DB-C336-3FFD-78DF-799172118FC3}"/>
              </a:ext>
            </a:extLst>
          </p:cNvPr>
          <p:cNvPicPr>
            <a:picLocks noChangeAspect="1"/>
          </p:cNvPicPr>
          <p:nvPr/>
        </p:nvPicPr>
        <p:blipFill>
          <a:blip r:embed="rId7"/>
          <a:stretch>
            <a:fillRect/>
          </a:stretch>
        </p:blipFill>
        <p:spPr>
          <a:xfrm>
            <a:off x="939707" y="4584955"/>
            <a:ext cx="755309" cy="273288"/>
          </a:xfrm>
          <a:prstGeom prst="rect">
            <a:avLst/>
          </a:prstGeom>
        </p:spPr>
      </p:pic>
      <p:sp>
        <p:nvSpPr>
          <p:cNvPr id="65" name="CuadroTexto 64">
            <a:extLst>
              <a:ext uri="{FF2B5EF4-FFF2-40B4-BE49-F238E27FC236}">
                <a16:creationId xmlns:a16="http://schemas.microsoft.com/office/drawing/2014/main" id="{059921DA-7926-1C6F-67F2-6F9DB37A33C2}"/>
              </a:ext>
            </a:extLst>
          </p:cNvPr>
          <p:cNvSpPr txBox="1"/>
          <p:nvPr/>
        </p:nvSpPr>
        <p:spPr>
          <a:xfrm>
            <a:off x="1719740" y="1555189"/>
            <a:ext cx="1899369" cy="1338828"/>
          </a:xfrm>
          <a:prstGeom prst="rect">
            <a:avLst/>
          </a:prstGeom>
          <a:noFill/>
        </p:spPr>
        <p:txBody>
          <a:bodyPr wrap="square">
            <a:spAutoFit/>
          </a:bodyPr>
          <a:lstStyle/>
          <a:p>
            <a:pPr algn="just"/>
            <a:r>
              <a:rPr lang="en-US" sz="900" b="1">
                <a:solidFill>
                  <a:srgbClr val="18426A"/>
                </a:solidFill>
                <a:latin typeface="Mulish"/>
                <a:ea typeface="Verdana" panose="020B0604030504040204" pitchFamily="34" charset="0"/>
              </a:rPr>
              <a:t>1960</a:t>
            </a:r>
            <a:r>
              <a:rPr lang="en-US" sz="900">
                <a:solidFill>
                  <a:srgbClr val="18426A"/>
                </a:solidFill>
                <a:latin typeface="Mulish"/>
                <a:ea typeface="Verdana" panose="020B0604030504040204" pitchFamily="34" charset="0"/>
              </a:rPr>
              <a:t>: CCNI founded AGUNSA, subsidiary  company until 1989.</a:t>
            </a:r>
          </a:p>
          <a:p>
            <a:pPr algn="just"/>
            <a:endParaRPr lang="en-US" sz="900">
              <a:solidFill>
                <a:srgbClr val="18426A"/>
              </a:solidFill>
              <a:latin typeface="Mulish"/>
              <a:ea typeface="Verdana" panose="020B0604030504040204" pitchFamily="34" charset="0"/>
            </a:endParaRPr>
          </a:p>
          <a:p>
            <a:pPr algn="just"/>
            <a:r>
              <a:rPr lang="en-US" sz="900" b="1">
                <a:solidFill>
                  <a:srgbClr val="18426A"/>
                </a:solidFill>
                <a:latin typeface="Mulish"/>
                <a:ea typeface="Verdana" panose="020B0604030504040204" pitchFamily="34" charset="0"/>
              </a:rPr>
              <a:t>1983: </a:t>
            </a:r>
            <a:r>
              <a:rPr lang="en-US" sz="900" err="1">
                <a:solidFill>
                  <a:srgbClr val="18426A"/>
                </a:solidFill>
                <a:latin typeface="Mulish"/>
                <a:ea typeface="Verdana" panose="020B0604030504040204" pitchFamily="34" charset="0"/>
              </a:rPr>
              <a:t>Euroandina</a:t>
            </a:r>
            <a:r>
              <a:rPr lang="en-US" sz="900">
                <a:solidFill>
                  <a:srgbClr val="18426A"/>
                </a:solidFill>
                <a:latin typeface="Mulish"/>
                <a:ea typeface="Verdana" panose="020B0604030504040204" pitchFamily="34" charset="0"/>
              </a:rPr>
              <a:t> de Inversiones S.A. was formed - today Grupo </a:t>
            </a:r>
            <a:r>
              <a:rPr lang="en-US" sz="900" err="1">
                <a:solidFill>
                  <a:srgbClr val="18426A"/>
                </a:solidFill>
                <a:latin typeface="Mulish"/>
                <a:ea typeface="Verdana" panose="020B0604030504040204" pitchFamily="34" charset="0"/>
              </a:rPr>
              <a:t>Empresas</a:t>
            </a:r>
            <a:r>
              <a:rPr lang="en-US" sz="900">
                <a:solidFill>
                  <a:srgbClr val="18426A"/>
                </a:solidFill>
                <a:latin typeface="Mulish"/>
                <a:ea typeface="Verdana" panose="020B0604030504040204" pitchFamily="34" charset="0"/>
              </a:rPr>
              <a:t> </a:t>
            </a:r>
            <a:r>
              <a:rPr lang="en-US" sz="900" err="1">
                <a:solidFill>
                  <a:srgbClr val="18426A"/>
                </a:solidFill>
                <a:latin typeface="Mulish"/>
                <a:ea typeface="Verdana" panose="020B0604030504040204" pitchFamily="34" charset="0"/>
              </a:rPr>
              <a:t>Navieras</a:t>
            </a:r>
            <a:r>
              <a:rPr lang="en-US" sz="900">
                <a:solidFill>
                  <a:srgbClr val="18426A"/>
                </a:solidFill>
                <a:latin typeface="Mulish"/>
                <a:ea typeface="Verdana" panose="020B0604030504040204" pitchFamily="34" charset="0"/>
              </a:rPr>
              <a:t> S.A.</a:t>
            </a:r>
          </a:p>
          <a:p>
            <a:pPr algn="just"/>
            <a:endParaRPr lang="en-US" sz="900">
              <a:solidFill>
                <a:srgbClr val="18426A"/>
              </a:solidFill>
              <a:latin typeface="Mulish"/>
              <a:ea typeface="Verdana" panose="020B0604030504040204" pitchFamily="34" charset="0"/>
            </a:endParaRPr>
          </a:p>
          <a:p>
            <a:pPr algn="just"/>
            <a:r>
              <a:rPr lang="en-US" sz="900" b="1">
                <a:solidFill>
                  <a:srgbClr val="18426A"/>
                </a:solidFill>
                <a:latin typeface="Mulish"/>
                <a:ea typeface="Verdana" panose="020B0604030504040204" pitchFamily="34" charset="0"/>
              </a:rPr>
              <a:t>1994: </a:t>
            </a:r>
            <a:r>
              <a:rPr lang="en-US" sz="900">
                <a:solidFill>
                  <a:srgbClr val="18426A"/>
                </a:solidFill>
                <a:latin typeface="Mulish"/>
                <a:ea typeface="Verdana" panose="020B0604030504040204" pitchFamily="34" charset="0"/>
              </a:rPr>
              <a:t>GEN was listed on the stock exchange.</a:t>
            </a:r>
          </a:p>
        </p:txBody>
      </p:sp>
      <p:grpSp>
        <p:nvGrpSpPr>
          <p:cNvPr id="66" name="Grupo 65">
            <a:extLst>
              <a:ext uri="{FF2B5EF4-FFF2-40B4-BE49-F238E27FC236}">
                <a16:creationId xmlns:a16="http://schemas.microsoft.com/office/drawing/2014/main" id="{BF7090E1-693F-05BF-56F3-4B7FF72A9F8D}"/>
              </a:ext>
            </a:extLst>
          </p:cNvPr>
          <p:cNvGrpSpPr/>
          <p:nvPr/>
        </p:nvGrpSpPr>
        <p:grpSpPr>
          <a:xfrm rot="10800000">
            <a:off x="2481889" y="2863117"/>
            <a:ext cx="125201" cy="442912"/>
            <a:chOff x="1513006" y="4276725"/>
            <a:chExt cx="125201" cy="442912"/>
          </a:xfrm>
        </p:grpSpPr>
        <p:sp>
          <p:nvSpPr>
            <p:cNvPr id="68" name="Elipse 67">
              <a:extLst>
                <a:ext uri="{FF2B5EF4-FFF2-40B4-BE49-F238E27FC236}">
                  <a16:creationId xmlns:a16="http://schemas.microsoft.com/office/drawing/2014/main" id="{8A5E8198-B921-BD44-DE70-4D8B677594F7}"/>
                </a:ext>
              </a:extLst>
            </p:cNvPr>
            <p:cNvSpPr/>
            <p:nvPr/>
          </p:nvSpPr>
          <p:spPr>
            <a:xfrm>
              <a:off x="1513006" y="4597717"/>
              <a:ext cx="125201" cy="12192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77" name="Conector recto 76">
              <a:extLst>
                <a:ext uri="{FF2B5EF4-FFF2-40B4-BE49-F238E27FC236}">
                  <a16:creationId xmlns:a16="http://schemas.microsoft.com/office/drawing/2014/main" id="{7CD79544-105B-6F7E-9098-1EADF001012A}"/>
                </a:ext>
              </a:extLst>
            </p:cNvPr>
            <p:cNvCxnSpPr>
              <a:cxnSpLocks/>
            </p:cNvCxnSpPr>
            <p:nvPr/>
          </p:nvCxnSpPr>
          <p:spPr>
            <a:xfrm>
              <a:off x="1575605" y="4276725"/>
              <a:ext cx="1" cy="44291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0" name="CuadroTexto 79">
            <a:extLst>
              <a:ext uri="{FF2B5EF4-FFF2-40B4-BE49-F238E27FC236}">
                <a16:creationId xmlns:a16="http://schemas.microsoft.com/office/drawing/2014/main" id="{2E56DFAC-C945-2C8C-1C8F-DE96C85BD525}"/>
              </a:ext>
            </a:extLst>
          </p:cNvPr>
          <p:cNvSpPr txBox="1"/>
          <p:nvPr/>
        </p:nvSpPr>
        <p:spPr>
          <a:xfrm>
            <a:off x="2873838" y="4672649"/>
            <a:ext cx="2108991" cy="1754326"/>
          </a:xfrm>
          <a:prstGeom prst="rect">
            <a:avLst/>
          </a:prstGeom>
          <a:noFill/>
        </p:spPr>
        <p:txBody>
          <a:bodyPr wrap="square">
            <a:spAutoFit/>
          </a:bodyPr>
          <a:lstStyle/>
          <a:p>
            <a:pPr marL="9525" algn="just"/>
            <a:r>
              <a:rPr lang="en-US" sz="900" b="1">
                <a:solidFill>
                  <a:srgbClr val="18426A"/>
                </a:solidFill>
                <a:latin typeface="Mulish"/>
                <a:ea typeface="Verdana" panose="020B0604030504040204" pitchFamily="34" charset="0"/>
              </a:rPr>
              <a:t>2011: </a:t>
            </a:r>
            <a:r>
              <a:rPr lang="en-US" sz="900">
                <a:solidFill>
                  <a:srgbClr val="18426A"/>
                </a:solidFill>
                <a:latin typeface="Mulish"/>
                <a:ea typeface="Verdana" panose="020B0604030504040204" pitchFamily="34" charset="0"/>
              </a:rPr>
              <a:t>GEN made a successful placement of Bonds (Series A) in the local capital market for UF 1.200.000 - 14 years.</a:t>
            </a:r>
          </a:p>
          <a:p>
            <a:pPr marL="9525" algn="just"/>
            <a:endParaRPr lang="en-US" sz="900">
              <a:solidFill>
                <a:srgbClr val="18426A"/>
              </a:solidFill>
              <a:latin typeface="Mulish"/>
              <a:ea typeface="Verdana" panose="020B0604030504040204" pitchFamily="34" charset="0"/>
            </a:endParaRPr>
          </a:p>
          <a:p>
            <a:pPr marL="9525" algn="just"/>
            <a:r>
              <a:rPr lang="en-US" sz="900" b="1">
                <a:solidFill>
                  <a:srgbClr val="18426A"/>
                </a:solidFill>
                <a:latin typeface="Mulish"/>
                <a:ea typeface="Verdana" panose="020B0604030504040204" pitchFamily="34" charset="0"/>
              </a:rPr>
              <a:t>2014:</a:t>
            </a:r>
            <a:r>
              <a:rPr lang="en-US" sz="900">
                <a:solidFill>
                  <a:srgbClr val="18426A"/>
                </a:solidFill>
                <a:latin typeface="Mulish"/>
                <a:ea typeface="Verdana" panose="020B0604030504040204" pitchFamily="34" charset="0"/>
              </a:rPr>
              <a:t> 4 container vessels with a capacity of 9,000 TEUs were acquired and began their operations for CCNI.</a:t>
            </a:r>
          </a:p>
          <a:p>
            <a:pPr marL="9525" algn="just"/>
            <a:endParaRPr lang="en-US" sz="900" b="1">
              <a:solidFill>
                <a:srgbClr val="18426A"/>
              </a:solidFill>
              <a:latin typeface="Mulish"/>
              <a:ea typeface="Verdana" panose="020B0604030504040204" pitchFamily="34" charset="0"/>
            </a:endParaRPr>
          </a:p>
          <a:p>
            <a:pPr marL="9525" algn="just"/>
            <a:r>
              <a:rPr lang="en-US" sz="900" b="1">
                <a:solidFill>
                  <a:srgbClr val="18426A"/>
                </a:solidFill>
                <a:latin typeface="Mulish"/>
                <a:ea typeface="Verdana" panose="020B0604030504040204" pitchFamily="34" charset="0"/>
              </a:rPr>
              <a:t>2015:</a:t>
            </a:r>
            <a:r>
              <a:rPr lang="en-US" sz="900">
                <a:solidFill>
                  <a:srgbClr val="18426A"/>
                </a:solidFill>
                <a:latin typeface="Mulish"/>
                <a:ea typeface="Verdana" panose="020B0604030504040204" pitchFamily="34" charset="0"/>
              </a:rPr>
              <a:t> Container business lines operated by CCNI were sold to German liner HAMBURG SÜD. The sale also included the name and brand.</a:t>
            </a:r>
          </a:p>
        </p:txBody>
      </p:sp>
      <p:sp>
        <p:nvSpPr>
          <p:cNvPr id="84" name="CuadroTexto 83">
            <a:extLst>
              <a:ext uri="{FF2B5EF4-FFF2-40B4-BE49-F238E27FC236}">
                <a16:creationId xmlns:a16="http://schemas.microsoft.com/office/drawing/2014/main" id="{CBFF8164-30F8-1E6F-EC8A-E77647B706C1}"/>
              </a:ext>
            </a:extLst>
          </p:cNvPr>
          <p:cNvSpPr txBox="1"/>
          <p:nvPr/>
        </p:nvSpPr>
        <p:spPr>
          <a:xfrm>
            <a:off x="4092070" y="1141701"/>
            <a:ext cx="2143500" cy="1477328"/>
          </a:xfrm>
          <a:prstGeom prst="rect">
            <a:avLst/>
          </a:prstGeom>
          <a:noFill/>
        </p:spPr>
        <p:txBody>
          <a:bodyPr wrap="square">
            <a:spAutoFit/>
          </a:bodyPr>
          <a:lstStyle/>
          <a:p>
            <a:r>
              <a:rPr lang="en-US" sz="900" b="1">
                <a:solidFill>
                  <a:srgbClr val="18426A"/>
                </a:solidFill>
                <a:latin typeface="Mulish"/>
                <a:ea typeface="Verdana" panose="020B0604030504040204" pitchFamily="34" charset="0"/>
              </a:rPr>
              <a:t>2017:</a:t>
            </a:r>
            <a:r>
              <a:rPr lang="en-US" sz="900">
                <a:solidFill>
                  <a:srgbClr val="18426A"/>
                </a:solidFill>
                <a:latin typeface="Mulish"/>
                <a:ea typeface="Verdana" panose="020B0604030504040204" pitchFamily="34" charset="0"/>
              </a:rPr>
              <a:t> GEN increased its stake in:</a:t>
            </a:r>
          </a:p>
          <a:p>
            <a:pPr marL="228600" indent="-228600">
              <a:buFont typeface="Arial" panose="020B0604020202020204" pitchFamily="34" charset="0"/>
              <a:buChar char="•"/>
            </a:pPr>
            <a:r>
              <a:rPr lang="en-US" sz="900" b="1">
                <a:solidFill>
                  <a:srgbClr val="18426A"/>
                </a:solidFill>
                <a:latin typeface="Mulish"/>
                <a:ea typeface="Verdana" panose="020B0604030504040204" pitchFamily="34" charset="0"/>
              </a:rPr>
              <a:t>Froward</a:t>
            </a:r>
            <a:r>
              <a:rPr lang="en-US" sz="900">
                <a:solidFill>
                  <a:srgbClr val="18426A"/>
                </a:solidFill>
                <a:latin typeface="Mulish"/>
                <a:ea typeface="Verdana" panose="020B0604030504040204" pitchFamily="34" charset="0"/>
              </a:rPr>
              <a:t> 	</a:t>
            </a:r>
          </a:p>
          <a:p>
            <a:r>
              <a:rPr lang="en-US" sz="900">
                <a:solidFill>
                  <a:srgbClr val="18426A"/>
                </a:solidFill>
                <a:latin typeface="Mulish"/>
                <a:ea typeface="Verdana" panose="020B0604030504040204" pitchFamily="34" charset="0"/>
              </a:rPr>
              <a:t>         From 66,0% → 91,9%</a:t>
            </a:r>
          </a:p>
          <a:p>
            <a:pPr marL="228600" indent="-228600">
              <a:buFont typeface="Arial" panose="020B0604020202020204" pitchFamily="34" charset="0"/>
              <a:buChar char="•"/>
            </a:pPr>
            <a:r>
              <a:rPr lang="en-US" sz="900" b="1">
                <a:solidFill>
                  <a:srgbClr val="18426A"/>
                </a:solidFill>
                <a:latin typeface="Mulish"/>
                <a:ea typeface="Verdana" panose="020B0604030504040204" pitchFamily="34" charset="0"/>
              </a:rPr>
              <a:t>AGUNSA</a:t>
            </a:r>
          </a:p>
          <a:p>
            <a:r>
              <a:rPr lang="en-US" sz="900" b="1">
                <a:solidFill>
                  <a:srgbClr val="18426A"/>
                </a:solidFill>
                <a:latin typeface="Mulish"/>
                <a:ea typeface="Verdana" panose="020B0604030504040204" pitchFamily="34" charset="0"/>
              </a:rPr>
              <a:t>          F</a:t>
            </a:r>
            <a:r>
              <a:rPr lang="en-US" sz="900">
                <a:solidFill>
                  <a:srgbClr val="18426A"/>
                </a:solidFill>
                <a:latin typeface="Mulish"/>
                <a:ea typeface="Verdana" panose="020B0604030504040204" pitchFamily="34" charset="0"/>
              </a:rPr>
              <a:t>rom 68,8% → 81,1% </a:t>
            </a:r>
          </a:p>
          <a:p>
            <a:pPr marL="228600" indent="-228600">
              <a:buFont typeface="Arial" panose="020B0604020202020204" pitchFamily="34" charset="0"/>
              <a:buChar char="•"/>
            </a:pPr>
            <a:r>
              <a:rPr lang="en-US" sz="900" b="1">
                <a:solidFill>
                  <a:srgbClr val="18426A"/>
                </a:solidFill>
                <a:latin typeface="Mulish"/>
                <a:ea typeface="Verdana" panose="020B0604030504040204" pitchFamily="34" charset="0"/>
              </a:rPr>
              <a:t>CMC</a:t>
            </a:r>
          </a:p>
          <a:p>
            <a:r>
              <a:rPr lang="en-US" sz="900" b="1">
                <a:solidFill>
                  <a:srgbClr val="18426A"/>
                </a:solidFill>
                <a:latin typeface="Mulish"/>
                <a:ea typeface="Verdana" panose="020B0604030504040204" pitchFamily="34" charset="0"/>
              </a:rPr>
              <a:t>         </a:t>
            </a:r>
            <a:r>
              <a:rPr lang="en-US" sz="900">
                <a:solidFill>
                  <a:srgbClr val="18426A"/>
                </a:solidFill>
                <a:latin typeface="Mulish"/>
                <a:ea typeface="Verdana" panose="020B0604030504040204" pitchFamily="34" charset="0"/>
              </a:rPr>
              <a:t>From 74,5% → 83,2%.</a:t>
            </a:r>
          </a:p>
          <a:p>
            <a:pPr marL="85725" indent="-85725">
              <a:buFont typeface="Arial" panose="020B0604020202020204" pitchFamily="34" charset="0"/>
              <a:buChar char="•"/>
            </a:pPr>
            <a:endParaRPr lang="en-US" sz="900">
              <a:solidFill>
                <a:srgbClr val="18426A"/>
              </a:solidFill>
              <a:latin typeface="Mulish"/>
              <a:ea typeface="Verdana" panose="020B0604030504040204" pitchFamily="34" charset="0"/>
            </a:endParaRPr>
          </a:p>
          <a:p>
            <a:r>
              <a:rPr lang="en-US" sz="900" b="1">
                <a:solidFill>
                  <a:srgbClr val="18426A"/>
                </a:solidFill>
                <a:latin typeface="Mulish"/>
                <a:ea typeface="Verdana" panose="020B0604030504040204" pitchFamily="34" charset="0"/>
              </a:rPr>
              <a:t>2017:</a:t>
            </a:r>
            <a:r>
              <a:rPr lang="en-US" sz="900">
                <a:solidFill>
                  <a:srgbClr val="18426A"/>
                </a:solidFill>
                <a:latin typeface="Mulish"/>
                <a:ea typeface="Verdana" panose="020B0604030504040204" pitchFamily="34" charset="0"/>
              </a:rPr>
              <a:t> GEN sold its stake in Iquique Terminal Internacional S.A. </a:t>
            </a:r>
          </a:p>
        </p:txBody>
      </p:sp>
      <p:grpSp>
        <p:nvGrpSpPr>
          <p:cNvPr id="85" name="Grupo 84">
            <a:extLst>
              <a:ext uri="{FF2B5EF4-FFF2-40B4-BE49-F238E27FC236}">
                <a16:creationId xmlns:a16="http://schemas.microsoft.com/office/drawing/2014/main" id="{C6BC686A-D471-85DD-531A-0161711030E9}"/>
              </a:ext>
            </a:extLst>
          </p:cNvPr>
          <p:cNvGrpSpPr/>
          <p:nvPr/>
        </p:nvGrpSpPr>
        <p:grpSpPr>
          <a:xfrm rot="10800000">
            <a:off x="4985260" y="2896674"/>
            <a:ext cx="125201" cy="442912"/>
            <a:chOff x="1513006" y="4276725"/>
            <a:chExt cx="125201" cy="442912"/>
          </a:xfrm>
        </p:grpSpPr>
        <p:sp>
          <p:nvSpPr>
            <p:cNvPr id="86" name="Elipse 85">
              <a:extLst>
                <a:ext uri="{FF2B5EF4-FFF2-40B4-BE49-F238E27FC236}">
                  <a16:creationId xmlns:a16="http://schemas.microsoft.com/office/drawing/2014/main" id="{7FAC0473-956D-2D52-90B8-FE8A3176CDB5}"/>
                </a:ext>
              </a:extLst>
            </p:cNvPr>
            <p:cNvSpPr/>
            <p:nvPr/>
          </p:nvSpPr>
          <p:spPr>
            <a:xfrm>
              <a:off x="1513006" y="4597717"/>
              <a:ext cx="125201" cy="12192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87" name="Conector recto 86">
              <a:extLst>
                <a:ext uri="{FF2B5EF4-FFF2-40B4-BE49-F238E27FC236}">
                  <a16:creationId xmlns:a16="http://schemas.microsoft.com/office/drawing/2014/main" id="{C4D3FDFF-4EA4-EF81-EB8D-4420EE059784}"/>
                </a:ext>
              </a:extLst>
            </p:cNvPr>
            <p:cNvCxnSpPr>
              <a:cxnSpLocks/>
            </p:cNvCxnSpPr>
            <p:nvPr/>
          </p:nvCxnSpPr>
          <p:spPr>
            <a:xfrm>
              <a:off x="1575605" y="4276725"/>
              <a:ext cx="1" cy="44291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88" name="Grupo 87">
            <a:extLst>
              <a:ext uri="{FF2B5EF4-FFF2-40B4-BE49-F238E27FC236}">
                <a16:creationId xmlns:a16="http://schemas.microsoft.com/office/drawing/2014/main" id="{3B4C27F8-7718-7D49-B6D7-8239007C092B}"/>
              </a:ext>
            </a:extLst>
          </p:cNvPr>
          <p:cNvGrpSpPr/>
          <p:nvPr/>
        </p:nvGrpSpPr>
        <p:grpSpPr>
          <a:xfrm rot="10800000">
            <a:off x="7400589" y="2894017"/>
            <a:ext cx="125201" cy="442912"/>
            <a:chOff x="1513006" y="4276725"/>
            <a:chExt cx="125201" cy="442912"/>
          </a:xfrm>
        </p:grpSpPr>
        <p:sp>
          <p:nvSpPr>
            <p:cNvPr id="89" name="Elipse 88">
              <a:extLst>
                <a:ext uri="{FF2B5EF4-FFF2-40B4-BE49-F238E27FC236}">
                  <a16:creationId xmlns:a16="http://schemas.microsoft.com/office/drawing/2014/main" id="{89280E05-C967-97EF-6526-09805B57881B}"/>
                </a:ext>
              </a:extLst>
            </p:cNvPr>
            <p:cNvSpPr/>
            <p:nvPr/>
          </p:nvSpPr>
          <p:spPr>
            <a:xfrm>
              <a:off x="1513006" y="4597717"/>
              <a:ext cx="125201" cy="12192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90" name="Conector recto 89">
              <a:extLst>
                <a:ext uri="{FF2B5EF4-FFF2-40B4-BE49-F238E27FC236}">
                  <a16:creationId xmlns:a16="http://schemas.microsoft.com/office/drawing/2014/main" id="{B6FC7694-0FBC-6A91-239D-28DA6E225374}"/>
                </a:ext>
              </a:extLst>
            </p:cNvPr>
            <p:cNvCxnSpPr>
              <a:cxnSpLocks/>
            </p:cNvCxnSpPr>
            <p:nvPr/>
          </p:nvCxnSpPr>
          <p:spPr>
            <a:xfrm>
              <a:off x="1575605" y="4276725"/>
              <a:ext cx="1" cy="44291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91" name="Grupo 90">
            <a:extLst>
              <a:ext uri="{FF2B5EF4-FFF2-40B4-BE49-F238E27FC236}">
                <a16:creationId xmlns:a16="http://schemas.microsoft.com/office/drawing/2014/main" id="{279D72C3-AE04-EBE5-DA62-EBA214005CB4}"/>
              </a:ext>
            </a:extLst>
          </p:cNvPr>
          <p:cNvGrpSpPr/>
          <p:nvPr/>
        </p:nvGrpSpPr>
        <p:grpSpPr>
          <a:xfrm rot="10800000">
            <a:off x="9860297" y="2888888"/>
            <a:ext cx="125201" cy="442912"/>
            <a:chOff x="1513006" y="4276725"/>
            <a:chExt cx="125201" cy="442912"/>
          </a:xfrm>
        </p:grpSpPr>
        <p:sp>
          <p:nvSpPr>
            <p:cNvPr id="92" name="Elipse 91">
              <a:extLst>
                <a:ext uri="{FF2B5EF4-FFF2-40B4-BE49-F238E27FC236}">
                  <a16:creationId xmlns:a16="http://schemas.microsoft.com/office/drawing/2014/main" id="{63C2F525-2A29-831D-7AD3-F42E3BDCB2B6}"/>
                </a:ext>
              </a:extLst>
            </p:cNvPr>
            <p:cNvSpPr/>
            <p:nvPr/>
          </p:nvSpPr>
          <p:spPr>
            <a:xfrm>
              <a:off x="1513006" y="4597717"/>
              <a:ext cx="125201" cy="12192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93" name="Conector recto 92">
              <a:extLst>
                <a:ext uri="{FF2B5EF4-FFF2-40B4-BE49-F238E27FC236}">
                  <a16:creationId xmlns:a16="http://schemas.microsoft.com/office/drawing/2014/main" id="{AAC8B416-77F6-47FC-6750-10E43B80D353}"/>
                </a:ext>
              </a:extLst>
            </p:cNvPr>
            <p:cNvCxnSpPr>
              <a:cxnSpLocks/>
            </p:cNvCxnSpPr>
            <p:nvPr/>
          </p:nvCxnSpPr>
          <p:spPr>
            <a:xfrm>
              <a:off x="1575605" y="4276725"/>
              <a:ext cx="1" cy="44291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94" name="CuadroTexto 93">
            <a:extLst>
              <a:ext uri="{FF2B5EF4-FFF2-40B4-BE49-F238E27FC236}">
                <a16:creationId xmlns:a16="http://schemas.microsoft.com/office/drawing/2014/main" id="{348F707C-5292-DC00-DDBB-1C9DF582B6B6}"/>
              </a:ext>
            </a:extLst>
          </p:cNvPr>
          <p:cNvSpPr txBox="1"/>
          <p:nvPr/>
        </p:nvSpPr>
        <p:spPr>
          <a:xfrm>
            <a:off x="1043471" y="3522909"/>
            <a:ext cx="676270" cy="369332"/>
          </a:xfrm>
          <a:prstGeom prst="rect">
            <a:avLst/>
          </a:prstGeom>
          <a:noFill/>
        </p:spPr>
        <p:txBody>
          <a:bodyPr wrap="square" rtlCol="0">
            <a:spAutoFit/>
          </a:bodyPr>
          <a:lstStyle/>
          <a:p>
            <a:r>
              <a:rPr lang="es-ES">
                <a:solidFill>
                  <a:schemeClr val="bg1"/>
                </a:solidFill>
                <a:latin typeface="Mulish"/>
              </a:rPr>
              <a:t>1930</a:t>
            </a:r>
          </a:p>
        </p:txBody>
      </p:sp>
      <p:sp>
        <p:nvSpPr>
          <p:cNvPr id="95" name="CuadroTexto 94">
            <a:extLst>
              <a:ext uri="{FF2B5EF4-FFF2-40B4-BE49-F238E27FC236}">
                <a16:creationId xmlns:a16="http://schemas.microsoft.com/office/drawing/2014/main" id="{2713FDA2-4E53-4A72-AB66-599C134FAEBC}"/>
              </a:ext>
            </a:extLst>
          </p:cNvPr>
          <p:cNvSpPr txBox="1"/>
          <p:nvPr/>
        </p:nvSpPr>
        <p:spPr>
          <a:xfrm>
            <a:off x="2248536" y="3522909"/>
            <a:ext cx="676270" cy="369332"/>
          </a:xfrm>
          <a:prstGeom prst="rect">
            <a:avLst/>
          </a:prstGeom>
          <a:noFill/>
        </p:spPr>
        <p:txBody>
          <a:bodyPr wrap="square" rtlCol="0">
            <a:spAutoFit/>
          </a:bodyPr>
          <a:lstStyle/>
          <a:p>
            <a:r>
              <a:rPr lang="es-ES">
                <a:solidFill>
                  <a:schemeClr val="bg1"/>
                </a:solidFill>
                <a:latin typeface="Mulish"/>
              </a:rPr>
              <a:t>2010</a:t>
            </a:r>
          </a:p>
        </p:txBody>
      </p:sp>
      <p:sp>
        <p:nvSpPr>
          <p:cNvPr id="96" name="CuadroTexto 95">
            <a:extLst>
              <a:ext uri="{FF2B5EF4-FFF2-40B4-BE49-F238E27FC236}">
                <a16:creationId xmlns:a16="http://schemas.microsoft.com/office/drawing/2014/main" id="{20F7F191-18A5-3A81-C237-4332DD0F83C1}"/>
              </a:ext>
            </a:extLst>
          </p:cNvPr>
          <p:cNvSpPr txBox="1"/>
          <p:nvPr/>
        </p:nvSpPr>
        <p:spPr>
          <a:xfrm>
            <a:off x="3525057" y="3508046"/>
            <a:ext cx="676270" cy="369332"/>
          </a:xfrm>
          <a:prstGeom prst="rect">
            <a:avLst/>
          </a:prstGeom>
          <a:noFill/>
        </p:spPr>
        <p:txBody>
          <a:bodyPr wrap="square" rtlCol="0">
            <a:spAutoFit/>
          </a:bodyPr>
          <a:lstStyle/>
          <a:p>
            <a:r>
              <a:rPr lang="es-ES">
                <a:solidFill>
                  <a:schemeClr val="bg1"/>
                </a:solidFill>
                <a:latin typeface="Mulish"/>
              </a:rPr>
              <a:t>2011</a:t>
            </a:r>
          </a:p>
        </p:txBody>
      </p:sp>
      <p:sp>
        <p:nvSpPr>
          <p:cNvPr id="97" name="CuadroTexto 96">
            <a:extLst>
              <a:ext uri="{FF2B5EF4-FFF2-40B4-BE49-F238E27FC236}">
                <a16:creationId xmlns:a16="http://schemas.microsoft.com/office/drawing/2014/main" id="{6565CDC7-672B-740C-A3F0-7ABC82C4A60F}"/>
              </a:ext>
            </a:extLst>
          </p:cNvPr>
          <p:cNvSpPr txBox="1"/>
          <p:nvPr/>
        </p:nvSpPr>
        <p:spPr>
          <a:xfrm>
            <a:off x="4772326" y="3523902"/>
            <a:ext cx="676270" cy="369332"/>
          </a:xfrm>
          <a:prstGeom prst="rect">
            <a:avLst/>
          </a:prstGeom>
          <a:noFill/>
        </p:spPr>
        <p:txBody>
          <a:bodyPr wrap="square" rtlCol="0">
            <a:spAutoFit/>
          </a:bodyPr>
          <a:lstStyle/>
          <a:p>
            <a:r>
              <a:rPr lang="es-ES">
                <a:solidFill>
                  <a:schemeClr val="bg1"/>
                </a:solidFill>
                <a:latin typeface="Mulish"/>
              </a:rPr>
              <a:t>2011</a:t>
            </a:r>
          </a:p>
        </p:txBody>
      </p:sp>
      <p:sp>
        <p:nvSpPr>
          <p:cNvPr id="98" name="CuadroTexto 97">
            <a:extLst>
              <a:ext uri="{FF2B5EF4-FFF2-40B4-BE49-F238E27FC236}">
                <a16:creationId xmlns:a16="http://schemas.microsoft.com/office/drawing/2014/main" id="{15DB948B-C1A3-1FBD-4140-5B952242C49B}"/>
              </a:ext>
            </a:extLst>
          </p:cNvPr>
          <p:cNvSpPr txBox="1"/>
          <p:nvPr/>
        </p:nvSpPr>
        <p:spPr>
          <a:xfrm>
            <a:off x="5993423" y="3522909"/>
            <a:ext cx="676270" cy="369332"/>
          </a:xfrm>
          <a:prstGeom prst="rect">
            <a:avLst/>
          </a:prstGeom>
          <a:noFill/>
        </p:spPr>
        <p:txBody>
          <a:bodyPr wrap="square" rtlCol="0">
            <a:spAutoFit/>
          </a:bodyPr>
          <a:lstStyle/>
          <a:p>
            <a:r>
              <a:rPr lang="es-ES">
                <a:solidFill>
                  <a:schemeClr val="bg1"/>
                </a:solidFill>
                <a:latin typeface="Mulish"/>
              </a:rPr>
              <a:t>2019</a:t>
            </a:r>
          </a:p>
        </p:txBody>
      </p:sp>
      <p:sp>
        <p:nvSpPr>
          <p:cNvPr id="99" name="CuadroTexto 98">
            <a:extLst>
              <a:ext uri="{FF2B5EF4-FFF2-40B4-BE49-F238E27FC236}">
                <a16:creationId xmlns:a16="http://schemas.microsoft.com/office/drawing/2014/main" id="{70D43848-7AAC-EB1E-49A3-7A45605E481F}"/>
              </a:ext>
            </a:extLst>
          </p:cNvPr>
          <p:cNvSpPr txBox="1"/>
          <p:nvPr/>
        </p:nvSpPr>
        <p:spPr>
          <a:xfrm>
            <a:off x="7187655" y="3523902"/>
            <a:ext cx="676270" cy="369332"/>
          </a:xfrm>
          <a:prstGeom prst="rect">
            <a:avLst/>
          </a:prstGeom>
          <a:noFill/>
        </p:spPr>
        <p:txBody>
          <a:bodyPr wrap="square" rtlCol="0">
            <a:spAutoFit/>
          </a:bodyPr>
          <a:lstStyle/>
          <a:p>
            <a:r>
              <a:rPr lang="es-ES">
                <a:solidFill>
                  <a:schemeClr val="bg1"/>
                </a:solidFill>
                <a:latin typeface="Mulish"/>
              </a:rPr>
              <a:t>2021</a:t>
            </a:r>
          </a:p>
        </p:txBody>
      </p:sp>
      <p:sp>
        <p:nvSpPr>
          <p:cNvPr id="100" name="CuadroTexto 99">
            <a:extLst>
              <a:ext uri="{FF2B5EF4-FFF2-40B4-BE49-F238E27FC236}">
                <a16:creationId xmlns:a16="http://schemas.microsoft.com/office/drawing/2014/main" id="{8D048BE0-01F4-3222-7085-EDD1A7183EF0}"/>
              </a:ext>
            </a:extLst>
          </p:cNvPr>
          <p:cNvSpPr txBox="1"/>
          <p:nvPr/>
        </p:nvSpPr>
        <p:spPr>
          <a:xfrm>
            <a:off x="8399187" y="3523335"/>
            <a:ext cx="676270" cy="369332"/>
          </a:xfrm>
          <a:prstGeom prst="rect">
            <a:avLst/>
          </a:prstGeom>
          <a:noFill/>
        </p:spPr>
        <p:txBody>
          <a:bodyPr wrap="square" rtlCol="0">
            <a:spAutoFit/>
          </a:bodyPr>
          <a:lstStyle/>
          <a:p>
            <a:r>
              <a:rPr lang="es-ES">
                <a:solidFill>
                  <a:schemeClr val="bg1"/>
                </a:solidFill>
                <a:latin typeface="Mulish"/>
              </a:rPr>
              <a:t>2022</a:t>
            </a:r>
          </a:p>
        </p:txBody>
      </p:sp>
      <p:sp>
        <p:nvSpPr>
          <p:cNvPr id="102" name="CuadroTexto 101">
            <a:extLst>
              <a:ext uri="{FF2B5EF4-FFF2-40B4-BE49-F238E27FC236}">
                <a16:creationId xmlns:a16="http://schemas.microsoft.com/office/drawing/2014/main" id="{45E277F8-2A6E-9FCB-9EF5-7ACDA51223F2}"/>
              </a:ext>
            </a:extLst>
          </p:cNvPr>
          <p:cNvSpPr txBox="1"/>
          <p:nvPr/>
        </p:nvSpPr>
        <p:spPr>
          <a:xfrm>
            <a:off x="5546573" y="4664213"/>
            <a:ext cx="1641082" cy="1477328"/>
          </a:xfrm>
          <a:prstGeom prst="rect">
            <a:avLst/>
          </a:prstGeom>
          <a:noFill/>
        </p:spPr>
        <p:txBody>
          <a:bodyPr wrap="square">
            <a:spAutoFit/>
          </a:bodyPr>
          <a:lstStyle/>
          <a:p>
            <a:pPr algn="just"/>
            <a:r>
              <a:rPr lang="en-US" sz="900" b="1">
                <a:solidFill>
                  <a:srgbClr val="18426A"/>
                </a:solidFill>
                <a:latin typeface="Mulish"/>
                <a:ea typeface="Verdana" panose="020B0604030504040204" pitchFamily="34" charset="0"/>
              </a:rPr>
              <a:t>2019:</a:t>
            </a:r>
            <a:r>
              <a:rPr lang="en-US" sz="900">
                <a:solidFill>
                  <a:srgbClr val="18426A"/>
                </a:solidFill>
                <a:latin typeface="Mulish"/>
                <a:ea typeface="Verdana" panose="020B0604030504040204" pitchFamily="34" charset="0"/>
              </a:rPr>
              <a:t> GEN sold Terminal Puerto Arica S.A. participation.</a:t>
            </a:r>
          </a:p>
          <a:p>
            <a:pPr algn="just"/>
            <a:endParaRPr lang="en-US" sz="900">
              <a:solidFill>
                <a:srgbClr val="18426A"/>
              </a:solidFill>
              <a:latin typeface="Mulish"/>
              <a:ea typeface="Verdana" panose="020B0604030504040204" pitchFamily="34" charset="0"/>
            </a:endParaRPr>
          </a:p>
          <a:p>
            <a:pPr algn="just"/>
            <a:r>
              <a:rPr lang="en-US" sz="900" b="1">
                <a:solidFill>
                  <a:srgbClr val="18426A"/>
                </a:solidFill>
                <a:latin typeface="Mulish"/>
                <a:ea typeface="Verdana" panose="020B0604030504040204" pitchFamily="34" charset="0"/>
              </a:rPr>
              <a:t>2019</a:t>
            </a:r>
            <a:r>
              <a:rPr lang="en-US" sz="900">
                <a:solidFill>
                  <a:srgbClr val="18426A"/>
                </a:solidFill>
                <a:latin typeface="Mulish"/>
                <a:ea typeface="Verdana" panose="020B0604030504040204" pitchFamily="34" charset="0"/>
              </a:rPr>
              <a:t>: Through a Public Offering, GEN increases its stake in:</a:t>
            </a:r>
          </a:p>
          <a:p>
            <a:pPr marL="171450" indent="-171450" algn="just">
              <a:buFont typeface="Arial" panose="020B0604020202020204" pitchFamily="34" charset="0"/>
              <a:buChar char="•"/>
            </a:pPr>
            <a:r>
              <a:rPr lang="en-US" sz="900" b="1">
                <a:solidFill>
                  <a:srgbClr val="18426A"/>
                </a:solidFill>
                <a:latin typeface="Mulish"/>
                <a:ea typeface="Verdana" panose="020B0604030504040204" pitchFamily="34" charset="0"/>
              </a:rPr>
              <a:t>AGUNSA</a:t>
            </a:r>
            <a:r>
              <a:rPr lang="en-US" sz="900">
                <a:solidFill>
                  <a:srgbClr val="18426A"/>
                </a:solidFill>
                <a:latin typeface="Mulish"/>
                <a:ea typeface="Verdana" panose="020B0604030504040204" pitchFamily="34" charset="0"/>
              </a:rPr>
              <a:t> 	</a:t>
            </a:r>
          </a:p>
          <a:p>
            <a:pPr algn="just"/>
            <a:r>
              <a:rPr lang="en-US" sz="900">
                <a:solidFill>
                  <a:srgbClr val="18426A"/>
                </a:solidFill>
                <a:latin typeface="Mulish"/>
                <a:ea typeface="Verdana" panose="020B0604030504040204" pitchFamily="34" charset="0"/>
              </a:rPr>
              <a:t>       From 81,1% → 98,1% </a:t>
            </a:r>
          </a:p>
          <a:p>
            <a:pPr marL="171450" indent="-171450" algn="just">
              <a:buFont typeface="Arial" panose="020B0604020202020204" pitchFamily="34" charset="0"/>
              <a:buChar char="•"/>
            </a:pPr>
            <a:r>
              <a:rPr lang="en-US" sz="900" b="1">
                <a:solidFill>
                  <a:srgbClr val="18426A"/>
                </a:solidFill>
                <a:latin typeface="Mulish"/>
                <a:ea typeface="Verdana" panose="020B0604030504040204" pitchFamily="34" charset="0"/>
              </a:rPr>
              <a:t>CMC</a:t>
            </a:r>
            <a:r>
              <a:rPr lang="en-US" sz="900">
                <a:solidFill>
                  <a:srgbClr val="18426A"/>
                </a:solidFill>
                <a:latin typeface="Mulish"/>
                <a:ea typeface="Verdana" panose="020B0604030504040204" pitchFamily="34" charset="0"/>
              </a:rPr>
              <a:t>	</a:t>
            </a:r>
          </a:p>
          <a:p>
            <a:pPr algn="just"/>
            <a:r>
              <a:rPr lang="en-US" sz="900">
                <a:solidFill>
                  <a:srgbClr val="18426A"/>
                </a:solidFill>
                <a:latin typeface="Mulish"/>
                <a:ea typeface="Verdana" panose="020B0604030504040204" pitchFamily="34" charset="0"/>
              </a:rPr>
              <a:t>       From 83,2% → 99,1%</a:t>
            </a:r>
          </a:p>
        </p:txBody>
      </p:sp>
      <p:sp>
        <p:nvSpPr>
          <p:cNvPr id="105" name="CuadroTexto 104">
            <a:extLst>
              <a:ext uri="{FF2B5EF4-FFF2-40B4-BE49-F238E27FC236}">
                <a16:creationId xmlns:a16="http://schemas.microsoft.com/office/drawing/2014/main" id="{4A102E18-98ED-C26D-9E54-5DD668F0C089}"/>
              </a:ext>
            </a:extLst>
          </p:cNvPr>
          <p:cNvSpPr txBox="1"/>
          <p:nvPr/>
        </p:nvSpPr>
        <p:spPr>
          <a:xfrm>
            <a:off x="6436306" y="1150954"/>
            <a:ext cx="2392015"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18426A"/>
                </a:solidFill>
                <a:effectLst/>
                <a:uLnTx/>
                <a:uFillTx/>
                <a:latin typeface="Mulish"/>
                <a:ea typeface="Verdana" panose="020B0604030504040204" pitchFamily="34" charset="0"/>
                <a:cs typeface="+mn-cs"/>
              </a:rPr>
              <a:t>2020 (Feb): </a:t>
            </a:r>
            <a:r>
              <a:rPr kumimoji="0" lang="en-US" sz="900" b="0" i="0" u="none" strike="noStrike" kern="1200" cap="none" spc="0" normalizeH="0" baseline="0" noProof="0">
                <a:ln>
                  <a:noFill/>
                </a:ln>
                <a:solidFill>
                  <a:srgbClr val="18426A"/>
                </a:solidFill>
                <a:effectLst/>
                <a:uLnTx/>
                <a:uFillTx/>
                <a:latin typeface="Mulish"/>
                <a:ea typeface="Verdana" panose="020B0604030504040204" pitchFamily="34" charset="0"/>
                <a:cs typeface="+mn-cs"/>
              </a:rPr>
              <a:t>Placement of Bonds Serie B for UF 2.000.000 - 10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8426A"/>
              </a:solidFill>
              <a:effectLst/>
              <a:uLnTx/>
              <a:uFillTx/>
              <a:latin typeface="Mulish"/>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18426A"/>
                </a:solidFill>
                <a:effectLst/>
                <a:uLnTx/>
                <a:uFillTx/>
                <a:latin typeface="Mulish"/>
                <a:ea typeface="Verdana" panose="020B0604030504040204" pitchFamily="34" charset="0"/>
                <a:cs typeface="+mn-cs"/>
              </a:rPr>
              <a:t>2020 (Aug): </a:t>
            </a:r>
            <a:r>
              <a:rPr kumimoji="0" lang="en-US" sz="900" b="0" i="0" u="none" strike="noStrike" kern="1200" cap="none" spc="0" normalizeH="0" baseline="0" noProof="0">
                <a:ln>
                  <a:noFill/>
                </a:ln>
                <a:solidFill>
                  <a:srgbClr val="18426A"/>
                </a:solidFill>
                <a:effectLst/>
                <a:uLnTx/>
                <a:uFillTx/>
                <a:latin typeface="Mulish"/>
                <a:ea typeface="Verdana" panose="020B0604030504040204" pitchFamily="34" charset="0"/>
                <a:cs typeface="+mn-cs"/>
              </a:rPr>
              <a:t>Placement of Bonds </a:t>
            </a:r>
            <a:r>
              <a:rPr kumimoji="0" lang="en-US" sz="900" b="0" i="0" u="none" strike="noStrike" kern="1200" cap="none" spc="0" normalizeH="0" baseline="0" noProof="0" err="1">
                <a:ln>
                  <a:noFill/>
                </a:ln>
                <a:solidFill>
                  <a:srgbClr val="18426A"/>
                </a:solidFill>
                <a:effectLst/>
                <a:uLnTx/>
                <a:uFillTx/>
                <a:latin typeface="Mulish"/>
                <a:ea typeface="Verdana" panose="020B0604030504040204" pitchFamily="34" charset="0"/>
                <a:cs typeface="+mn-cs"/>
              </a:rPr>
              <a:t>serie</a:t>
            </a:r>
            <a:r>
              <a:rPr kumimoji="0" lang="en-US" sz="900" b="0" i="0" u="none" strike="noStrike" kern="1200" cap="none" spc="0" normalizeH="0" baseline="0" noProof="0">
                <a:ln>
                  <a:noFill/>
                </a:ln>
                <a:solidFill>
                  <a:srgbClr val="18426A"/>
                </a:solidFill>
                <a:effectLst/>
                <a:uLnTx/>
                <a:uFillTx/>
                <a:latin typeface="Mulish"/>
                <a:ea typeface="Verdana" panose="020B0604030504040204" pitchFamily="34" charset="0"/>
                <a:cs typeface="+mn-cs"/>
              </a:rPr>
              <a:t> E for UF 1.500.000 – 8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8426A"/>
              </a:solidFill>
              <a:effectLst/>
              <a:uLnTx/>
              <a:uFillTx/>
              <a:latin typeface="Mulish"/>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18426A"/>
                </a:solidFill>
                <a:effectLst/>
                <a:uLnTx/>
                <a:uFillTx/>
                <a:latin typeface="Mulish"/>
                <a:ea typeface="Verdana" panose="020B0604030504040204" pitchFamily="34" charset="0"/>
                <a:cs typeface="+mn-cs"/>
              </a:rPr>
              <a:t>2021</a:t>
            </a:r>
            <a:r>
              <a:rPr kumimoji="0" lang="en-US" sz="900" b="0" i="0" u="none" strike="noStrike" kern="1200" cap="none" spc="0" normalizeH="0" baseline="0" noProof="0">
                <a:ln>
                  <a:noFill/>
                </a:ln>
                <a:solidFill>
                  <a:srgbClr val="18426A"/>
                </a:solidFill>
                <a:effectLst/>
                <a:uLnTx/>
                <a:uFillTx/>
                <a:latin typeface="Mulish"/>
                <a:ea typeface="Verdana" panose="020B0604030504040204" pitchFamily="34" charset="0"/>
                <a:cs typeface="+mn-cs"/>
              </a:rPr>
              <a:t>: AGUNSA wins tender to operate Terminal 2 of Puerto de Valparaiso for 4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8426A"/>
              </a:solidFill>
              <a:effectLst/>
              <a:uLnTx/>
              <a:uFillTx/>
              <a:latin typeface="Mulish"/>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18426A"/>
                </a:solidFill>
                <a:effectLst/>
                <a:uLnTx/>
                <a:uFillTx/>
                <a:latin typeface="Mulish"/>
                <a:ea typeface="Verdana" panose="020B0604030504040204" pitchFamily="34" charset="0"/>
                <a:cs typeface="+mn-cs"/>
              </a:rPr>
              <a:t>2021</a:t>
            </a:r>
            <a:r>
              <a:rPr kumimoji="0" lang="en-US" sz="900" b="0" i="0" u="none" strike="noStrike" kern="1200" cap="none" spc="0" normalizeH="0" baseline="0" noProof="0">
                <a:ln>
                  <a:noFill/>
                </a:ln>
                <a:solidFill>
                  <a:srgbClr val="18426A"/>
                </a:solidFill>
                <a:effectLst/>
                <a:uLnTx/>
                <a:uFillTx/>
                <a:latin typeface="Mulish"/>
                <a:ea typeface="Verdana" panose="020B0604030504040204" pitchFamily="34" charset="0"/>
                <a:cs typeface="+mn-cs"/>
              </a:rPr>
              <a:t>: AGUNSA became the main logistical operator in the mining industry in Chile due to its multiple contracts in the mining sector.</a:t>
            </a:r>
          </a:p>
        </p:txBody>
      </p:sp>
      <p:sp>
        <p:nvSpPr>
          <p:cNvPr id="7" name="Rectángulo 6">
            <a:extLst>
              <a:ext uri="{FF2B5EF4-FFF2-40B4-BE49-F238E27FC236}">
                <a16:creationId xmlns:a16="http://schemas.microsoft.com/office/drawing/2014/main" id="{D40694E4-3E3D-F7CF-F97E-5ED50FF054CD}"/>
              </a:ext>
            </a:extLst>
          </p:cNvPr>
          <p:cNvSpPr/>
          <p:nvPr/>
        </p:nvSpPr>
        <p:spPr>
          <a:xfrm>
            <a:off x="9253117" y="1197693"/>
            <a:ext cx="1762035" cy="1477328"/>
          </a:xfrm>
          <a:prstGeom prst="rect">
            <a:avLst/>
          </a:prstGeom>
          <a:noFill/>
          <a:ln>
            <a:noFill/>
            <a:prstDash val="solid"/>
          </a:ln>
        </p:spPr>
        <p:txBody>
          <a:bodyPr wrap="square" rtlCol="0">
            <a:spAutoFit/>
          </a:bodyPr>
          <a:lstStyle/>
          <a:p>
            <a:r>
              <a:rPr lang="en-US" sz="900" b="1">
                <a:solidFill>
                  <a:srgbClr val="18426A"/>
                </a:solidFill>
                <a:latin typeface="Mulish"/>
                <a:ea typeface="Verdana" panose="020B0604030504040204" pitchFamily="34" charset="0"/>
              </a:rPr>
              <a:t>2022: </a:t>
            </a:r>
            <a:r>
              <a:rPr lang="en-US" sz="900">
                <a:solidFill>
                  <a:srgbClr val="18426A"/>
                </a:solidFill>
                <a:latin typeface="Mulish"/>
                <a:ea typeface="Verdana" panose="020B0604030504040204" pitchFamily="34" charset="0"/>
              </a:rPr>
              <a:t>CMC completed the purchase of Don Pancho II, which joined its fleet to offer bunkering services for COPEC S.A for 3 years.</a:t>
            </a:r>
          </a:p>
          <a:p>
            <a:endParaRPr lang="en-US" sz="900">
              <a:solidFill>
                <a:srgbClr val="18426A"/>
              </a:solidFill>
              <a:latin typeface="Mulish"/>
              <a:ea typeface="Verdana" panose="020B0604030504040204" pitchFamily="34" charset="0"/>
            </a:endParaRPr>
          </a:p>
          <a:p>
            <a:r>
              <a:rPr lang="en-US" sz="900" b="1">
                <a:solidFill>
                  <a:srgbClr val="18426A"/>
                </a:solidFill>
                <a:latin typeface="Mulish"/>
                <a:ea typeface="Verdana" panose="020B0604030504040204" pitchFamily="34" charset="0"/>
              </a:rPr>
              <a:t>2023 (Sep)</a:t>
            </a:r>
            <a:r>
              <a:rPr lang="en-US" sz="900">
                <a:solidFill>
                  <a:srgbClr val="18426A"/>
                </a:solidFill>
                <a:latin typeface="Mulish"/>
                <a:ea typeface="Verdana" panose="020B0604030504040204" pitchFamily="34" charset="0"/>
              </a:rPr>
              <a:t>: AGUNSA acquired a 75% stake in ESBO Logistics in Spain.</a:t>
            </a:r>
          </a:p>
          <a:p>
            <a:endParaRPr lang="en-US" sz="900">
              <a:solidFill>
                <a:srgbClr val="18426A"/>
              </a:solidFill>
              <a:latin typeface="Mulish"/>
              <a:ea typeface="Verdana" panose="020B0604030504040204" pitchFamily="34" charset="0"/>
            </a:endParaRPr>
          </a:p>
        </p:txBody>
      </p:sp>
      <p:sp>
        <p:nvSpPr>
          <p:cNvPr id="18" name="CuadroTexto 17">
            <a:extLst>
              <a:ext uri="{FF2B5EF4-FFF2-40B4-BE49-F238E27FC236}">
                <a16:creationId xmlns:a16="http://schemas.microsoft.com/office/drawing/2014/main" id="{091E1FD1-0D49-E7FA-4395-609483C8A20F}"/>
              </a:ext>
            </a:extLst>
          </p:cNvPr>
          <p:cNvSpPr txBox="1"/>
          <p:nvPr/>
        </p:nvSpPr>
        <p:spPr>
          <a:xfrm>
            <a:off x="7734727" y="4664213"/>
            <a:ext cx="1997222" cy="1338828"/>
          </a:xfrm>
          <a:prstGeom prst="rect">
            <a:avLst/>
          </a:prstGeom>
          <a:noFill/>
        </p:spPr>
        <p:txBody>
          <a:bodyPr wrap="square">
            <a:spAutoFit/>
          </a:bodyPr>
          <a:lstStyle/>
          <a:p>
            <a:r>
              <a:rPr lang="es-ES" sz="900" b="1">
                <a:latin typeface="Mulish"/>
              </a:rPr>
              <a:t>2022: </a:t>
            </a:r>
            <a:r>
              <a:rPr lang="es-ES" sz="900">
                <a:latin typeface="Mulish"/>
              </a:rPr>
              <a:t>AGUNSA </a:t>
            </a:r>
            <a:r>
              <a:rPr lang="es-ES" sz="900" err="1">
                <a:latin typeface="Mulish"/>
              </a:rPr>
              <a:t>acquired</a:t>
            </a:r>
            <a:r>
              <a:rPr lang="es-ES" sz="900">
                <a:latin typeface="Mulish"/>
              </a:rPr>
              <a:t> a 75% </a:t>
            </a:r>
            <a:r>
              <a:rPr lang="es-ES" sz="900" err="1">
                <a:latin typeface="Mulish"/>
              </a:rPr>
              <a:t>stake</a:t>
            </a:r>
            <a:r>
              <a:rPr lang="es-ES" sz="900">
                <a:latin typeface="Mulish"/>
              </a:rPr>
              <a:t> in Carver </a:t>
            </a:r>
            <a:r>
              <a:rPr lang="es-ES" sz="900" err="1">
                <a:latin typeface="Mulish"/>
              </a:rPr>
              <a:t>Maritime’s</a:t>
            </a:r>
            <a:r>
              <a:rPr lang="es-ES" sz="900">
                <a:latin typeface="Mulish"/>
              </a:rPr>
              <a:t> </a:t>
            </a:r>
            <a:r>
              <a:rPr lang="es-ES" sz="900" err="1">
                <a:latin typeface="Mulish"/>
              </a:rPr>
              <a:t>Manatee</a:t>
            </a:r>
            <a:r>
              <a:rPr lang="es-ES" sz="900">
                <a:latin typeface="Mulish"/>
              </a:rPr>
              <a:t> Terminal  Florida, </a:t>
            </a:r>
            <a:r>
              <a:rPr lang="es-ES" sz="900" err="1">
                <a:latin typeface="Mulish"/>
              </a:rPr>
              <a:t>becoming</a:t>
            </a:r>
            <a:r>
              <a:rPr lang="es-ES" sz="900">
                <a:latin typeface="Mulish"/>
              </a:rPr>
              <a:t> </a:t>
            </a:r>
            <a:r>
              <a:rPr lang="es-ES" sz="900" err="1">
                <a:latin typeface="Mulish"/>
              </a:rPr>
              <a:t>official</a:t>
            </a:r>
            <a:r>
              <a:rPr lang="es-ES" sz="900">
                <a:latin typeface="Mulish"/>
              </a:rPr>
              <a:t> in </a:t>
            </a:r>
            <a:r>
              <a:rPr lang="es-ES" sz="900" err="1">
                <a:latin typeface="Mulish"/>
              </a:rPr>
              <a:t>February</a:t>
            </a:r>
            <a:r>
              <a:rPr lang="es-ES" sz="900">
                <a:latin typeface="Mulish"/>
              </a:rPr>
              <a:t> 2023.</a:t>
            </a:r>
          </a:p>
          <a:p>
            <a:endParaRPr lang="es-ES" sz="900">
              <a:latin typeface="Mulish"/>
            </a:endParaRPr>
          </a:p>
          <a:p>
            <a:r>
              <a:rPr lang="es-ES" sz="900" b="1">
                <a:latin typeface="Mulish"/>
              </a:rPr>
              <a:t>2022</a:t>
            </a:r>
            <a:r>
              <a:rPr lang="es-ES" sz="900">
                <a:latin typeface="Mulish"/>
              </a:rPr>
              <a:t> (Jul): AGUNSA </a:t>
            </a:r>
            <a:r>
              <a:rPr lang="es-ES" sz="900" err="1">
                <a:latin typeface="Mulish"/>
              </a:rPr>
              <a:t>enters</a:t>
            </a:r>
            <a:r>
              <a:rPr lang="es-ES" sz="900">
                <a:latin typeface="Mulish"/>
              </a:rPr>
              <a:t> a </a:t>
            </a:r>
            <a:r>
              <a:rPr lang="es-ES" sz="900" err="1">
                <a:latin typeface="Mulish"/>
              </a:rPr>
              <a:t>joint</a:t>
            </a:r>
            <a:r>
              <a:rPr lang="es-ES" sz="900">
                <a:latin typeface="Mulish"/>
              </a:rPr>
              <a:t> venture </a:t>
            </a:r>
            <a:r>
              <a:rPr lang="es-ES" sz="900" err="1">
                <a:latin typeface="Mulish"/>
              </a:rPr>
              <a:t>with</a:t>
            </a:r>
            <a:r>
              <a:rPr lang="es-ES" sz="900">
                <a:latin typeface="Mulish"/>
              </a:rPr>
              <a:t> Menzies </a:t>
            </a:r>
            <a:r>
              <a:rPr lang="es-ES" sz="900" err="1">
                <a:latin typeface="Mulish"/>
              </a:rPr>
              <a:t>Aviation</a:t>
            </a:r>
            <a:r>
              <a:rPr lang="es-ES" sz="900">
                <a:latin typeface="Mulish"/>
              </a:rPr>
              <a:t> PLC </a:t>
            </a:r>
            <a:r>
              <a:rPr lang="es-ES" sz="900" err="1">
                <a:latin typeface="Mulish"/>
              </a:rPr>
              <a:t>to</a:t>
            </a:r>
            <a:r>
              <a:rPr lang="es-ES" sz="900">
                <a:latin typeface="Mulish"/>
              </a:rPr>
              <a:t> </a:t>
            </a:r>
            <a:r>
              <a:rPr lang="es-ES" sz="900" err="1">
                <a:latin typeface="Mulish"/>
              </a:rPr>
              <a:t>offer</a:t>
            </a:r>
            <a:r>
              <a:rPr lang="es-ES" sz="900">
                <a:latin typeface="Mulish"/>
              </a:rPr>
              <a:t> </a:t>
            </a:r>
            <a:r>
              <a:rPr lang="es-ES" sz="900" err="1">
                <a:latin typeface="Mulish"/>
              </a:rPr>
              <a:t>ground</a:t>
            </a:r>
            <a:r>
              <a:rPr lang="es-ES" sz="900">
                <a:latin typeface="Mulish"/>
              </a:rPr>
              <a:t> </a:t>
            </a:r>
            <a:r>
              <a:rPr lang="es-ES" sz="900" err="1">
                <a:latin typeface="Mulish"/>
              </a:rPr>
              <a:t>handling</a:t>
            </a:r>
            <a:r>
              <a:rPr lang="es-ES" sz="900">
                <a:latin typeface="Mulish"/>
              </a:rPr>
              <a:t> </a:t>
            </a:r>
            <a:r>
              <a:rPr lang="es-ES" sz="900" err="1">
                <a:latin typeface="Mulish"/>
              </a:rPr>
              <a:t>services</a:t>
            </a:r>
            <a:r>
              <a:rPr lang="es-ES" sz="900">
                <a:latin typeface="Mulish"/>
              </a:rPr>
              <a:t> in </a:t>
            </a:r>
            <a:r>
              <a:rPr lang="es-ES" sz="900" err="1">
                <a:latin typeface="Mulish"/>
              </a:rPr>
              <a:t>Latin</a:t>
            </a:r>
            <a:r>
              <a:rPr lang="es-ES" sz="900">
                <a:latin typeface="Mulish"/>
              </a:rPr>
              <a:t>-American. </a:t>
            </a:r>
          </a:p>
        </p:txBody>
      </p:sp>
      <p:sp>
        <p:nvSpPr>
          <p:cNvPr id="19" name="CuadroTexto 18">
            <a:extLst>
              <a:ext uri="{FF2B5EF4-FFF2-40B4-BE49-F238E27FC236}">
                <a16:creationId xmlns:a16="http://schemas.microsoft.com/office/drawing/2014/main" id="{CA517DF7-AE42-52C2-5B3D-1625A60DDFEB}"/>
              </a:ext>
            </a:extLst>
          </p:cNvPr>
          <p:cNvSpPr txBox="1"/>
          <p:nvPr/>
        </p:nvSpPr>
        <p:spPr>
          <a:xfrm>
            <a:off x="9627332" y="3522909"/>
            <a:ext cx="676270" cy="369332"/>
          </a:xfrm>
          <a:prstGeom prst="rect">
            <a:avLst/>
          </a:prstGeom>
          <a:noFill/>
        </p:spPr>
        <p:txBody>
          <a:bodyPr wrap="square" rtlCol="0">
            <a:spAutoFit/>
          </a:bodyPr>
          <a:lstStyle/>
          <a:p>
            <a:r>
              <a:rPr lang="es-ES">
                <a:solidFill>
                  <a:schemeClr val="bg1"/>
                </a:solidFill>
                <a:latin typeface="Mulish"/>
              </a:rPr>
              <a:t>2023</a:t>
            </a:r>
          </a:p>
        </p:txBody>
      </p:sp>
      <p:pic>
        <p:nvPicPr>
          <p:cNvPr id="2" name="Imagen 1">
            <a:extLst>
              <a:ext uri="{FF2B5EF4-FFF2-40B4-BE49-F238E27FC236}">
                <a16:creationId xmlns:a16="http://schemas.microsoft.com/office/drawing/2014/main" id="{12FE5180-EF66-8BCD-F804-AEDB863B6062}"/>
              </a:ext>
            </a:extLst>
          </p:cNvPr>
          <p:cNvPicPr>
            <a:picLocks noChangeAspect="1"/>
          </p:cNvPicPr>
          <p:nvPr/>
        </p:nvPicPr>
        <p:blipFill>
          <a:blip r:embed="rId6"/>
          <a:stretch>
            <a:fillRect/>
          </a:stretch>
        </p:blipFill>
        <p:spPr>
          <a:xfrm>
            <a:off x="10941843" y="215973"/>
            <a:ext cx="929376" cy="472927"/>
          </a:xfrm>
          <a:prstGeom prst="rect">
            <a:avLst/>
          </a:prstGeom>
        </p:spPr>
      </p:pic>
      <p:pic>
        <p:nvPicPr>
          <p:cNvPr id="4" name="Imagen 3" descr="Logotipo&#10;&#10;Descripción generada automáticamente">
            <a:extLst>
              <a:ext uri="{FF2B5EF4-FFF2-40B4-BE49-F238E27FC236}">
                <a16:creationId xmlns:a16="http://schemas.microsoft.com/office/drawing/2014/main" id="{42437608-243D-EE41-7656-52C9A430CEA0}"/>
              </a:ext>
            </a:extLst>
          </p:cNvPr>
          <p:cNvPicPr>
            <a:picLocks noChangeAspect="1"/>
          </p:cNvPicPr>
          <p:nvPr/>
        </p:nvPicPr>
        <p:blipFill>
          <a:blip r:embed="rId8">
            <a:extLst>
              <a:ext uri="{28A0092B-C50C-407E-A947-70E740481C1C}">
                <a14:useLocalDpi xmlns:a14="http://schemas.microsoft.com/office/drawing/2010/main" val="0"/>
              </a:ext>
            </a:extLst>
          </a:blip>
          <a:srcRect l="16395" t="20268" r="21573" b="22772"/>
          <a:stretch/>
        </p:blipFill>
        <p:spPr>
          <a:xfrm>
            <a:off x="10914871" y="189086"/>
            <a:ext cx="983320" cy="513788"/>
          </a:xfrm>
          <a:prstGeom prst="rect">
            <a:avLst/>
          </a:prstGeom>
        </p:spPr>
      </p:pic>
      <p:pic>
        <p:nvPicPr>
          <p:cNvPr id="5" name="Imagen 4" descr="Logotipo&#10;&#10;Descripción generada automáticamente">
            <a:extLst>
              <a:ext uri="{FF2B5EF4-FFF2-40B4-BE49-F238E27FC236}">
                <a16:creationId xmlns:a16="http://schemas.microsoft.com/office/drawing/2014/main" id="{A62B7B7A-070B-405F-8867-9ABBE3C918B8}"/>
              </a:ext>
            </a:extLst>
          </p:cNvPr>
          <p:cNvPicPr>
            <a:picLocks noChangeAspect="1"/>
          </p:cNvPicPr>
          <p:nvPr/>
        </p:nvPicPr>
        <p:blipFill>
          <a:blip r:embed="rId9">
            <a:extLst>
              <a:ext uri="{28A0092B-C50C-407E-A947-70E740481C1C}">
                <a14:useLocalDpi xmlns:a14="http://schemas.microsoft.com/office/drawing/2010/main" val="0"/>
              </a:ext>
            </a:extLst>
          </a:blip>
          <a:srcRect l="18636" t="41900" r="17025" b="42635"/>
          <a:stretch/>
        </p:blipFill>
        <p:spPr>
          <a:xfrm>
            <a:off x="2710449" y="1297123"/>
            <a:ext cx="723795" cy="130502"/>
          </a:xfrm>
          <a:prstGeom prst="rect">
            <a:avLst/>
          </a:prstGeom>
        </p:spPr>
      </p:pic>
      <p:pic>
        <p:nvPicPr>
          <p:cNvPr id="9" name="Imagen 8" descr="Logotipo&#10;&#10;Descripción generada automáticamente">
            <a:extLst>
              <a:ext uri="{FF2B5EF4-FFF2-40B4-BE49-F238E27FC236}">
                <a16:creationId xmlns:a16="http://schemas.microsoft.com/office/drawing/2014/main" id="{568AF54A-DEBC-53D6-1DFB-5C0059B1721C}"/>
              </a:ext>
            </a:extLst>
          </p:cNvPr>
          <p:cNvPicPr>
            <a:picLocks noChangeAspect="1"/>
          </p:cNvPicPr>
          <p:nvPr/>
        </p:nvPicPr>
        <p:blipFill>
          <a:blip r:embed="rId8">
            <a:extLst>
              <a:ext uri="{28A0092B-C50C-407E-A947-70E740481C1C}">
                <a14:useLocalDpi xmlns:a14="http://schemas.microsoft.com/office/drawing/2010/main" val="0"/>
              </a:ext>
            </a:extLst>
          </a:blip>
          <a:srcRect l="16395" t="20268" r="21573" b="22772"/>
          <a:stretch/>
        </p:blipFill>
        <p:spPr>
          <a:xfrm>
            <a:off x="1914820" y="1153898"/>
            <a:ext cx="516802" cy="270031"/>
          </a:xfrm>
          <a:prstGeom prst="rect">
            <a:avLst/>
          </a:prstGeom>
        </p:spPr>
      </p:pic>
      <p:sp>
        <p:nvSpPr>
          <p:cNvPr id="21" name="Flecha: cheurón 20">
            <a:extLst>
              <a:ext uri="{FF2B5EF4-FFF2-40B4-BE49-F238E27FC236}">
                <a16:creationId xmlns:a16="http://schemas.microsoft.com/office/drawing/2014/main" id="{341A3130-A125-7E56-8E3E-B8B53B46B660}"/>
              </a:ext>
            </a:extLst>
          </p:cNvPr>
          <p:cNvSpPr/>
          <p:nvPr/>
        </p:nvSpPr>
        <p:spPr>
          <a:xfrm>
            <a:off x="10641648" y="3415260"/>
            <a:ext cx="1147763" cy="520977"/>
          </a:xfrm>
          <a:prstGeom prst="chevron">
            <a:avLst>
              <a:gd name="adj" fmla="val 27370"/>
            </a:avLst>
          </a:prstGeom>
          <a:solidFill>
            <a:srgbClr val="212352"/>
          </a:solidFill>
          <a:ln>
            <a:solidFill>
              <a:srgbClr val="2123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nvGrpSpPr>
          <p:cNvPr id="22" name="Grupo 21">
            <a:extLst>
              <a:ext uri="{FF2B5EF4-FFF2-40B4-BE49-F238E27FC236}">
                <a16:creationId xmlns:a16="http://schemas.microsoft.com/office/drawing/2014/main" id="{8E2C4AF3-B244-8DA2-6047-681E21B327B2}"/>
              </a:ext>
            </a:extLst>
          </p:cNvPr>
          <p:cNvGrpSpPr/>
          <p:nvPr/>
        </p:nvGrpSpPr>
        <p:grpSpPr>
          <a:xfrm>
            <a:off x="11151181" y="4008818"/>
            <a:ext cx="125201" cy="442912"/>
            <a:chOff x="1513006" y="4276725"/>
            <a:chExt cx="125201" cy="442912"/>
          </a:xfrm>
        </p:grpSpPr>
        <p:sp>
          <p:nvSpPr>
            <p:cNvPr id="23" name="Elipse 22">
              <a:extLst>
                <a:ext uri="{FF2B5EF4-FFF2-40B4-BE49-F238E27FC236}">
                  <a16:creationId xmlns:a16="http://schemas.microsoft.com/office/drawing/2014/main" id="{6100C24E-213E-0E54-14A0-B9A871FA739B}"/>
                </a:ext>
              </a:extLst>
            </p:cNvPr>
            <p:cNvSpPr/>
            <p:nvPr/>
          </p:nvSpPr>
          <p:spPr>
            <a:xfrm>
              <a:off x="1513006" y="4597717"/>
              <a:ext cx="125201" cy="12192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4" name="Conector recto 23">
              <a:extLst>
                <a:ext uri="{FF2B5EF4-FFF2-40B4-BE49-F238E27FC236}">
                  <a16:creationId xmlns:a16="http://schemas.microsoft.com/office/drawing/2014/main" id="{48AE4BE0-C318-FF4F-68C7-0FC58F7A60D3}"/>
                </a:ext>
              </a:extLst>
            </p:cNvPr>
            <p:cNvCxnSpPr>
              <a:cxnSpLocks/>
            </p:cNvCxnSpPr>
            <p:nvPr/>
          </p:nvCxnSpPr>
          <p:spPr>
            <a:xfrm>
              <a:off x="1575605" y="4276725"/>
              <a:ext cx="1" cy="44291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9" name="CuadroTexto 28">
            <a:extLst>
              <a:ext uri="{FF2B5EF4-FFF2-40B4-BE49-F238E27FC236}">
                <a16:creationId xmlns:a16="http://schemas.microsoft.com/office/drawing/2014/main" id="{645E0C77-163B-CF25-A953-D6BFA4327F79}"/>
              </a:ext>
            </a:extLst>
          </p:cNvPr>
          <p:cNvSpPr txBox="1"/>
          <p:nvPr/>
        </p:nvSpPr>
        <p:spPr>
          <a:xfrm>
            <a:off x="10875645" y="3506371"/>
            <a:ext cx="676270" cy="369332"/>
          </a:xfrm>
          <a:prstGeom prst="rect">
            <a:avLst/>
          </a:prstGeom>
          <a:noFill/>
        </p:spPr>
        <p:txBody>
          <a:bodyPr wrap="square" rtlCol="0">
            <a:spAutoFit/>
          </a:bodyPr>
          <a:lstStyle/>
          <a:p>
            <a:r>
              <a:rPr lang="es-ES">
                <a:solidFill>
                  <a:schemeClr val="bg1"/>
                </a:solidFill>
                <a:latin typeface="Mulish"/>
              </a:rPr>
              <a:t>2024</a:t>
            </a:r>
          </a:p>
        </p:txBody>
      </p:sp>
      <p:sp>
        <p:nvSpPr>
          <p:cNvPr id="30" name="Rectángulo 29">
            <a:extLst>
              <a:ext uri="{FF2B5EF4-FFF2-40B4-BE49-F238E27FC236}">
                <a16:creationId xmlns:a16="http://schemas.microsoft.com/office/drawing/2014/main" id="{4BA9A57D-6408-F380-6C03-8191A7A0223C}"/>
              </a:ext>
            </a:extLst>
          </p:cNvPr>
          <p:cNvSpPr/>
          <p:nvPr/>
        </p:nvSpPr>
        <p:spPr>
          <a:xfrm>
            <a:off x="9922899" y="4556247"/>
            <a:ext cx="2282778" cy="2169825"/>
          </a:xfrm>
          <a:prstGeom prst="rect">
            <a:avLst/>
          </a:prstGeom>
          <a:noFill/>
          <a:ln>
            <a:noFill/>
            <a:prstDash val="solid"/>
          </a:ln>
        </p:spPr>
        <p:txBody>
          <a:bodyPr wrap="square" rtlCol="0">
            <a:spAutoFit/>
          </a:bodyPr>
          <a:lstStyle/>
          <a:p>
            <a:r>
              <a:rPr lang="en-US" sz="900" b="1"/>
              <a:t>2024: </a:t>
            </a:r>
            <a:r>
              <a:rPr lang="en-US" sz="900"/>
              <a:t>AGUNSA acquired a 70% stake in A.R. Savage Company, a maritime agency, freight forwarder, and maritime advisory firm on the west coast of Florida. </a:t>
            </a:r>
          </a:p>
          <a:p>
            <a:endParaRPr lang="en-US" sz="900" b="1"/>
          </a:p>
          <a:p>
            <a:r>
              <a:rPr lang="en-US" sz="900"/>
              <a:t>AGUNSA acquired a 58% stake in Omni Transloading &amp; Logistics and Omni Bulk Services, enhancing its transloading and logistics operations in the United States.</a:t>
            </a:r>
          </a:p>
          <a:p>
            <a:endParaRPr lang="en-US" sz="900">
              <a:solidFill>
                <a:srgbClr val="18426A"/>
              </a:solidFill>
              <a:latin typeface="Mulish"/>
              <a:ea typeface="Verdana" panose="020B0604030504040204" pitchFamily="34" charset="0"/>
            </a:endParaRPr>
          </a:p>
          <a:p>
            <a:r>
              <a:rPr lang="en-US" sz="900">
                <a:solidFill>
                  <a:srgbClr val="18426A"/>
                </a:solidFill>
                <a:latin typeface="Mulish"/>
                <a:ea typeface="Verdana" panose="020B0604030504040204" pitchFamily="34" charset="0"/>
              </a:rPr>
              <a:t>AGUNSA acquired 100% stake in </a:t>
            </a:r>
            <a:r>
              <a:rPr lang="en-US" sz="900"/>
              <a:t>Algeciras Strait of </a:t>
            </a:r>
            <a:r>
              <a:rPr lang="en-US" sz="900" err="1"/>
              <a:t>Gilbraltar</a:t>
            </a:r>
            <a:r>
              <a:rPr lang="en-US" sz="900"/>
              <a:t> Shipping SL and Sociedad </a:t>
            </a:r>
            <a:r>
              <a:rPr lang="en-US" sz="900" err="1"/>
              <a:t>Gibport</a:t>
            </a:r>
            <a:r>
              <a:rPr lang="en-US" sz="900"/>
              <a:t> Services Limited</a:t>
            </a:r>
            <a:endParaRPr lang="en-US" sz="900">
              <a:solidFill>
                <a:srgbClr val="18426A"/>
              </a:solidFill>
              <a:latin typeface="Mulish"/>
              <a:ea typeface="Verdana" panose="020B0604030504040204" pitchFamily="34" charset="0"/>
            </a:endParaRPr>
          </a:p>
          <a:p>
            <a:endParaRPr lang="en-US" sz="900">
              <a:solidFill>
                <a:srgbClr val="18426A"/>
              </a:solidFill>
              <a:latin typeface="Mulish"/>
              <a:ea typeface="Verdana" panose="020B0604030504040204" pitchFamily="34" charset="0"/>
            </a:endParaRPr>
          </a:p>
          <a:p>
            <a:r>
              <a:rPr lang="es-ES" sz="900"/>
              <a:t>CMC </a:t>
            </a:r>
            <a:r>
              <a:rPr lang="es-ES" sz="900" err="1"/>
              <a:t>adquired</a:t>
            </a:r>
            <a:r>
              <a:rPr lang="es-ES" sz="900"/>
              <a:t> 2 </a:t>
            </a:r>
            <a:r>
              <a:rPr lang="es-ES" sz="900" err="1"/>
              <a:t>Tanker</a:t>
            </a:r>
            <a:r>
              <a:rPr lang="es-ES" sz="900"/>
              <a:t> </a:t>
            </a:r>
            <a:r>
              <a:rPr lang="es-ES" sz="900" err="1"/>
              <a:t>Vessels</a:t>
            </a:r>
            <a:r>
              <a:rPr lang="es-ES" sz="900"/>
              <a:t> (50.000 m3)</a:t>
            </a:r>
            <a:endParaRPr lang="en-US" sz="900">
              <a:solidFill>
                <a:srgbClr val="18426A"/>
              </a:solidFill>
              <a:latin typeface="Mulish"/>
              <a:ea typeface="Verdana" panose="020B0604030504040204" pitchFamily="34" charset="0"/>
            </a:endParaRPr>
          </a:p>
        </p:txBody>
      </p:sp>
    </p:spTree>
    <p:extLst>
      <p:ext uri="{BB962C8B-B14F-4D97-AF65-F5344CB8AC3E}">
        <p14:creationId xmlns:p14="http://schemas.microsoft.com/office/powerpoint/2010/main" val="364788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861FA-902D-F065-120E-F07E7119DEDC}"/>
            </a:ext>
          </a:extLst>
        </p:cNvPr>
        <p:cNvGrpSpPr/>
        <p:nvPr/>
      </p:nvGrpSpPr>
      <p:grpSpPr>
        <a:xfrm>
          <a:off x="0" y="0"/>
          <a:ext cx="0" cy="0"/>
          <a:chOff x="0" y="0"/>
          <a:chExt cx="0" cy="0"/>
        </a:xfrm>
      </p:grpSpPr>
      <p:graphicFrame>
        <p:nvGraphicFramePr>
          <p:cNvPr id="56" name="think-cell data - do not delete" hidden="1">
            <a:extLst>
              <a:ext uri="{FF2B5EF4-FFF2-40B4-BE49-F238E27FC236}">
                <a16:creationId xmlns:a16="http://schemas.microsoft.com/office/drawing/2014/main" id="{F98BF0BE-00F9-AB1E-58DD-02E5F9EF89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3" imgW="405" imgH="405" progId="TCLayout.ActiveDocument.1">
                  <p:embed/>
                </p:oleObj>
              </mc:Choice>
              <mc:Fallback>
                <p:oleObj name="Diapositiva de think-cell" r:id="rId3" imgW="405" imgH="405" progId="TCLayout.ActiveDocument.1">
                  <p:embed/>
                  <p:pic>
                    <p:nvPicPr>
                      <p:cNvPr id="56" name="think-cell data - do not delete" hidden="1">
                        <a:extLst>
                          <a:ext uri="{FF2B5EF4-FFF2-40B4-BE49-F238E27FC236}">
                            <a16:creationId xmlns:a16="http://schemas.microsoft.com/office/drawing/2014/main" id="{F98BF0BE-00F9-AB1E-58DD-02E5F9EF89B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Imagen 2">
            <a:extLst>
              <a:ext uri="{FF2B5EF4-FFF2-40B4-BE49-F238E27FC236}">
                <a16:creationId xmlns:a16="http://schemas.microsoft.com/office/drawing/2014/main" id="{DDDFB8F0-0875-29DB-8A49-5F1D16027785}"/>
              </a:ext>
            </a:extLst>
          </p:cNvPr>
          <p:cNvPicPr>
            <a:picLocks noChangeAspect="1"/>
          </p:cNvPicPr>
          <p:nvPr/>
        </p:nvPicPr>
        <p:blipFill>
          <a:blip r:embed="rId5"/>
          <a:stretch>
            <a:fillRect/>
          </a:stretch>
        </p:blipFill>
        <p:spPr>
          <a:xfrm>
            <a:off x="-70667" y="0"/>
            <a:ext cx="4787809" cy="6858000"/>
          </a:xfrm>
          <a:prstGeom prst="rect">
            <a:avLst/>
          </a:prstGeom>
        </p:spPr>
      </p:pic>
      <p:sp>
        <p:nvSpPr>
          <p:cNvPr id="8" name="CuadroTexto 7">
            <a:extLst>
              <a:ext uri="{FF2B5EF4-FFF2-40B4-BE49-F238E27FC236}">
                <a16:creationId xmlns:a16="http://schemas.microsoft.com/office/drawing/2014/main" id="{A84B6B05-08C9-4517-D70D-5CC18086B5BD}"/>
              </a:ext>
            </a:extLst>
          </p:cNvPr>
          <p:cNvSpPr txBox="1"/>
          <p:nvPr/>
        </p:nvSpPr>
        <p:spPr>
          <a:xfrm>
            <a:off x="478088" y="6565174"/>
            <a:ext cx="273741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solidFill>
                <a:effectLst/>
                <a:uLnTx/>
                <a:uFillTx/>
                <a:latin typeface="Mulish"/>
              </a:rPr>
              <a:t>COMPANY OVERVIEW | </a:t>
            </a:r>
            <a:r>
              <a:rPr lang="es-ES" sz="1200">
                <a:solidFill>
                  <a:schemeClr val="bg1"/>
                </a:solidFill>
                <a:latin typeface="Mulish"/>
              </a:rPr>
              <a:t>DEC</a:t>
            </a:r>
            <a:r>
              <a:rPr kumimoji="0" lang="es-ES" sz="1200" b="0" i="0" u="none" strike="noStrike" kern="1200" cap="none" spc="0" normalizeH="0" baseline="0" noProof="0">
                <a:ln>
                  <a:noFill/>
                </a:ln>
                <a:solidFill>
                  <a:schemeClr val="bg1"/>
                </a:solidFill>
                <a:effectLst/>
                <a:uLnTx/>
                <a:uFillTx/>
                <a:latin typeface="Mulish"/>
              </a:rPr>
              <a:t>EMBER 2024</a:t>
            </a:r>
          </a:p>
        </p:txBody>
      </p:sp>
      <p:grpSp>
        <p:nvGrpSpPr>
          <p:cNvPr id="69" name="Grupo 68">
            <a:extLst>
              <a:ext uri="{FF2B5EF4-FFF2-40B4-BE49-F238E27FC236}">
                <a16:creationId xmlns:a16="http://schemas.microsoft.com/office/drawing/2014/main" id="{F3D993AA-DCC8-DED9-A2B1-2557BD90B43D}"/>
              </a:ext>
            </a:extLst>
          </p:cNvPr>
          <p:cNvGrpSpPr/>
          <p:nvPr/>
        </p:nvGrpSpPr>
        <p:grpSpPr>
          <a:xfrm>
            <a:off x="397987" y="195543"/>
            <a:ext cx="7153338" cy="193014"/>
            <a:chOff x="748030" y="5789099"/>
            <a:chExt cx="6466765" cy="252000"/>
          </a:xfrm>
        </p:grpSpPr>
        <p:sp>
          <p:nvSpPr>
            <p:cNvPr id="70" name="Rectángulo 69">
              <a:extLst>
                <a:ext uri="{FF2B5EF4-FFF2-40B4-BE49-F238E27FC236}">
                  <a16:creationId xmlns:a16="http://schemas.microsoft.com/office/drawing/2014/main" id="{8887AB7A-E3E9-8283-7034-DBAA00340448}"/>
                </a:ext>
              </a:extLst>
            </p:cNvPr>
            <p:cNvSpPr/>
            <p:nvPr/>
          </p:nvSpPr>
          <p:spPr>
            <a:xfrm>
              <a:off x="748030"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b="1">
                  <a:solidFill>
                    <a:schemeClr val="bg1"/>
                  </a:solidFill>
                </a:rPr>
                <a:t>DISCLAIMER</a:t>
              </a:r>
            </a:p>
          </p:txBody>
        </p:sp>
        <p:sp>
          <p:nvSpPr>
            <p:cNvPr id="71" name="Rectángulo 70">
              <a:extLst>
                <a:ext uri="{FF2B5EF4-FFF2-40B4-BE49-F238E27FC236}">
                  <a16:creationId xmlns:a16="http://schemas.microsoft.com/office/drawing/2014/main" id="{88632991-FE24-8CF5-8054-125EBBA7058F}"/>
                </a:ext>
              </a:extLst>
            </p:cNvPr>
            <p:cNvSpPr/>
            <p:nvPr/>
          </p:nvSpPr>
          <p:spPr>
            <a:xfrm>
              <a:off x="1839783"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ONE PAGER</a:t>
              </a:r>
            </a:p>
          </p:txBody>
        </p:sp>
        <p:sp>
          <p:nvSpPr>
            <p:cNvPr id="72" name="Rectángulo 71">
              <a:extLst>
                <a:ext uri="{FF2B5EF4-FFF2-40B4-BE49-F238E27FC236}">
                  <a16:creationId xmlns:a16="http://schemas.microsoft.com/office/drawing/2014/main" id="{E9D7AB26-EDDB-B1D3-B4DA-6295719B0144}"/>
                </a:ext>
              </a:extLst>
            </p:cNvPr>
            <p:cNvSpPr/>
            <p:nvPr/>
          </p:nvSpPr>
          <p:spPr>
            <a:xfrm>
              <a:off x="2931536"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GENERAL OVERVIEW</a:t>
              </a:r>
            </a:p>
          </p:txBody>
        </p:sp>
        <p:sp>
          <p:nvSpPr>
            <p:cNvPr id="74" name="Rectángulo 73">
              <a:extLst>
                <a:ext uri="{FF2B5EF4-FFF2-40B4-BE49-F238E27FC236}">
                  <a16:creationId xmlns:a16="http://schemas.microsoft.com/office/drawing/2014/main" id="{3AB6F5E3-01E0-184A-3D86-5E9DBF3E94CC}"/>
                </a:ext>
              </a:extLst>
            </p:cNvPr>
            <p:cNvSpPr/>
            <p:nvPr/>
          </p:nvSpPr>
          <p:spPr>
            <a:xfrm>
              <a:off x="6206795"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800"/>
                <a:t>FINANCIAL OVERVIEW</a:t>
              </a:r>
              <a:endParaRPr lang="es-ES_tradnl" sz="800">
                <a:solidFill>
                  <a:schemeClr val="bg1"/>
                </a:solidFill>
              </a:endParaRPr>
            </a:p>
          </p:txBody>
        </p:sp>
        <p:sp>
          <p:nvSpPr>
            <p:cNvPr id="75" name="Rectángulo 74">
              <a:extLst>
                <a:ext uri="{FF2B5EF4-FFF2-40B4-BE49-F238E27FC236}">
                  <a16:creationId xmlns:a16="http://schemas.microsoft.com/office/drawing/2014/main" id="{DB26B5B9-87D9-EE89-D0A5-A52CCCA8DE3C}"/>
                </a:ext>
              </a:extLst>
            </p:cNvPr>
            <p:cNvSpPr/>
            <p:nvPr/>
          </p:nvSpPr>
          <p:spPr>
            <a:xfrm>
              <a:off x="5115042"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800">
                  <a:solidFill>
                    <a:schemeClr val="bg1"/>
                  </a:solidFill>
                </a:rPr>
                <a:t>CORE BUSINESSES</a:t>
              </a:r>
              <a:endParaRPr lang="es-ES_tradnl" sz="800">
                <a:solidFill>
                  <a:schemeClr val="bg1"/>
                </a:solidFill>
              </a:endParaRPr>
            </a:p>
          </p:txBody>
        </p:sp>
        <p:sp>
          <p:nvSpPr>
            <p:cNvPr id="76" name="Rectángulo 75">
              <a:extLst>
                <a:ext uri="{FF2B5EF4-FFF2-40B4-BE49-F238E27FC236}">
                  <a16:creationId xmlns:a16="http://schemas.microsoft.com/office/drawing/2014/main" id="{124CAE05-8F6C-5228-B61A-2629CFBB2658}"/>
                </a:ext>
              </a:extLst>
            </p:cNvPr>
            <p:cNvSpPr/>
            <p:nvPr/>
          </p:nvSpPr>
          <p:spPr>
            <a:xfrm>
              <a:off x="4023289" y="5789099"/>
              <a:ext cx="1008000" cy="252000"/>
            </a:xfrm>
            <a:prstGeom prst="rect">
              <a:avLst/>
            </a:prstGeom>
            <a:solidFill>
              <a:srgbClr val="E52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STRENGHTS</a:t>
              </a:r>
            </a:p>
          </p:txBody>
        </p:sp>
      </p:grpSp>
      <p:sp>
        <p:nvSpPr>
          <p:cNvPr id="67" name="Título 3">
            <a:extLst>
              <a:ext uri="{FF2B5EF4-FFF2-40B4-BE49-F238E27FC236}">
                <a16:creationId xmlns:a16="http://schemas.microsoft.com/office/drawing/2014/main" id="{167244FA-311E-9476-0074-6675FD0A5243}"/>
              </a:ext>
            </a:extLst>
          </p:cNvPr>
          <p:cNvSpPr txBox="1">
            <a:spLocks/>
          </p:cNvSpPr>
          <p:nvPr/>
        </p:nvSpPr>
        <p:spPr>
          <a:xfrm>
            <a:off x="307218" y="670453"/>
            <a:ext cx="3621115" cy="5289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2800">
                <a:solidFill>
                  <a:schemeClr val="bg1"/>
                </a:solidFill>
              </a:rPr>
              <a:t>STRENGTHS</a:t>
            </a:r>
          </a:p>
        </p:txBody>
      </p:sp>
      <p:sp>
        <p:nvSpPr>
          <p:cNvPr id="79" name="Rectángulo 78">
            <a:extLst>
              <a:ext uri="{FF2B5EF4-FFF2-40B4-BE49-F238E27FC236}">
                <a16:creationId xmlns:a16="http://schemas.microsoft.com/office/drawing/2014/main" id="{34219E6F-3BC2-076D-AD7E-B9366B1AE905}"/>
              </a:ext>
            </a:extLst>
          </p:cNvPr>
          <p:cNvSpPr/>
          <p:nvPr/>
        </p:nvSpPr>
        <p:spPr>
          <a:xfrm>
            <a:off x="450414" y="1087297"/>
            <a:ext cx="982901" cy="45719"/>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4" name="Grupo 43">
            <a:extLst>
              <a:ext uri="{FF2B5EF4-FFF2-40B4-BE49-F238E27FC236}">
                <a16:creationId xmlns:a16="http://schemas.microsoft.com/office/drawing/2014/main" id="{09B86EAB-A0C7-23EC-3A47-DC29565F583C}"/>
              </a:ext>
            </a:extLst>
          </p:cNvPr>
          <p:cNvGrpSpPr/>
          <p:nvPr/>
        </p:nvGrpSpPr>
        <p:grpSpPr>
          <a:xfrm>
            <a:off x="5355861" y="1266825"/>
            <a:ext cx="845852" cy="3327706"/>
            <a:chOff x="5333999" y="1266825"/>
            <a:chExt cx="845852" cy="3327706"/>
          </a:xfrm>
        </p:grpSpPr>
        <p:sp>
          <p:nvSpPr>
            <p:cNvPr id="5" name="Rectángulo: esquinas redondeadas 4">
              <a:extLst>
                <a:ext uri="{FF2B5EF4-FFF2-40B4-BE49-F238E27FC236}">
                  <a16:creationId xmlns:a16="http://schemas.microsoft.com/office/drawing/2014/main" id="{A480BD53-5434-C12B-D975-5A4F832CCD7E}"/>
                </a:ext>
              </a:extLst>
            </p:cNvPr>
            <p:cNvSpPr/>
            <p:nvPr/>
          </p:nvSpPr>
          <p:spPr>
            <a:xfrm>
              <a:off x="5334000" y="1266825"/>
              <a:ext cx="841375" cy="863146"/>
            </a:xfrm>
            <a:prstGeom prst="roundRect">
              <a:avLst>
                <a:gd name="adj" fmla="val 14055"/>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esquinas redondeadas 8">
              <a:extLst>
                <a:ext uri="{FF2B5EF4-FFF2-40B4-BE49-F238E27FC236}">
                  <a16:creationId xmlns:a16="http://schemas.microsoft.com/office/drawing/2014/main" id="{27C89E4C-2720-73FF-95DE-8207C2CD988F}"/>
                </a:ext>
              </a:extLst>
            </p:cNvPr>
            <p:cNvSpPr/>
            <p:nvPr/>
          </p:nvSpPr>
          <p:spPr>
            <a:xfrm>
              <a:off x="5333999" y="1266825"/>
              <a:ext cx="704850" cy="708025"/>
            </a:xfrm>
            <a:prstGeom prst="roundRect">
              <a:avLst>
                <a:gd name="adj" fmla="val 14055"/>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esquinas redondeadas 11">
              <a:extLst>
                <a:ext uri="{FF2B5EF4-FFF2-40B4-BE49-F238E27FC236}">
                  <a16:creationId xmlns:a16="http://schemas.microsoft.com/office/drawing/2014/main" id="{227EAA6A-5DF1-2B42-1ADD-D99B983F819E}"/>
                </a:ext>
              </a:extLst>
            </p:cNvPr>
            <p:cNvSpPr/>
            <p:nvPr/>
          </p:nvSpPr>
          <p:spPr>
            <a:xfrm>
              <a:off x="5338476" y="2499105"/>
              <a:ext cx="841375" cy="863146"/>
            </a:xfrm>
            <a:prstGeom prst="roundRect">
              <a:avLst>
                <a:gd name="adj" fmla="val 14055"/>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esquinas redondeadas 12">
              <a:extLst>
                <a:ext uri="{FF2B5EF4-FFF2-40B4-BE49-F238E27FC236}">
                  <a16:creationId xmlns:a16="http://schemas.microsoft.com/office/drawing/2014/main" id="{AF0A59B3-4D24-E0F3-67DC-04C0E3951621}"/>
                </a:ext>
              </a:extLst>
            </p:cNvPr>
            <p:cNvSpPr/>
            <p:nvPr/>
          </p:nvSpPr>
          <p:spPr>
            <a:xfrm>
              <a:off x="5338475" y="2499105"/>
              <a:ext cx="704850" cy="708025"/>
            </a:xfrm>
            <a:prstGeom prst="roundRect">
              <a:avLst>
                <a:gd name="adj" fmla="val 14055"/>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esquinas redondeadas 13">
              <a:extLst>
                <a:ext uri="{FF2B5EF4-FFF2-40B4-BE49-F238E27FC236}">
                  <a16:creationId xmlns:a16="http://schemas.microsoft.com/office/drawing/2014/main" id="{D78C5A1D-FC53-927D-6565-ACF2EE8AA8B6}"/>
                </a:ext>
              </a:extLst>
            </p:cNvPr>
            <p:cNvSpPr/>
            <p:nvPr/>
          </p:nvSpPr>
          <p:spPr>
            <a:xfrm>
              <a:off x="5334000" y="3731385"/>
              <a:ext cx="841375" cy="863146"/>
            </a:xfrm>
            <a:prstGeom prst="roundRect">
              <a:avLst>
                <a:gd name="adj" fmla="val 14055"/>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esquinas redondeadas 14">
              <a:extLst>
                <a:ext uri="{FF2B5EF4-FFF2-40B4-BE49-F238E27FC236}">
                  <a16:creationId xmlns:a16="http://schemas.microsoft.com/office/drawing/2014/main" id="{1BDB49E8-E73F-84AE-CEB9-6810E50820C6}"/>
                </a:ext>
              </a:extLst>
            </p:cNvPr>
            <p:cNvSpPr/>
            <p:nvPr/>
          </p:nvSpPr>
          <p:spPr>
            <a:xfrm>
              <a:off x="5333999" y="3731385"/>
              <a:ext cx="704850" cy="708025"/>
            </a:xfrm>
            <a:prstGeom prst="roundRect">
              <a:avLst>
                <a:gd name="adj" fmla="val 14055"/>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5" name="Grupo 44">
            <a:extLst>
              <a:ext uri="{FF2B5EF4-FFF2-40B4-BE49-F238E27FC236}">
                <a16:creationId xmlns:a16="http://schemas.microsoft.com/office/drawing/2014/main" id="{39118CDF-CBA7-9EDB-777A-6E413D753A21}"/>
              </a:ext>
            </a:extLst>
          </p:cNvPr>
          <p:cNvGrpSpPr/>
          <p:nvPr/>
        </p:nvGrpSpPr>
        <p:grpSpPr>
          <a:xfrm>
            <a:off x="8496299" y="1266825"/>
            <a:ext cx="841376" cy="3327706"/>
            <a:chOff x="8496299" y="1266825"/>
            <a:chExt cx="841376" cy="3327706"/>
          </a:xfrm>
        </p:grpSpPr>
        <p:sp>
          <p:nvSpPr>
            <p:cNvPr id="16" name="Rectángulo: esquinas redondeadas 15">
              <a:extLst>
                <a:ext uri="{FF2B5EF4-FFF2-40B4-BE49-F238E27FC236}">
                  <a16:creationId xmlns:a16="http://schemas.microsoft.com/office/drawing/2014/main" id="{7291353B-34D0-1F5D-9987-FC7DE5DA9434}"/>
                </a:ext>
              </a:extLst>
            </p:cNvPr>
            <p:cNvSpPr/>
            <p:nvPr/>
          </p:nvSpPr>
          <p:spPr>
            <a:xfrm>
              <a:off x="8496300" y="1266825"/>
              <a:ext cx="841375" cy="863146"/>
            </a:xfrm>
            <a:prstGeom prst="roundRect">
              <a:avLst>
                <a:gd name="adj" fmla="val 14055"/>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esquinas redondeadas 16">
              <a:extLst>
                <a:ext uri="{FF2B5EF4-FFF2-40B4-BE49-F238E27FC236}">
                  <a16:creationId xmlns:a16="http://schemas.microsoft.com/office/drawing/2014/main" id="{9D4BDFBD-8CAB-4A32-25F5-B19CF4E89EA7}"/>
                </a:ext>
              </a:extLst>
            </p:cNvPr>
            <p:cNvSpPr/>
            <p:nvPr/>
          </p:nvSpPr>
          <p:spPr>
            <a:xfrm>
              <a:off x="8496299" y="1266825"/>
              <a:ext cx="704850" cy="708025"/>
            </a:xfrm>
            <a:prstGeom prst="roundRect">
              <a:avLst>
                <a:gd name="adj" fmla="val 14055"/>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esquinas redondeadas 17">
              <a:extLst>
                <a:ext uri="{FF2B5EF4-FFF2-40B4-BE49-F238E27FC236}">
                  <a16:creationId xmlns:a16="http://schemas.microsoft.com/office/drawing/2014/main" id="{31BC2A31-7B60-0966-9D68-4C1860ABAD2A}"/>
                </a:ext>
              </a:extLst>
            </p:cNvPr>
            <p:cNvSpPr/>
            <p:nvPr/>
          </p:nvSpPr>
          <p:spPr>
            <a:xfrm>
              <a:off x="8496300" y="2483681"/>
              <a:ext cx="841375" cy="863146"/>
            </a:xfrm>
            <a:prstGeom prst="roundRect">
              <a:avLst>
                <a:gd name="adj" fmla="val 14055"/>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esquinas redondeadas 18">
              <a:extLst>
                <a:ext uri="{FF2B5EF4-FFF2-40B4-BE49-F238E27FC236}">
                  <a16:creationId xmlns:a16="http://schemas.microsoft.com/office/drawing/2014/main" id="{73510AC7-B800-30E3-82F1-AE0A33176F87}"/>
                </a:ext>
              </a:extLst>
            </p:cNvPr>
            <p:cNvSpPr/>
            <p:nvPr/>
          </p:nvSpPr>
          <p:spPr>
            <a:xfrm>
              <a:off x="8496299" y="2483681"/>
              <a:ext cx="704850" cy="708025"/>
            </a:xfrm>
            <a:prstGeom prst="roundRect">
              <a:avLst>
                <a:gd name="adj" fmla="val 14055"/>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esquinas redondeadas 19">
              <a:extLst>
                <a:ext uri="{FF2B5EF4-FFF2-40B4-BE49-F238E27FC236}">
                  <a16:creationId xmlns:a16="http://schemas.microsoft.com/office/drawing/2014/main" id="{6083A314-2FE3-5CA6-6ADA-AEC26CFEC064}"/>
                </a:ext>
              </a:extLst>
            </p:cNvPr>
            <p:cNvSpPr/>
            <p:nvPr/>
          </p:nvSpPr>
          <p:spPr>
            <a:xfrm>
              <a:off x="8496300" y="3731385"/>
              <a:ext cx="841375" cy="863146"/>
            </a:xfrm>
            <a:prstGeom prst="roundRect">
              <a:avLst>
                <a:gd name="adj" fmla="val 14055"/>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esquinas redondeadas 20">
              <a:extLst>
                <a:ext uri="{FF2B5EF4-FFF2-40B4-BE49-F238E27FC236}">
                  <a16:creationId xmlns:a16="http://schemas.microsoft.com/office/drawing/2014/main" id="{43D1916A-DA18-6385-32CB-E5F4A56B2CE2}"/>
                </a:ext>
              </a:extLst>
            </p:cNvPr>
            <p:cNvSpPr/>
            <p:nvPr/>
          </p:nvSpPr>
          <p:spPr>
            <a:xfrm>
              <a:off x="8496299" y="3731385"/>
              <a:ext cx="704850" cy="708025"/>
            </a:xfrm>
            <a:prstGeom prst="roundRect">
              <a:avLst>
                <a:gd name="adj" fmla="val 14055"/>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23" name="Gráfico 22">
            <a:extLst>
              <a:ext uri="{FF2B5EF4-FFF2-40B4-BE49-F238E27FC236}">
                <a16:creationId xmlns:a16="http://schemas.microsoft.com/office/drawing/2014/main" id="{D3550ED1-FDDB-0522-AA09-46D749CBE16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91200" y="3124200"/>
            <a:ext cx="609600" cy="609600"/>
          </a:xfrm>
          <a:prstGeom prst="rect">
            <a:avLst/>
          </a:prstGeom>
        </p:spPr>
      </p:pic>
      <p:sp>
        <p:nvSpPr>
          <p:cNvPr id="25" name="Rectángulo: esquinas redondeadas 24">
            <a:extLst>
              <a:ext uri="{FF2B5EF4-FFF2-40B4-BE49-F238E27FC236}">
                <a16:creationId xmlns:a16="http://schemas.microsoft.com/office/drawing/2014/main" id="{38DD0FAA-5EE8-AF34-D5A3-1AF43DF729C8}"/>
              </a:ext>
            </a:extLst>
          </p:cNvPr>
          <p:cNvSpPr/>
          <p:nvPr/>
        </p:nvSpPr>
        <p:spPr>
          <a:xfrm>
            <a:off x="6400800" y="1266825"/>
            <a:ext cx="1851025" cy="847722"/>
          </a:xfrm>
          <a:prstGeom prst="round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ctángulo: esquinas redondeadas 25">
            <a:extLst>
              <a:ext uri="{FF2B5EF4-FFF2-40B4-BE49-F238E27FC236}">
                <a16:creationId xmlns:a16="http://schemas.microsoft.com/office/drawing/2014/main" id="{F67AD299-7247-6B09-55D9-46219259C64C}"/>
              </a:ext>
            </a:extLst>
          </p:cNvPr>
          <p:cNvSpPr/>
          <p:nvPr/>
        </p:nvSpPr>
        <p:spPr>
          <a:xfrm>
            <a:off x="9582150" y="1266825"/>
            <a:ext cx="1851025" cy="847722"/>
          </a:xfrm>
          <a:prstGeom prst="round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ángulo: esquinas redondeadas 26">
            <a:extLst>
              <a:ext uri="{FF2B5EF4-FFF2-40B4-BE49-F238E27FC236}">
                <a16:creationId xmlns:a16="http://schemas.microsoft.com/office/drawing/2014/main" id="{D5F0CD5D-5FD0-8C84-DB30-87E064053579}"/>
              </a:ext>
            </a:extLst>
          </p:cNvPr>
          <p:cNvSpPr/>
          <p:nvPr/>
        </p:nvSpPr>
        <p:spPr>
          <a:xfrm>
            <a:off x="6413213" y="2499105"/>
            <a:ext cx="1851025" cy="847722"/>
          </a:xfrm>
          <a:prstGeom prst="round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ángulo: esquinas redondeadas 27">
            <a:extLst>
              <a:ext uri="{FF2B5EF4-FFF2-40B4-BE49-F238E27FC236}">
                <a16:creationId xmlns:a16="http://schemas.microsoft.com/office/drawing/2014/main" id="{814535AE-A52D-D61D-8A98-AC9A95DD318F}"/>
              </a:ext>
            </a:extLst>
          </p:cNvPr>
          <p:cNvSpPr/>
          <p:nvPr/>
        </p:nvSpPr>
        <p:spPr>
          <a:xfrm>
            <a:off x="9582150" y="2499105"/>
            <a:ext cx="1851025" cy="847722"/>
          </a:xfrm>
          <a:prstGeom prst="round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esquinas redondeadas 28">
            <a:extLst>
              <a:ext uri="{FF2B5EF4-FFF2-40B4-BE49-F238E27FC236}">
                <a16:creationId xmlns:a16="http://schemas.microsoft.com/office/drawing/2014/main" id="{966F20E3-2B43-588D-BA8D-C53DFBFA42C1}"/>
              </a:ext>
            </a:extLst>
          </p:cNvPr>
          <p:cNvSpPr/>
          <p:nvPr/>
        </p:nvSpPr>
        <p:spPr>
          <a:xfrm>
            <a:off x="6413212" y="3731385"/>
            <a:ext cx="1851025" cy="863146"/>
          </a:xfrm>
          <a:prstGeom prst="round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esquinas redondeadas 29">
            <a:extLst>
              <a:ext uri="{FF2B5EF4-FFF2-40B4-BE49-F238E27FC236}">
                <a16:creationId xmlns:a16="http://schemas.microsoft.com/office/drawing/2014/main" id="{A2695CDF-5227-F23D-3E60-AF20E378B6B7}"/>
              </a:ext>
            </a:extLst>
          </p:cNvPr>
          <p:cNvSpPr/>
          <p:nvPr/>
        </p:nvSpPr>
        <p:spPr>
          <a:xfrm>
            <a:off x="9582149" y="3731385"/>
            <a:ext cx="1851025" cy="847722"/>
          </a:xfrm>
          <a:prstGeom prst="round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ángulo: esquinas redondeadas 30">
            <a:extLst>
              <a:ext uri="{FF2B5EF4-FFF2-40B4-BE49-F238E27FC236}">
                <a16:creationId xmlns:a16="http://schemas.microsoft.com/office/drawing/2014/main" id="{E12D1218-E0BC-7904-0115-6404368EFD1F}"/>
              </a:ext>
            </a:extLst>
          </p:cNvPr>
          <p:cNvSpPr/>
          <p:nvPr/>
        </p:nvSpPr>
        <p:spPr>
          <a:xfrm>
            <a:off x="5366168" y="5107333"/>
            <a:ext cx="5844756" cy="334255"/>
          </a:xfrm>
          <a:prstGeom prst="roundRect">
            <a:avLst/>
          </a:prstGeom>
          <a:solidFill>
            <a:srgbClr val="C00000"/>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CuadroTexto 32">
            <a:extLst>
              <a:ext uri="{FF2B5EF4-FFF2-40B4-BE49-F238E27FC236}">
                <a16:creationId xmlns:a16="http://schemas.microsoft.com/office/drawing/2014/main" id="{35BA973A-0511-ED9A-CE2F-C1C1BFBADAB5}"/>
              </a:ext>
            </a:extLst>
          </p:cNvPr>
          <p:cNvSpPr txBox="1"/>
          <p:nvPr/>
        </p:nvSpPr>
        <p:spPr>
          <a:xfrm>
            <a:off x="6573213" y="1393176"/>
            <a:ext cx="1506197" cy="523220"/>
          </a:xfrm>
          <a:prstGeom prst="rect">
            <a:avLst/>
          </a:prstGeom>
          <a:noFill/>
        </p:spPr>
        <p:txBody>
          <a:bodyPr wrap="square">
            <a:spAutoFit/>
          </a:bodyPr>
          <a:lstStyle/>
          <a:p>
            <a:r>
              <a:rPr lang="es-CL" sz="1400" b="1">
                <a:latin typeface="Mulish"/>
              </a:rPr>
              <a:t>BUSINESS DIVERSIFICATION</a:t>
            </a:r>
            <a:endParaRPr lang="es-ES" sz="1400" b="1">
              <a:latin typeface="Mulish"/>
            </a:endParaRPr>
          </a:p>
        </p:txBody>
      </p:sp>
      <p:sp>
        <p:nvSpPr>
          <p:cNvPr id="34" name="CuadroTexto 33">
            <a:extLst>
              <a:ext uri="{FF2B5EF4-FFF2-40B4-BE49-F238E27FC236}">
                <a16:creationId xmlns:a16="http://schemas.microsoft.com/office/drawing/2014/main" id="{56DF12C4-47EE-268B-949F-5C3EB02593E3}"/>
              </a:ext>
            </a:extLst>
          </p:cNvPr>
          <p:cNvSpPr txBox="1"/>
          <p:nvPr/>
        </p:nvSpPr>
        <p:spPr>
          <a:xfrm>
            <a:off x="6548204" y="2755170"/>
            <a:ext cx="1506197" cy="307777"/>
          </a:xfrm>
          <a:prstGeom prst="rect">
            <a:avLst/>
          </a:prstGeom>
          <a:noFill/>
        </p:spPr>
        <p:txBody>
          <a:bodyPr wrap="square">
            <a:spAutoFit/>
          </a:bodyPr>
          <a:lstStyle/>
          <a:p>
            <a:r>
              <a:rPr lang="es-CL" sz="1400" b="1">
                <a:latin typeface="Mulish"/>
              </a:rPr>
              <a:t>STABLE EBITDA</a:t>
            </a:r>
            <a:endParaRPr lang="es-ES" sz="1400" b="1">
              <a:latin typeface="Mulish"/>
            </a:endParaRPr>
          </a:p>
        </p:txBody>
      </p:sp>
      <p:sp>
        <p:nvSpPr>
          <p:cNvPr id="36" name="CuadroTexto 35">
            <a:extLst>
              <a:ext uri="{FF2B5EF4-FFF2-40B4-BE49-F238E27FC236}">
                <a16:creationId xmlns:a16="http://schemas.microsoft.com/office/drawing/2014/main" id="{5F9C12E8-50A1-2C4E-60BE-CAFB24560D4D}"/>
              </a:ext>
            </a:extLst>
          </p:cNvPr>
          <p:cNvSpPr txBox="1"/>
          <p:nvPr/>
        </p:nvSpPr>
        <p:spPr>
          <a:xfrm>
            <a:off x="6471103" y="3746809"/>
            <a:ext cx="1771128" cy="846386"/>
          </a:xfrm>
          <a:prstGeom prst="rect">
            <a:avLst/>
          </a:prstGeom>
          <a:noFill/>
        </p:spPr>
        <p:txBody>
          <a:bodyPr wrap="square">
            <a:spAutoFit/>
          </a:bodyPr>
          <a:lstStyle/>
          <a:p>
            <a:r>
              <a:rPr lang="en-US" sz="1400" b="1">
                <a:latin typeface="Mulish"/>
              </a:rPr>
              <a:t>GEOGRAPHIC DIVERSIFICATION</a:t>
            </a:r>
          </a:p>
          <a:p>
            <a:r>
              <a:rPr lang="en-US" sz="1000" b="1">
                <a:latin typeface="Mulish"/>
              </a:rPr>
              <a:t>With presence in over 20 countries</a:t>
            </a:r>
            <a:endParaRPr lang="es-ES" sz="1000" b="1">
              <a:latin typeface="Mulish"/>
            </a:endParaRPr>
          </a:p>
        </p:txBody>
      </p:sp>
      <p:sp>
        <p:nvSpPr>
          <p:cNvPr id="37" name="CuadroTexto 36">
            <a:extLst>
              <a:ext uri="{FF2B5EF4-FFF2-40B4-BE49-F238E27FC236}">
                <a16:creationId xmlns:a16="http://schemas.microsoft.com/office/drawing/2014/main" id="{B474ABDB-AB3B-54CD-3E11-93D22E9D2924}"/>
              </a:ext>
            </a:extLst>
          </p:cNvPr>
          <p:cNvSpPr txBox="1"/>
          <p:nvPr/>
        </p:nvSpPr>
        <p:spPr>
          <a:xfrm>
            <a:off x="9643437" y="1429076"/>
            <a:ext cx="1506197" cy="523220"/>
          </a:xfrm>
          <a:prstGeom prst="rect">
            <a:avLst/>
          </a:prstGeom>
          <a:noFill/>
        </p:spPr>
        <p:txBody>
          <a:bodyPr wrap="square">
            <a:spAutoFit/>
          </a:bodyPr>
          <a:lstStyle/>
          <a:p>
            <a:r>
              <a:rPr lang="es-CL" sz="1400" b="1">
                <a:latin typeface="Mulish"/>
              </a:rPr>
              <a:t>CORPORATE GOVERNANCE</a:t>
            </a:r>
            <a:endParaRPr lang="es-ES" sz="1400" b="1">
              <a:latin typeface="Mulish"/>
            </a:endParaRPr>
          </a:p>
        </p:txBody>
      </p:sp>
      <p:sp>
        <p:nvSpPr>
          <p:cNvPr id="39" name="CuadroTexto 38">
            <a:extLst>
              <a:ext uri="{FF2B5EF4-FFF2-40B4-BE49-F238E27FC236}">
                <a16:creationId xmlns:a16="http://schemas.microsoft.com/office/drawing/2014/main" id="{8975179A-25B3-0CB2-E8D6-3C5523DB0BF1}"/>
              </a:ext>
            </a:extLst>
          </p:cNvPr>
          <p:cNvSpPr txBox="1"/>
          <p:nvPr/>
        </p:nvSpPr>
        <p:spPr>
          <a:xfrm>
            <a:off x="9590895" y="2565515"/>
            <a:ext cx="1683615" cy="523220"/>
          </a:xfrm>
          <a:prstGeom prst="rect">
            <a:avLst/>
          </a:prstGeom>
          <a:noFill/>
        </p:spPr>
        <p:txBody>
          <a:bodyPr wrap="square">
            <a:spAutoFit/>
          </a:bodyPr>
          <a:lstStyle/>
          <a:p>
            <a:r>
              <a:rPr lang="es-CL" sz="1400" b="1">
                <a:latin typeface="Mulish"/>
              </a:rPr>
              <a:t>STRONG FINANCIAL POSITION</a:t>
            </a:r>
            <a:endParaRPr lang="es-ES" sz="1400" b="1">
              <a:latin typeface="Mulish"/>
            </a:endParaRPr>
          </a:p>
        </p:txBody>
      </p:sp>
      <p:sp>
        <p:nvSpPr>
          <p:cNvPr id="41" name="CuadroTexto 40">
            <a:extLst>
              <a:ext uri="{FF2B5EF4-FFF2-40B4-BE49-F238E27FC236}">
                <a16:creationId xmlns:a16="http://schemas.microsoft.com/office/drawing/2014/main" id="{13EFE7E1-4F89-5487-886A-5A66AD705AC4}"/>
              </a:ext>
            </a:extLst>
          </p:cNvPr>
          <p:cNvSpPr txBox="1"/>
          <p:nvPr/>
        </p:nvSpPr>
        <p:spPr>
          <a:xfrm>
            <a:off x="9628420" y="3759126"/>
            <a:ext cx="1521214" cy="738664"/>
          </a:xfrm>
          <a:prstGeom prst="rect">
            <a:avLst/>
          </a:prstGeom>
          <a:noFill/>
        </p:spPr>
        <p:txBody>
          <a:bodyPr wrap="square">
            <a:spAutoFit/>
          </a:bodyPr>
          <a:lstStyle/>
          <a:p>
            <a:r>
              <a:rPr lang="en-US" sz="1400" b="1">
                <a:latin typeface="Mulish"/>
              </a:rPr>
              <a:t>POSITIVE OUTLOOK FROM RATING AGENCIES</a:t>
            </a:r>
            <a:endParaRPr lang="es-ES" sz="1400" b="1">
              <a:latin typeface="Mulish"/>
            </a:endParaRPr>
          </a:p>
        </p:txBody>
      </p:sp>
      <p:pic>
        <p:nvPicPr>
          <p:cNvPr id="43" name="Gráfico 42">
            <a:extLst>
              <a:ext uri="{FF2B5EF4-FFF2-40B4-BE49-F238E27FC236}">
                <a16:creationId xmlns:a16="http://schemas.microsoft.com/office/drawing/2014/main" id="{B1FA4C87-300D-1613-3EA1-007535442209}"/>
              </a:ext>
            </a:extLst>
          </p:cNvPr>
          <p:cNvPicPr>
            <a:picLocks noChangeAspect="1"/>
          </p:cNvPicPr>
          <p:nvPr/>
        </p:nvPicPr>
        <p:blipFill>
          <a:blip r:embed="rId8">
            <a:extLst>
              <a:ext uri="{96DAC541-7B7A-43D3-8B79-37D633B846F1}">
                <asvg:svgBlip xmlns:asvg="http://schemas.microsoft.com/office/drawing/2016/SVG/main" r:embed="rId9"/>
              </a:ext>
            </a:extLst>
          </a:blip>
          <a:srcRect b="21152"/>
          <a:stretch/>
        </p:blipFill>
        <p:spPr>
          <a:xfrm>
            <a:off x="5431692" y="1358408"/>
            <a:ext cx="553187" cy="543645"/>
          </a:xfrm>
          <a:prstGeom prst="rect">
            <a:avLst/>
          </a:prstGeom>
        </p:spPr>
      </p:pic>
      <p:pic>
        <p:nvPicPr>
          <p:cNvPr id="47" name="Gráfico 46">
            <a:extLst>
              <a:ext uri="{FF2B5EF4-FFF2-40B4-BE49-F238E27FC236}">
                <a16:creationId xmlns:a16="http://schemas.microsoft.com/office/drawing/2014/main" id="{B66DD2C0-CE9D-DAB2-ADA2-6AB6EE5EAF6D}"/>
              </a:ext>
            </a:extLst>
          </p:cNvPr>
          <p:cNvPicPr>
            <a:picLocks noChangeAspect="1"/>
          </p:cNvPicPr>
          <p:nvPr/>
        </p:nvPicPr>
        <p:blipFill>
          <a:blip r:embed="rId10">
            <a:extLst>
              <a:ext uri="{96DAC541-7B7A-43D3-8B79-37D633B846F1}">
                <asvg:svgBlip xmlns:asvg="http://schemas.microsoft.com/office/drawing/2016/SVG/main" r:embed="rId11"/>
              </a:ext>
            </a:extLst>
          </a:blip>
          <a:srcRect l="-32966" t="-13952" r="-55323" b="21621"/>
          <a:stretch/>
        </p:blipFill>
        <p:spPr>
          <a:xfrm>
            <a:off x="5148624" y="2359352"/>
            <a:ext cx="1264801" cy="761181"/>
          </a:xfrm>
          <a:prstGeom prst="rect">
            <a:avLst/>
          </a:prstGeom>
        </p:spPr>
      </p:pic>
      <p:pic>
        <p:nvPicPr>
          <p:cNvPr id="53" name="Gráfico 52">
            <a:extLst>
              <a:ext uri="{FF2B5EF4-FFF2-40B4-BE49-F238E27FC236}">
                <a16:creationId xmlns:a16="http://schemas.microsoft.com/office/drawing/2014/main" id="{9553424E-E50C-C60B-E24E-F96E2BE61BAF}"/>
              </a:ext>
            </a:extLst>
          </p:cNvPr>
          <p:cNvPicPr>
            <a:picLocks noChangeAspect="1"/>
          </p:cNvPicPr>
          <p:nvPr/>
        </p:nvPicPr>
        <p:blipFill>
          <a:blip r:embed="rId12">
            <a:extLst>
              <a:ext uri="{96DAC541-7B7A-43D3-8B79-37D633B846F1}">
                <asvg:svgBlip xmlns:asvg="http://schemas.microsoft.com/office/drawing/2016/SVG/main" r:embed="rId13"/>
              </a:ext>
            </a:extLst>
          </a:blip>
          <a:srcRect l="-43162" r="-55436" b="20838"/>
          <a:stretch/>
        </p:blipFill>
        <p:spPr>
          <a:xfrm>
            <a:off x="5190446" y="3809022"/>
            <a:ext cx="1115020" cy="555165"/>
          </a:xfrm>
          <a:prstGeom prst="rect">
            <a:avLst/>
          </a:prstGeom>
        </p:spPr>
      </p:pic>
      <p:pic>
        <p:nvPicPr>
          <p:cNvPr id="55" name="Gráfico 54">
            <a:extLst>
              <a:ext uri="{FF2B5EF4-FFF2-40B4-BE49-F238E27FC236}">
                <a16:creationId xmlns:a16="http://schemas.microsoft.com/office/drawing/2014/main" id="{80C4205E-A603-B007-C855-FDC7F988CE15}"/>
              </a:ext>
            </a:extLst>
          </p:cNvPr>
          <p:cNvPicPr>
            <a:picLocks noChangeAspect="1"/>
          </p:cNvPicPr>
          <p:nvPr/>
        </p:nvPicPr>
        <p:blipFill>
          <a:blip r:embed="rId14">
            <a:extLst>
              <a:ext uri="{96DAC541-7B7A-43D3-8B79-37D633B846F1}">
                <asvg:svgBlip xmlns:asvg="http://schemas.microsoft.com/office/drawing/2016/SVG/main" r:embed="rId15"/>
              </a:ext>
            </a:extLst>
          </a:blip>
          <a:srcRect l="-79423" r="-55451" b="14945"/>
          <a:stretch/>
        </p:blipFill>
        <p:spPr>
          <a:xfrm>
            <a:off x="8002332" y="1273315"/>
            <a:ext cx="1536241" cy="682743"/>
          </a:xfrm>
          <a:prstGeom prst="rect">
            <a:avLst/>
          </a:prstGeom>
        </p:spPr>
      </p:pic>
      <p:pic>
        <p:nvPicPr>
          <p:cNvPr id="58" name="Gráfico 57">
            <a:extLst>
              <a:ext uri="{FF2B5EF4-FFF2-40B4-BE49-F238E27FC236}">
                <a16:creationId xmlns:a16="http://schemas.microsoft.com/office/drawing/2014/main" id="{B3AF0BEF-13DC-7281-3CCC-F8A06EBEB39E}"/>
              </a:ext>
            </a:extLst>
          </p:cNvPr>
          <p:cNvPicPr>
            <a:picLocks noChangeAspect="1"/>
          </p:cNvPicPr>
          <p:nvPr/>
        </p:nvPicPr>
        <p:blipFill>
          <a:blip r:embed="rId16">
            <a:extLst>
              <a:ext uri="{96DAC541-7B7A-43D3-8B79-37D633B846F1}">
                <asvg:svgBlip xmlns:asvg="http://schemas.microsoft.com/office/drawing/2016/SVG/main" r:embed="rId17"/>
              </a:ext>
            </a:extLst>
          </a:blip>
          <a:srcRect l="-39142" r="-27828" b="28707"/>
          <a:stretch/>
        </p:blipFill>
        <p:spPr>
          <a:xfrm>
            <a:off x="8176979" y="2474286"/>
            <a:ext cx="1264802" cy="662773"/>
          </a:xfrm>
          <a:prstGeom prst="rect">
            <a:avLst/>
          </a:prstGeom>
        </p:spPr>
      </p:pic>
      <p:pic>
        <p:nvPicPr>
          <p:cNvPr id="60" name="Gráfico 59">
            <a:extLst>
              <a:ext uri="{FF2B5EF4-FFF2-40B4-BE49-F238E27FC236}">
                <a16:creationId xmlns:a16="http://schemas.microsoft.com/office/drawing/2014/main" id="{4D1F28FB-EB9F-5281-5881-5C8CF3A1A916}"/>
              </a:ext>
            </a:extLst>
          </p:cNvPr>
          <p:cNvPicPr>
            <a:picLocks noChangeAspect="1"/>
          </p:cNvPicPr>
          <p:nvPr/>
        </p:nvPicPr>
        <p:blipFill>
          <a:blip r:embed="rId18">
            <a:extLst>
              <a:ext uri="{96DAC541-7B7A-43D3-8B79-37D633B846F1}">
                <asvg:svgBlip xmlns:asvg="http://schemas.microsoft.com/office/drawing/2016/SVG/main" r:embed="rId19"/>
              </a:ext>
            </a:extLst>
          </a:blip>
          <a:srcRect l="-45257" r="-35069" b="20380"/>
          <a:stretch/>
        </p:blipFill>
        <p:spPr>
          <a:xfrm>
            <a:off x="8385556" y="3862900"/>
            <a:ext cx="926335" cy="511259"/>
          </a:xfrm>
          <a:prstGeom prst="rect">
            <a:avLst/>
          </a:prstGeom>
        </p:spPr>
      </p:pic>
      <p:pic>
        <p:nvPicPr>
          <p:cNvPr id="62" name="Imagen 61">
            <a:extLst>
              <a:ext uri="{FF2B5EF4-FFF2-40B4-BE49-F238E27FC236}">
                <a16:creationId xmlns:a16="http://schemas.microsoft.com/office/drawing/2014/main" id="{712FA142-71D9-E56B-DC9A-5FBD7A730209}"/>
              </a:ext>
            </a:extLst>
          </p:cNvPr>
          <p:cNvPicPr>
            <a:picLocks noChangeAspect="1"/>
          </p:cNvPicPr>
          <p:nvPr/>
        </p:nvPicPr>
        <p:blipFill>
          <a:blip r:embed="rId20"/>
          <a:stretch>
            <a:fillRect/>
          </a:stretch>
        </p:blipFill>
        <p:spPr>
          <a:xfrm>
            <a:off x="307218" y="2444648"/>
            <a:ext cx="3777572" cy="1922276"/>
          </a:xfrm>
          <a:prstGeom prst="rect">
            <a:avLst/>
          </a:prstGeom>
        </p:spPr>
      </p:pic>
      <p:sp>
        <p:nvSpPr>
          <p:cNvPr id="64" name="CuadroTexto 63">
            <a:extLst>
              <a:ext uri="{FF2B5EF4-FFF2-40B4-BE49-F238E27FC236}">
                <a16:creationId xmlns:a16="http://schemas.microsoft.com/office/drawing/2014/main" id="{E67742C0-B9D7-FC74-3589-D55A32682E3E}"/>
              </a:ext>
            </a:extLst>
          </p:cNvPr>
          <p:cNvSpPr txBox="1"/>
          <p:nvPr/>
        </p:nvSpPr>
        <p:spPr>
          <a:xfrm>
            <a:off x="5319335" y="5100000"/>
            <a:ext cx="6132442" cy="307777"/>
          </a:xfrm>
          <a:prstGeom prst="rect">
            <a:avLst/>
          </a:prstGeom>
          <a:noFill/>
        </p:spPr>
        <p:txBody>
          <a:bodyPr wrap="square">
            <a:spAutoFit/>
          </a:bodyPr>
          <a:lstStyle/>
          <a:p>
            <a:pPr algn="ctr"/>
            <a:r>
              <a:rPr lang="en-US" sz="1400" b="1">
                <a:solidFill>
                  <a:schemeClr val="bg1">
                    <a:lumMod val="95000"/>
                  </a:schemeClr>
                </a:solidFill>
                <a:latin typeface="Mulish"/>
              </a:rPr>
              <a:t>STABLE BUSINESS AND PROPER DIVERSIFICATION </a:t>
            </a:r>
          </a:p>
        </p:txBody>
      </p:sp>
      <p:pic>
        <p:nvPicPr>
          <p:cNvPr id="2" name="Imagen 1">
            <a:extLst>
              <a:ext uri="{FF2B5EF4-FFF2-40B4-BE49-F238E27FC236}">
                <a16:creationId xmlns:a16="http://schemas.microsoft.com/office/drawing/2014/main" id="{34700DAB-8B52-972B-89CC-3BE891A23821}"/>
              </a:ext>
            </a:extLst>
          </p:cNvPr>
          <p:cNvPicPr>
            <a:picLocks noChangeAspect="1"/>
          </p:cNvPicPr>
          <p:nvPr/>
        </p:nvPicPr>
        <p:blipFill>
          <a:blip r:embed="rId20"/>
          <a:stretch>
            <a:fillRect/>
          </a:stretch>
        </p:blipFill>
        <p:spPr>
          <a:xfrm>
            <a:off x="10941843" y="215973"/>
            <a:ext cx="929376" cy="472927"/>
          </a:xfrm>
          <a:prstGeom prst="rect">
            <a:avLst/>
          </a:prstGeom>
        </p:spPr>
      </p:pic>
      <p:pic>
        <p:nvPicPr>
          <p:cNvPr id="4" name="Imagen 3" descr="Logotipo&#10;&#10;Descripción generada automáticamente">
            <a:extLst>
              <a:ext uri="{FF2B5EF4-FFF2-40B4-BE49-F238E27FC236}">
                <a16:creationId xmlns:a16="http://schemas.microsoft.com/office/drawing/2014/main" id="{93C1997F-C92F-A0B1-459B-0C0B8B38C396}"/>
              </a:ext>
            </a:extLst>
          </p:cNvPr>
          <p:cNvPicPr>
            <a:picLocks noChangeAspect="1"/>
          </p:cNvPicPr>
          <p:nvPr/>
        </p:nvPicPr>
        <p:blipFill>
          <a:blip r:embed="rId21">
            <a:extLst>
              <a:ext uri="{28A0092B-C50C-407E-A947-70E740481C1C}">
                <a14:useLocalDpi xmlns:a14="http://schemas.microsoft.com/office/drawing/2010/main" val="0"/>
              </a:ext>
            </a:extLst>
          </a:blip>
          <a:srcRect l="16395" t="20268" r="21573" b="22772"/>
          <a:stretch/>
        </p:blipFill>
        <p:spPr>
          <a:xfrm>
            <a:off x="10914871" y="189086"/>
            <a:ext cx="983320" cy="513788"/>
          </a:xfrm>
          <a:prstGeom prst="rect">
            <a:avLst/>
          </a:prstGeom>
        </p:spPr>
      </p:pic>
      <p:sp>
        <p:nvSpPr>
          <p:cNvPr id="7" name="Marcador de número de diapositiva 1">
            <a:extLst>
              <a:ext uri="{FF2B5EF4-FFF2-40B4-BE49-F238E27FC236}">
                <a16:creationId xmlns:a16="http://schemas.microsoft.com/office/drawing/2014/main" id="{37328FB8-876D-655F-9CD4-B3D2B3F13A5C}"/>
              </a:ext>
            </a:extLst>
          </p:cNvPr>
          <p:cNvSpPr txBox="1">
            <a:spLocks/>
          </p:cNvSpPr>
          <p:nvPr/>
        </p:nvSpPr>
        <p:spPr>
          <a:xfrm>
            <a:off x="8662300" y="6363991"/>
            <a:ext cx="2743200" cy="365125"/>
          </a:xfrm>
          <a:prstGeom prst="rect">
            <a:avLst/>
          </a:prstGeom>
        </p:spPr>
        <p:txBody>
          <a:bodyPr vert="horz" lIns="91440" tIns="45720" rIns="91440" bIns="45720" rtlCol="0" anchor="ctr"/>
          <a:lstStyle>
            <a:defPPr>
              <a:defRPr lang="es-C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1700D-F75B-4806-A202-C90213CD62E7}" type="slidenum">
              <a:rPr lang="es-CL" smtClean="0">
                <a:solidFill>
                  <a:schemeClr val="tx1">
                    <a:lumMod val="50000"/>
                    <a:lumOff val="50000"/>
                  </a:schemeClr>
                </a:solidFill>
              </a:rPr>
              <a:pPr/>
              <a:t>7</a:t>
            </a:fld>
            <a:endParaRPr lang="es-CL">
              <a:solidFill>
                <a:schemeClr val="tx1">
                  <a:lumMod val="50000"/>
                  <a:lumOff val="50000"/>
                </a:schemeClr>
              </a:solidFill>
            </a:endParaRPr>
          </a:p>
        </p:txBody>
      </p:sp>
    </p:spTree>
    <p:extLst>
      <p:ext uri="{BB962C8B-B14F-4D97-AF65-F5344CB8AC3E}">
        <p14:creationId xmlns:p14="http://schemas.microsoft.com/office/powerpoint/2010/main" val="3947709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4C6C9-BC7C-CB10-52B5-5696230ABFFA}"/>
            </a:ext>
          </a:extLst>
        </p:cNvPr>
        <p:cNvGrpSpPr/>
        <p:nvPr/>
      </p:nvGrpSpPr>
      <p:grpSpPr>
        <a:xfrm>
          <a:off x="0" y="0"/>
          <a:ext cx="0" cy="0"/>
          <a:chOff x="0" y="0"/>
          <a:chExt cx="0" cy="0"/>
        </a:xfrm>
      </p:grpSpPr>
      <p:graphicFrame>
        <p:nvGraphicFramePr>
          <p:cNvPr id="56" name="think-cell data - do not delete" hidden="1">
            <a:extLst>
              <a:ext uri="{FF2B5EF4-FFF2-40B4-BE49-F238E27FC236}">
                <a16:creationId xmlns:a16="http://schemas.microsoft.com/office/drawing/2014/main" id="{88FE813D-838C-0441-0F42-BC4CA9DE2AE3}"/>
              </a:ext>
            </a:extLst>
          </p:cNvPr>
          <p:cNvGraphicFramePr>
            <a:graphicFrameLocks noChangeAspect="1"/>
          </p:cNvGraphicFramePr>
          <p:nvPr>
            <p:custDataLst>
              <p:tags r:id="rId1"/>
            </p:custDataLst>
            <p:extLst>
              <p:ext uri="{D42A27DB-BD31-4B8C-83A1-F6EECF244321}">
                <p14:modId xmlns:p14="http://schemas.microsoft.com/office/powerpoint/2010/main" val="35244129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4" imgW="405" imgH="405" progId="TCLayout.ActiveDocument.1">
                  <p:embed/>
                </p:oleObj>
              </mc:Choice>
              <mc:Fallback>
                <p:oleObj name="Diapositiva de think-cell" r:id="rId4" imgW="405" imgH="405" progId="TCLayout.ActiveDocument.1">
                  <p:embed/>
                  <p:pic>
                    <p:nvPicPr>
                      <p:cNvPr id="56" name="think-cell data - do not delete" hidden="1">
                        <a:extLst>
                          <a:ext uri="{FF2B5EF4-FFF2-40B4-BE49-F238E27FC236}">
                            <a16:creationId xmlns:a16="http://schemas.microsoft.com/office/drawing/2014/main" id="{88FE813D-838C-0441-0F42-BC4CA9DE2AE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0" name="Imagen 59">
            <a:extLst>
              <a:ext uri="{FF2B5EF4-FFF2-40B4-BE49-F238E27FC236}">
                <a16:creationId xmlns:a16="http://schemas.microsoft.com/office/drawing/2014/main" id="{3AA17456-B822-3EC6-EEB1-6AD4316077CF}"/>
              </a:ext>
            </a:extLst>
          </p:cNvPr>
          <p:cNvPicPr>
            <a:picLocks noChangeAspect="1"/>
          </p:cNvPicPr>
          <p:nvPr/>
        </p:nvPicPr>
        <p:blipFill>
          <a:blip r:embed="rId6"/>
          <a:srcRect l="4873" t="20463" r="3754" b="-627"/>
          <a:stretch/>
        </p:blipFill>
        <p:spPr>
          <a:xfrm>
            <a:off x="2075917" y="5280890"/>
            <a:ext cx="1769623" cy="1168708"/>
          </a:xfrm>
          <a:prstGeom prst="rect">
            <a:avLst/>
          </a:prstGeom>
        </p:spPr>
      </p:pic>
      <p:pic>
        <p:nvPicPr>
          <p:cNvPr id="3" name="Imagen 2">
            <a:extLst>
              <a:ext uri="{FF2B5EF4-FFF2-40B4-BE49-F238E27FC236}">
                <a16:creationId xmlns:a16="http://schemas.microsoft.com/office/drawing/2014/main" id="{F6729624-F4E0-0F2A-6E85-839042503805}"/>
              </a:ext>
            </a:extLst>
          </p:cNvPr>
          <p:cNvPicPr>
            <a:picLocks noChangeAspect="1"/>
          </p:cNvPicPr>
          <p:nvPr/>
        </p:nvPicPr>
        <p:blipFill>
          <a:blip r:embed="rId7"/>
          <a:stretch>
            <a:fillRect/>
          </a:stretch>
        </p:blipFill>
        <p:spPr>
          <a:xfrm>
            <a:off x="-45172" y="-3065"/>
            <a:ext cx="1640499" cy="6861065"/>
          </a:xfrm>
          <a:prstGeom prst="rect">
            <a:avLst/>
          </a:prstGeom>
        </p:spPr>
      </p:pic>
      <p:sp>
        <p:nvSpPr>
          <p:cNvPr id="8" name="CuadroTexto 7">
            <a:extLst>
              <a:ext uri="{FF2B5EF4-FFF2-40B4-BE49-F238E27FC236}">
                <a16:creationId xmlns:a16="http://schemas.microsoft.com/office/drawing/2014/main" id="{04482930-0E42-BF5E-583C-7D073ADDCFC4}"/>
              </a:ext>
            </a:extLst>
          </p:cNvPr>
          <p:cNvSpPr txBox="1"/>
          <p:nvPr/>
        </p:nvSpPr>
        <p:spPr>
          <a:xfrm>
            <a:off x="132404" y="6464839"/>
            <a:ext cx="273741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lumMod val="65000"/>
                  </a:schemeClr>
                </a:solidFill>
                <a:effectLst/>
                <a:uLnTx/>
                <a:uFillTx/>
                <a:latin typeface="Mulish"/>
              </a:rPr>
              <a:t>COMPANY OVERVIEW | </a:t>
            </a:r>
            <a:r>
              <a:rPr lang="es-ES" sz="1200">
                <a:solidFill>
                  <a:schemeClr val="bg1">
                    <a:lumMod val="65000"/>
                  </a:schemeClr>
                </a:solidFill>
                <a:latin typeface="Mulish"/>
              </a:rPr>
              <a:t>DEC</a:t>
            </a:r>
            <a:r>
              <a:rPr kumimoji="0" lang="es-ES" sz="1200" b="0" i="0" u="none" strike="noStrike" kern="1200" cap="none" spc="0" normalizeH="0" baseline="0" noProof="0">
                <a:ln>
                  <a:noFill/>
                </a:ln>
                <a:solidFill>
                  <a:schemeClr val="bg1">
                    <a:lumMod val="65000"/>
                  </a:schemeClr>
                </a:solidFill>
                <a:effectLst/>
                <a:uLnTx/>
                <a:uFillTx/>
                <a:latin typeface="Mulish"/>
              </a:rPr>
              <a:t>EMBER 2024</a:t>
            </a:r>
          </a:p>
        </p:txBody>
      </p:sp>
      <p:grpSp>
        <p:nvGrpSpPr>
          <p:cNvPr id="69" name="Grupo 68">
            <a:extLst>
              <a:ext uri="{FF2B5EF4-FFF2-40B4-BE49-F238E27FC236}">
                <a16:creationId xmlns:a16="http://schemas.microsoft.com/office/drawing/2014/main" id="{907D001F-4D21-CB54-344F-158002B63A7E}"/>
              </a:ext>
            </a:extLst>
          </p:cNvPr>
          <p:cNvGrpSpPr/>
          <p:nvPr/>
        </p:nvGrpSpPr>
        <p:grpSpPr>
          <a:xfrm>
            <a:off x="607537" y="195543"/>
            <a:ext cx="7153338" cy="193014"/>
            <a:chOff x="748030" y="5789099"/>
            <a:chExt cx="6466765" cy="252000"/>
          </a:xfrm>
        </p:grpSpPr>
        <p:sp>
          <p:nvSpPr>
            <p:cNvPr id="70" name="Rectángulo 69">
              <a:extLst>
                <a:ext uri="{FF2B5EF4-FFF2-40B4-BE49-F238E27FC236}">
                  <a16:creationId xmlns:a16="http://schemas.microsoft.com/office/drawing/2014/main" id="{8D5A986C-B38B-B160-6423-10148544D1BF}"/>
                </a:ext>
              </a:extLst>
            </p:cNvPr>
            <p:cNvSpPr/>
            <p:nvPr/>
          </p:nvSpPr>
          <p:spPr>
            <a:xfrm>
              <a:off x="748030"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b="1">
                  <a:solidFill>
                    <a:schemeClr val="bg1"/>
                  </a:solidFill>
                </a:rPr>
                <a:t>DISCLAIMER</a:t>
              </a:r>
            </a:p>
          </p:txBody>
        </p:sp>
        <p:sp>
          <p:nvSpPr>
            <p:cNvPr id="71" name="Rectángulo 70">
              <a:extLst>
                <a:ext uri="{FF2B5EF4-FFF2-40B4-BE49-F238E27FC236}">
                  <a16:creationId xmlns:a16="http://schemas.microsoft.com/office/drawing/2014/main" id="{E6BE2E66-01BF-3F9E-692C-CC229A1EDD2A}"/>
                </a:ext>
              </a:extLst>
            </p:cNvPr>
            <p:cNvSpPr/>
            <p:nvPr/>
          </p:nvSpPr>
          <p:spPr>
            <a:xfrm>
              <a:off x="1839783"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ONE PAGER</a:t>
              </a:r>
            </a:p>
          </p:txBody>
        </p:sp>
        <p:sp>
          <p:nvSpPr>
            <p:cNvPr id="72" name="Rectángulo 71">
              <a:extLst>
                <a:ext uri="{FF2B5EF4-FFF2-40B4-BE49-F238E27FC236}">
                  <a16:creationId xmlns:a16="http://schemas.microsoft.com/office/drawing/2014/main" id="{1A69890A-7A50-2EFD-27D3-E55871720D80}"/>
                </a:ext>
              </a:extLst>
            </p:cNvPr>
            <p:cNvSpPr/>
            <p:nvPr/>
          </p:nvSpPr>
          <p:spPr>
            <a:xfrm>
              <a:off x="2931536"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GENERAL OVERVIEW</a:t>
              </a:r>
            </a:p>
          </p:txBody>
        </p:sp>
        <p:sp>
          <p:nvSpPr>
            <p:cNvPr id="74" name="Rectángulo 73">
              <a:extLst>
                <a:ext uri="{FF2B5EF4-FFF2-40B4-BE49-F238E27FC236}">
                  <a16:creationId xmlns:a16="http://schemas.microsoft.com/office/drawing/2014/main" id="{47B85019-8BCB-66FB-DD7D-F5242C12F9F2}"/>
                </a:ext>
              </a:extLst>
            </p:cNvPr>
            <p:cNvSpPr/>
            <p:nvPr/>
          </p:nvSpPr>
          <p:spPr>
            <a:xfrm>
              <a:off x="6206795"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800"/>
                <a:t>FINANCIAL OVERVIEW</a:t>
              </a:r>
              <a:endParaRPr lang="es-ES_tradnl" sz="800">
                <a:solidFill>
                  <a:schemeClr val="bg1"/>
                </a:solidFill>
              </a:endParaRPr>
            </a:p>
          </p:txBody>
        </p:sp>
        <p:sp>
          <p:nvSpPr>
            <p:cNvPr id="75" name="Rectángulo 74">
              <a:extLst>
                <a:ext uri="{FF2B5EF4-FFF2-40B4-BE49-F238E27FC236}">
                  <a16:creationId xmlns:a16="http://schemas.microsoft.com/office/drawing/2014/main" id="{68A4C761-48D7-F85B-B2E8-9B884B2EE217}"/>
                </a:ext>
              </a:extLst>
            </p:cNvPr>
            <p:cNvSpPr/>
            <p:nvPr/>
          </p:nvSpPr>
          <p:spPr>
            <a:xfrm>
              <a:off x="5115042" y="5789099"/>
              <a:ext cx="1008000" cy="252000"/>
            </a:xfrm>
            <a:prstGeom prst="rect">
              <a:avLst/>
            </a:prstGeom>
            <a:solidFill>
              <a:srgbClr val="E52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800">
                  <a:solidFill>
                    <a:schemeClr val="bg1"/>
                  </a:solidFill>
                </a:rPr>
                <a:t>CORE BUSINESSES</a:t>
              </a:r>
              <a:endParaRPr lang="es-ES_tradnl" sz="800">
                <a:solidFill>
                  <a:schemeClr val="bg1"/>
                </a:solidFill>
              </a:endParaRPr>
            </a:p>
          </p:txBody>
        </p:sp>
        <p:sp>
          <p:nvSpPr>
            <p:cNvPr id="76" name="Rectángulo 75">
              <a:extLst>
                <a:ext uri="{FF2B5EF4-FFF2-40B4-BE49-F238E27FC236}">
                  <a16:creationId xmlns:a16="http://schemas.microsoft.com/office/drawing/2014/main" id="{BDD0AFB8-FADE-33CE-92FB-E18239B90F18}"/>
                </a:ext>
              </a:extLst>
            </p:cNvPr>
            <p:cNvSpPr/>
            <p:nvPr/>
          </p:nvSpPr>
          <p:spPr>
            <a:xfrm>
              <a:off x="4023289"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STRENGHTS</a:t>
              </a:r>
            </a:p>
          </p:txBody>
        </p:sp>
      </p:grpSp>
      <p:sp>
        <p:nvSpPr>
          <p:cNvPr id="67" name="Título 3">
            <a:extLst>
              <a:ext uri="{FF2B5EF4-FFF2-40B4-BE49-F238E27FC236}">
                <a16:creationId xmlns:a16="http://schemas.microsoft.com/office/drawing/2014/main" id="{99F7544D-43C4-3BA1-F44E-A299BF1838D4}"/>
              </a:ext>
            </a:extLst>
          </p:cNvPr>
          <p:cNvSpPr txBox="1">
            <a:spLocks/>
          </p:cNvSpPr>
          <p:nvPr/>
        </p:nvSpPr>
        <p:spPr>
          <a:xfrm>
            <a:off x="710814" y="678860"/>
            <a:ext cx="3621115" cy="5289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2800">
                <a:solidFill>
                  <a:schemeClr val="bg1"/>
                </a:solidFill>
              </a:rPr>
              <a:t>CORE </a:t>
            </a:r>
            <a:r>
              <a:rPr lang="es-CL" sz="2800">
                <a:solidFill>
                  <a:srgbClr val="212352"/>
                </a:solidFill>
              </a:rPr>
              <a:t>BUSINESS</a:t>
            </a:r>
          </a:p>
        </p:txBody>
      </p:sp>
      <p:sp>
        <p:nvSpPr>
          <p:cNvPr id="79" name="Rectángulo 78">
            <a:extLst>
              <a:ext uri="{FF2B5EF4-FFF2-40B4-BE49-F238E27FC236}">
                <a16:creationId xmlns:a16="http://schemas.microsoft.com/office/drawing/2014/main" id="{557619FF-5355-5F48-57C6-DB5A5A30EE1F}"/>
              </a:ext>
            </a:extLst>
          </p:cNvPr>
          <p:cNvSpPr/>
          <p:nvPr/>
        </p:nvSpPr>
        <p:spPr>
          <a:xfrm>
            <a:off x="839906" y="1075321"/>
            <a:ext cx="982901" cy="45719"/>
          </a:xfrm>
          <a:prstGeom prst="rect">
            <a:avLst/>
          </a:prstGeom>
          <a:solidFill>
            <a:srgbClr val="E52641"/>
          </a:solidFill>
          <a:ln>
            <a:solidFill>
              <a:srgbClr val="E52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7" name="Grupo 26">
            <a:extLst>
              <a:ext uri="{FF2B5EF4-FFF2-40B4-BE49-F238E27FC236}">
                <a16:creationId xmlns:a16="http://schemas.microsoft.com/office/drawing/2014/main" id="{539576D5-5553-402B-749E-D21001491F34}"/>
              </a:ext>
            </a:extLst>
          </p:cNvPr>
          <p:cNvGrpSpPr/>
          <p:nvPr/>
        </p:nvGrpSpPr>
        <p:grpSpPr>
          <a:xfrm>
            <a:off x="2075917" y="1121040"/>
            <a:ext cx="1769623" cy="3971051"/>
            <a:chOff x="2075917" y="1121040"/>
            <a:chExt cx="1769623" cy="3971051"/>
          </a:xfrm>
        </p:grpSpPr>
        <p:pic>
          <p:nvPicPr>
            <p:cNvPr id="20" name="Imagen 19">
              <a:extLst>
                <a:ext uri="{FF2B5EF4-FFF2-40B4-BE49-F238E27FC236}">
                  <a16:creationId xmlns:a16="http://schemas.microsoft.com/office/drawing/2014/main" id="{5E5BE475-8153-A766-7B11-ACEBBB0D80C6}"/>
                </a:ext>
              </a:extLst>
            </p:cNvPr>
            <p:cNvPicPr>
              <a:picLocks noChangeAspect="1"/>
            </p:cNvPicPr>
            <p:nvPr/>
          </p:nvPicPr>
          <p:blipFill>
            <a:blip r:embed="rId8"/>
            <a:stretch>
              <a:fillRect/>
            </a:stretch>
          </p:blipFill>
          <p:spPr>
            <a:xfrm>
              <a:off x="2075917" y="1525792"/>
              <a:ext cx="1769623" cy="3566299"/>
            </a:xfrm>
            <a:prstGeom prst="rect">
              <a:avLst/>
            </a:prstGeom>
          </p:spPr>
        </p:pic>
        <p:pic>
          <p:nvPicPr>
            <p:cNvPr id="18" name="Gráfico 17">
              <a:extLst>
                <a:ext uri="{FF2B5EF4-FFF2-40B4-BE49-F238E27FC236}">
                  <a16:creationId xmlns:a16="http://schemas.microsoft.com/office/drawing/2014/main" id="{B33A01BE-7EB6-18D2-75B1-48188191FC76}"/>
                </a:ext>
              </a:extLst>
            </p:cNvPr>
            <p:cNvPicPr>
              <a:picLocks noChangeAspect="1"/>
            </p:cNvPicPr>
            <p:nvPr/>
          </p:nvPicPr>
          <p:blipFill>
            <a:blip r:embed="rId9">
              <a:extLst>
                <a:ext uri="{96DAC541-7B7A-43D3-8B79-37D633B846F1}">
                  <asvg:svgBlip xmlns:asvg="http://schemas.microsoft.com/office/drawing/2016/SVG/main" r:embed="rId10"/>
                </a:ext>
              </a:extLst>
            </a:blip>
            <a:srcRect t="11643" b="22431"/>
            <a:stretch/>
          </p:blipFill>
          <p:spPr>
            <a:xfrm>
              <a:off x="2342324" y="1729961"/>
              <a:ext cx="1047750" cy="847726"/>
            </a:xfrm>
            <a:prstGeom prst="rect">
              <a:avLst/>
            </a:prstGeom>
          </p:spPr>
        </p:pic>
        <p:pic>
          <p:nvPicPr>
            <p:cNvPr id="31" name="Imagen 30" descr="Logotipo, nombre de la empresa&#10;&#10;Descripción generada automáticamente">
              <a:extLst>
                <a:ext uri="{FF2B5EF4-FFF2-40B4-BE49-F238E27FC236}">
                  <a16:creationId xmlns:a16="http://schemas.microsoft.com/office/drawing/2014/main" id="{834A9B48-23AB-3B82-704F-C9F5B2E84BE4}"/>
                </a:ext>
              </a:extLst>
            </p:cNvPr>
            <p:cNvPicPr>
              <a:picLocks noChangeAspect="1"/>
            </p:cNvPicPr>
            <p:nvPr/>
          </p:nvPicPr>
          <p:blipFill>
            <a:blip r:embed="rId11">
              <a:extLst>
                <a:ext uri="{28A0092B-C50C-407E-A947-70E740481C1C}">
                  <a14:useLocalDpi xmlns:a14="http://schemas.microsoft.com/office/drawing/2010/main" val="0"/>
                </a:ext>
              </a:extLst>
            </a:blip>
            <a:srcRect l="5423" t="9560" r="10104" b="8690"/>
            <a:stretch/>
          </p:blipFill>
          <p:spPr>
            <a:xfrm>
              <a:off x="2499265" y="3222399"/>
              <a:ext cx="827326" cy="800668"/>
            </a:xfrm>
            <a:prstGeom prst="rect">
              <a:avLst/>
            </a:prstGeom>
          </p:spPr>
        </p:pic>
        <p:pic>
          <p:nvPicPr>
            <p:cNvPr id="32" name="Imagen 31" descr="Texto&#10;&#10;Descripción generada automáticamente">
              <a:extLst>
                <a:ext uri="{FF2B5EF4-FFF2-40B4-BE49-F238E27FC236}">
                  <a16:creationId xmlns:a16="http://schemas.microsoft.com/office/drawing/2014/main" id="{A79A9F11-15F6-88E5-F143-70F7C65EF01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50876" y="2806850"/>
              <a:ext cx="847209" cy="297733"/>
            </a:xfrm>
            <a:prstGeom prst="rect">
              <a:avLst/>
            </a:prstGeom>
          </p:spPr>
        </p:pic>
        <p:sp>
          <p:nvSpPr>
            <p:cNvPr id="46" name="CuadroTexto 45">
              <a:extLst>
                <a:ext uri="{FF2B5EF4-FFF2-40B4-BE49-F238E27FC236}">
                  <a16:creationId xmlns:a16="http://schemas.microsoft.com/office/drawing/2014/main" id="{C60EA377-EAA3-4278-886E-594875B7B8C3}"/>
                </a:ext>
              </a:extLst>
            </p:cNvPr>
            <p:cNvSpPr txBox="1"/>
            <p:nvPr/>
          </p:nvSpPr>
          <p:spPr>
            <a:xfrm>
              <a:off x="2075918" y="1121040"/>
              <a:ext cx="1766919" cy="313916"/>
            </a:xfrm>
            <a:prstGeom prst="rect">
              <a:avLst/>
            </a:prstGeom>
            <a:solidFill>
              <a:srgbClr val="E52641"/>
            </a:solidFill>
          </p:spPr>
          <p:txBody>
            <a:bodyPr wrap="square">
              <a:spAutoFit/>
            </a:bodyPr>
            <a:lstStyle/>
            <a:p>
              <a:pPr algn="ctr"/>
              <a:r>
                <a:rPr lang="en-US" sz="1400" b="1">
                  <a:solidFill>
                    <a:schemeClr val="bg1"/>
                  </a:solidFill>
                  <a:latin typeface="Mulish"/>
                </a:rPr>
                <a:t>SHIPOWNING</a:t>
              </a:r>
            </a:p>
          </p:txBody>
        </p:sp>
      </p:grpSp>
      <p:pic>
        <p:nvPicPr>
          <p:cNvPr id="63" name="Imagen 62">
            <a:extLst>
              <a:ext uri="{FF2B5EF4-FFF2-40B4-BE49-F238E27FC236}">
                <a16:creationId xmlns:a16="http://schemas.microsoft.com/office/drawing/2014/main" id="{E61CEA78-93D7-FD88-88A7-F8B5B3AABD3E}"/>
              </a:ext>
            </a:extLst>
          </p:cNvPr>
          <p:cNvPicPr>
            <a:picLocks noChangeAspect="1"/>
          </p:cNvPicPr>
          <p:nvPr/>
        </p:nvPicPr>
        <p:blipFill>
          <a:blip r:embed="rId13"/>
          <a:srcRect l="3389" t="18465" r="7202" b="7247"/>
          <a:stretch/>
        </p:blipFill>
        <p:spPr>
          <a:xfrm>
            <a:off x="6118086" y="5280890"/>
            <a:ext cx="1716580" cy="1116598"/>
          </a:xfrm>
          <a:prstGeom prst="rect">
            <a:avLst/>
          </a:prstGeom>
        </p:spPr>
      </p:pic>
      <p:pic>
        <p:nvPicPr>
          <p:cNvPr id="64" name="Imagen 63">
            <a:extLst>
              <a:ext uri="{FF2B5EF4-FFF2-40B4-BE49-F238E27FC236}">
                <a16:creationId xmlns:a16="http://schemas.microsoft.com/office/drawing/2014/main" id="{459D370E-DC9C-85FB-D4A3-CE9AFDD03F73}"/>
              </a:ext>
            </a:extLst>
          </p:cNvPr>
          <p:cNvPicPr>
            <a:picLocks noChangeAspect="1"/>
          </p:cNvPicPr>
          <p:nvPr/>
        </p:nvPicPr>
        <p:blipFill>
          <a:blip r:embed="rId14"/>
          <a:srcRect l="6576" t="20108" r="68657" b="34690"/>
          <a:stretch/>
        </p:blipFill>
        <p:spPr>
          <a:xfrm>
            <a:off x="8095695" y="5280890"/>
            <a:ext cx="1727046" cy="1114668"/>
          </a:xfrm>
          <a:prstGeom prst="rect">
            <a:avLst/>
          </a:prstGeom>
        </p:spPr>
      </p:pic>
      <p:pic>
        <p:nvPicPr>
          <p:cNvPr id="65" name="Imagen 64">
            <a:extLst>
              <a:ext uri="{FF2B5EF4-FFF2-40B4-BE49-F238E27FC236}">
                <a16:creationId xmlns:a16="http://schemas.microsoft.com/office/drawing/2014/main" id="{DE116C24-A108-C254-38DC-8258DE5E4ADE}"/>
              </a:ext>
            </a:extLst>
          </p:cNvPr>
          <p:cNvPicPr>
            <a:picLocks noChangeAspect="1"/>
          </p:cNvPicPr>
          <p:nvPr/>
        </p:nvPicPr>
        <p:blipFill>
          <a:blip r:embed="rId15"/>
          <a:srcRect l="7591" t="27527" r="68439" b="27397"/>
          <a:stretch/>
        </p:blipFill>
        <p:spPr>
          <a:xfrm>
            <a:off x="10083769" y="5280890"/>
            <a:ext cx="1692901" cy="1114668"/>
          </a:xfrm>
          <a:prstGeom prst="rect">
            <a:avLst/>
          </a:prstGeom>
        </p:spPr>
      </p:pic>
      <p:sp>
        <p:nvSpPr>
          <p:cNvPr id="2" name="Marcador de número de diapositiva 2">
            <a:extLst>
              <a:ext uri="{FF2B5EF4-FFF2-40B4-BE49-F238E27FC236}">
                <a16:creationId xmlns:a16="http://schemas.microsoft.com/office/drawing/2014/main" id="{77576AD5-F949-B63E-18B6-BDED40464D78}"/>
              </a:ext>
            </a:extLst>
          </p:cNvPr>
          <p:cNvSpPr>
            <a:spLocks noGrp="1"/>
          </p:cNvSpPr>
          <p:nvPr>
            <p:ph type="sldNum" sz="quarter" idx="4294967295"/>
          </p:nvPr>
        </p:nvSpPr>
        <p:spPr>
          <a:xfrm>
            <a:off x="8610600" y="6460362"/>
            <a:ext cx="2743200" cy="365125"/>
          </a:xfrm>
        </p:spPr>
        <p:txBody>
          <a:bodyPr/>
          <a:lstStyle/>
          <a:p>
            <a:fld id="{E071700D-F75B-4806-A202-C90213CD62E7}" type="slidenum">
              <a:rPr lang="es-CL" smtClean="0"/>
              <a:t>8</a:t>
            </a:fld>
            <a:endParaRPr lang="es-CL"/>
          </a:p>
        </p:txBody>
      </p:sp>
      <p:grpSp>
        <p:nvGrpSpPr>
          <p:cNvPr id="30" name="Grupo 29">
            <a:extLst>
              <a:ext uri="{FF2B5EF4-FFF2-40B4-BE49-F238E27FC236}">
                <a16:creationId xmlns:a16="http://schemas.microsoft.com/office/drawing/2014/main" id="{E2489BB6-601D-C2C7-DB96-18A388B1E16C}"/>
              </a:ext>
            </a:extLst>
          </p:cNvPr>
          <p:cNvGrpSpPr/>
          <p:nvPr/>
        </p:nvGrpSpPr>
        <p:grpSpPr>
          <a:xfrm>
            <a:off x="6118086" y="1121040"/>
            <a:ext cx="1720400" cy="3978209"/>
            <a:chOff x="6118086" y="1121040"/>
            <a:chExt cx="1720400" cy="3978209"/>
          </a:xfrm>
        </p:grpSpPr>
        <p:pic>
          <p:nvPicPr>
            <p:cNvPr id="23" name="Imagen 22">
              <a:extLst>
                <a:ext uri="{FF2B5EF4-FFF2-40B4-BE49-F238E27FC236}">
                  <a16:creationId xmlns:a16="http://schemas.microsoft.com/office/drawing/2014/main" id="{12B00513-BD31-93F7-4E78-D05BA0874CE4}"/>
                </a:ext>
              </a:extLst>
            </p:cNvPr>
            <p:cNvPicPr>
              <a:picLocks noChangeAspect="1"/>
            </p:cNvPicPr>
            <p:nvPr/>
          </p:nvPicPr>
          <p:blipFill>
            <a:blip r:embed="rId8"/>
            <a:stretch>
              <a:fillRect/>
            </a:stretch>
          </p:blipFill>
          <p:spPr>
            <a:xfrm>
              <a:off x="6123025" y="1532950"/>
              <a:ext cx="1715461" cy="3566299"/>
            </a:xfrm>
            <a:prstGeom prst="rect">
              <a:avLst/>
            </a:prstGeom>
            <a:solidFill>
              <a:srgbClr val="212352"/>
            </a:solidFill>
          </p:spPr>
        </p:pic>
        <p:pic>
          <p:nvPicPr>
            <p:cNvPr id="24" name="Gráfico 23">
              <a:extLst>
                <a:ext uri="{FF2B5EF4-FFF2-40B4-BE49-F238E27FC236}">
                  <a16:creationId xmlns:a16="http://schemas.microsoft.com/office/drawing/2014/main" id="{E24A38A9-A712-8635-9063-9BA44D2943A8}"/>
                </a:ext>
              </a:extLst>
            </p:cNvPr>
            <p:cNvPicPr>
              <a:picLocks noChangeAspect="1"/>
            </p:cNvPicPr>
            <p:nvPr/>
          </p:nvPicPr>
          <p:blipFill>
            <a:blip r:embed="rId16">
              <a:extLst>
                <a:ext uri="{96DAC541-7B7A-43D3-8B79-37D633B846F1}">
                  <asvg:svgBlip xmlns:asvg="http://schemas.microsoft.com/office/drawing/2016/SVG/main" r:embed="rId17"/>
                </a:ext>
              </a:extLst>
            </a:blip>
            <a:srcRect l="1" t="5926" r="1241" b="17037"/>
            <a:stretch/>
          </p:blipFill>
          <p:spPr>
            <a:xfrm>
              <a:off x="6449259" y="1618181"/>
              <a:ext cx="1034745" cy="990601"/>
            </a:xfrm>
            <a:prstGeom prst="rect">
              <a:avLst/>
            </a:prstGeom>
          </p:spPr>
        </p:pic>
        <p:pic>
          <p:nvPicPr>
            <p:cNvPr id="39" name="Imagen 38" descr="Texto, Logotipo&#10;&#10;Descripción generada automáticamente">
              <a:extLst>
                <a:ext uri="{FF2B5EF4-FFF2-40B4-BE49-F238E27FC236}">
                  <a16:creationId xmlns:a16="http://schemas.microsoft.com/office/drawing/2014/main" id="{FCF7AFBB-01BF-65A5-34B7-35A0C873505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615644" y="2776166"/>
              <a:ext cx="760316" cy="760316"/>
            </a:xfrm>
            <a:prstGeom prst="rect">
              <a:avLst/>
            </a:prstGeom>
          </p:spPr>
        </p:pic>
        <p:pic>
          <p:nvPicPr>
            <p:cNvPr id="40" name="Imagen 39">
              <a:extLst>
                <a:ext uri="{FF2B5EF4-FFF2-40B4-BE49-F238E27FC236}">
                  <a16:creationId xmlns:a16="http://schemas.microsoft.com/office/drawing/2014/main" id="{A857C345-2397-FA2F-C611-3176AFB9878B}"/>
                </a:ext>
              </a:extLst>
            </p:cNvPr>
            <p:cNvPicPr>
              <a:picLocks noChangeAspect="1"/>
            </p:cNvPicPr>
            <p:nvPr/>
          </p:nvPicPr>
          <p:blipFill>
            <a:blip r:embed="rId19" cstate="print">
              <a:extLst>
                <a:ext uri="{28A0092B-C50C-407E-A947-70E740481C1C}">
                  <a14:useLocalDpi xmlns:a14="http://schemas.microsoft.com/office/drawing/2010/main" val="0"/>
                </a:ext>
              </a:extLst>
            </a:blip>
            <a:srcRect l="5785" t="30853" r="7294" b="28179"/>
            <a:stretch/>
          </p:blipFill>
          <p:spPr>
            <a:xfrm>
              <a:off x="6615644" y="4318319"/>
              <a:ext cx="837241" cy="396117"/>
            </a:xfrm>
            <a:prstGeom prst="rect">
              <a:avLst/>
            </a:prstGeom>
          </p:spPr>
        </p:pic>
        <p:pic>
          <p:nvPicPr>
            <p:cNvPr id="41" name="Imagen 40">
              <a:extLst>
                <a:ext uri="{FF2B5EF4-FFF2-40B4-BE49-F238E27FC236}">
                  <a16:creationId xmlns:a16="http://schemas.microsoft.com/office/drawing/2014/main" id="{CE3F5B64-28EC-ADFD-4F6F-22165A5CA439}"/>
                </a:ext>
              </a:extLst>
            </p:cNvPr>
            <p:cNvPicPr>
              <a:picLocks noChangeAspect="1"/>
            </p:cNvPicPr>
            <p:nvPr/>
          </p:nvPicPr>
          <p:blipFill>
            <a:blip r:embed="rId20" cstate="print">
              <a:extLst>
                <a:ext uri="{28A0092B-C50C-407E-A947-70E740481C1C}">
                  <a14:useLocalDpi xmlns:a14="http://schemas.microsoft.com/office/drawing/2010/main" val="0"/>
                </a:ext>
              </a:extLst>
            </a:blip>
            <a:srcRect t="29715" b="27400"/>
            <a:stretch/>
          </p:blipFill>
          <p:spPr>
            <a:xfrm>
              <a:off x="6501823" y="3670453"/>
              <a:ext cx="915033" cy="393906"/>
            </a:xfrm>
            <a:prstGeom prst="rect">
              <a:avLst/>
            </a:prstGeom>
          </p:spPr>
        </p:pic>
        <p:sp>
          <p:nvSpPr>
            <p:cNvPr id="12" name="CuadroTexto 11">
              <a:extLst>
                <a:ext uri="{FF2B5EF4-FFF2-40B4-BE49-F238E27FC236}">
                  <a16:creationId xmlns:a16="http://schemas.microsoft.com/office/drawing/2014/main" id="{918DBA1C-3442-FA6E-C2FA-26550EA70C64}"/>
                </a:ext>
              </a:extLst>
            </p:cNvPr>
            <p:cNvSpPr txBox="1"/>
            <p:nvPr/>
          </p:nvSpPr>
          <p:spPr>
            <a:xfrm>
              <a:off x="6118086" y="1121040"/>
              <a:ext cx="1716579" cy="313916"/>
            </a:xfrm>
            <a:prstGeom prst="rect">
              <a:avLst/>
            </a:prstGeom>
            <a:solidFill>
              <a:srgbClr val="E52641"/>
            </a:solidFill>
          </p:spPr>
          <p:txBody>
            <a:bodyPr wrap="square">
              <a:spAutoFit/>
            </a:bodyPr>
            <a:lstStyle/>
            <a:p>
              <a:pPr algn="ctr"/>
              <a:r>
                <a:rPr lang="en-US" sz="1400" b="1">
                  <a:solidFill>
                    <a:schemeClr val="bg1"/>
                  </a:solidFill>
                  <a:latin typeface="Mulish"/>
                </a:rPr>
                <a:t>AIRPORTS</a:t>
              </a:r>
            </a:p>
          </p:txBody>
        </p:sp>
      </p:grpSp>
      <p:grpSp>
        <p:nvGrpSpPr>
          <p:cNvPr id="49" name="Grupo 48">
            <a:extLst>
              <a:ext uri="{FF2B5EF4-FFF2-40B4-BE49-F238E27FC236}">
                <a16:creationId xmlns:a16="http://schemas.microsoft.com/office/drawing/2014/main" id="{DE8BB565-8078-C7C4-34E8-DBBEEF6837C1}"/>
              </a:ext>
            </a:extLst>
          </p:cNvPr>
          <p:cNvGrpSpPr/>
          <p:nvPr/>
        </p:nvGrpSpPr>
        <p:grpSpPr>
          <a:xfrm>
            <a:off x="10061208" y="1121040"/>
            <a:ext cx="1716061" cy="3974844"/>
            <a:chOff x="10061208" y="1121040"/>
            <a:chExt cx="1716061" cy="3974844"/>
          </a:xfrm>
        </p:grpSpPr>
        <p:pic>
          <p:nvPicPr>
            <p:cNvPr id="26" name="Imagen 25">
              <a:extLst>
                <a:ext uri="{FF2B5EF4-FFF2-40B4-BE49-F238E27FC236}">
                  <a16:creationId xmlns:a16="http://schemas.microsoft.com/office/drawing/2014/main" id="{E43C4056-3ED0-52A4-81E0-00D24A34706C}"/>
                </a:ext>
              </a:extLst>
            </p:cNvPr>
            <p:cNvPicPr>
              <a:picLocks noChangeAspect="1"/>
            </p:cNvPicPr>
            <p:nvPr/>
          </p:nvPicPr>
          <p:blipFill>
            <a:blip r:embed="rId8"/>
            <a:stretch>
              <a:fillRect/>
            </a:stretch>
          </p:blipFill>
          <p:spPr>
            <a:xfrm>
              <a:off x="10061808" y="1529585"/>
              <a:ext cx="1715461" cy="3566299"/>
            </a:xfrm>
            <a:prstGeom prst="rect">
              <a:avLst/>
            </a:prstGeom>
            <a:solidFill>
              <a:srgbClr val="212352"/>
            </a:solidFill>
          </p:spPr>
        </p:pic>
        <p:pic>
          <p:nvPicPr>
            <p:cNvPr id="44" name="Imagen 43" descr="Logotipo&#10;&#10;Descripción generada automáticamente">
              <a:extLst>
                <a:ext uri="{FF2B5EF4-FFF2-40B4-BE49-F238E27FC236}">
                  <a16:creationId xmlns:a16="http://schemas.microsoft.com/office/drawing/2014/main" id="{F3D12A8C-D244-F303-580E-968AB8CF8D92}"/>
                </a:ext>
              </a:extLst>
            </p:cNvPr>
            <p:cNvPicPr>
              <a:picLocks noChangeAspect="1"/>
            </p:cNvPicPr>
            <p:nvPr/>
          </p:nvPicPr>
          <p:blipFill>
            <a:blip r:embed="rId21">
              <a:extLst>
                <a:ext uri="{28A0092B-C50C-407E-A947-70E740481C1C}">
                  <a14:useLocalDpi xmlns:a14="http://schemas.microsoft.com/office/drawing/2010/main" val="0"/>
                </a:ext>
              </a:extLst>
            </a:blip>
            <a:srcRect l="18636" t="41900" r="17025" b="42635"/>
            <a:stretch/>
          </p:blipFill>
          <p:spPr>
            <a:xfrm>
              <a:off x="10252334" y="3112088"/>
              <a:ext cx="1223624" cy="220623"/>
            </a:xfrm>
            <a:prstGeom prst="rect">
              <a:avLst/>
            </a:prstGeom>
          </p:spPr>
        </p:pic>
        <p:pic>
          <p:nvPicPr>
            <p:cNvPr id="55" name="Gráfico 54">
              <a:extLst>
                <a:ext uri="{FF2B5EF4-FFF2-40B4-BE49-F238E27FC236}">
                  <a16:creationId xmlns:a16="http://schemas.microsoft.com/office/drawing/2014/main" id="{178D2593-7540-2C91-575E-109E4C6D2C08}"/>
                </a:ext>
              </a:extLst>
            </p:cNvPr>
            <p:cNvPicPr>
              <a:picLocks noChangeAspect="1"/>
            </p:cNvPicPr>
            <p:nvPr/>
          </p:nvPicPr>
          <p:blipFill>
            <a:blip r:embed="rId22">
              <a:extLst>
                <a:ext uri="{96DAC541-7B7A-43D3-8B79-37D633B846F1}">
                  <asvg:svgBlip xmlns:asvg="http://schemas.microsoft.com/office/drawing/2016/SVG/main" r:embed="rId23"/>
                </a:ext>
              </a:extLst>
            </a:blip>
            <a:srcRect b="18797"/>
            <a:stretch/>
          </p:blipFill>
          <p:spPr>
            <a:xfrm>
              <a:off x="10398165" y="1561458"/>
              <a:ext cx="1050920" cy="1047324"/>
            </a:xfrm>
            <a:prstGeom prst="rect">
              <a:avLst/>
            </a:prstGeom>
          </p:spPr>
        </p:pic>
        <p:sp>
          <p:nvSpPr>
            <p:cNvPr id="14" name="CuadroTexto 13">
              <a:extLst>
                <a:ext uri="{FF2B5EF4-FFF2-40B4-BE49-F238E27FC236}">
                  <a16:creationId xmlns:a16="http://schemas.microsoft.com/office/drawing/2014/main" id="{DB244516-BEAC-E0E7-A200-874B12E99E54}"/>
                </a:ext>
              </a:extLst>
            </p:cNvPr>
            <p:cNvSpPr txBox="1"/>
            <p:nvPr/>
          </p:nvSpPr>
          <p:spPr>
            <a:xfrm>
              <a:off x="10061208" y="1121040"/>
              <a:ext cx="1715462" cy="313916"/>
            </a:xfrm>
            <a:prstGeom prst="rect">
              <a:avLst/>
            </a:prstGeom>
            <a:solidFill>
              <a:srgbClr val="E52641"/>
            </a:solidFill>
          </p:spPr>
          <p:txBody>
            <a:bodyPr wrap="square">
              <a:spAutoFit/>
            </a:bodyPr>
            <a:lstStyle/>
            <a:p>
              <a:pPr algn="ctr"/>
              <a:r>
                <a:rPr lang="en-US" sz="1400" b="1">
                  <a:solidFill>
                    <a:schemeClr val="bg1"/>
                  </a:solidFill>
                  <a:latin typeface="Mulish"/>
                </a:rPr>
                <a:t>LOGISTICS</a:t>
              </a:r>
            </a:p>
          </p:txBody>
        </p:sp>
      </p:grpSp>
      <p:sp>
        <p:nvSpPr>
          <p:cNvPr id="68" name="Rectángulo 67">
            <a:extLst>
              <a:ext uri="{FF2B5EF4-FFF2-40B4-BE49-F238E27FC236}">
                <a16:creationId xmlns:a16="http://schemas.microsoft.com/office/drawing/2014/main" id="{E0B6A748-B564-DF47-CDF7-CEF1E5876F9A}"/>
              </a:ext>
            </a:extLst>
          </p:cNvPr>
          <p:cNvSpPr/>
          <p:nvPr/>
        </p:nvSpPr>
        <p:spPr>
          <a:xfrm>
            <a:off x="1951899" y="6417179"/>
            <a:ext cx="982537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a:extLst>
              <a:ext uri="{FF2B5EF4-FFF2-40B4-BE49-F238E27FC236}">
                <a16:creationId xmlns:a16="http://schemas.microsoft.com/office/drawing/2014/main" id="{2D742202-261D-DE47-80B1-7D13C78CF97A}"/>
              </a:ext>
            </a:extLst>
          </p:cNvPr>
          <p:cNvPicPr>
            <a:picLocks noChangeAspect="1"/>
          </p:cNvPicPr>
          <p:nvPr/>
        </p:nvPicPr>
        <p:blipFill>
          <a:blip r:embed="rId24"/>
          <a:stretch>
            <a:fillRect/>
          </a:stretch>
        </p:blipFill>
        <p:spPr>
          <a:xfrm>
            <a:off x="10941843" y="215973"/>
            <a:ext cx="929376" cy="472927"/>
          </a:xfrm>
          <a:prstGeom prst="rect">
            <a:avLst/>
          </a:prstGeom>
        </p:spPr>
      </p:pic>
      <p:pic>
        <p:nvPicPr>
          <p:cNvPr id="16" name="Imagen 15" descr="Logotipo&#10;&#10;Descripción generada automáticamente">
            <a:extLst>
              <a:ext uri="{FF2B5EF4-FFF2-40B4-BE49-F238E27FC236}">
                <a16:creationId xmlns:a16="http://schemas.microsoft.com/office/drawing/2014/main" id="{363678C6-FD3E-D558-8C23-2D7D2116AA9C}"/>
              </a:ext>
            </a:extLst>
          </p:cNvPr>
          <p:cNvPicPr>
            <a:picLocks noChangeAspect="1"/>
          </p:cNvPicPr>
          <p:nvPr/>
        </p:nvPicPr>
        <p:blipFill>
          <a:blip r:embed="rId25">
            <a:extLst>
              <a:ext uri="{28A0092B-C50C-407E-A947-70E740481C1C}">
                <a14:useLocalDpi xmlns:a14="http://schemas.microsoft.com/office/drawing/2010/main" val="0"/>
              </a:ext>
            </a:extLst>
          </a:blip>
          <a:srcRect l="16395" t="20268" r="21573" b="22772"/>
          <a:stretch/>
        </p:blipFill>
        <p:spPr>
          <a:xfrm>
            <a:off x="10914871" y="189086"/>
            <a:ext cx="983320" cy="513788"/>
          </a:xfrm>
          <a:prstGeom prst="rect">
            <a:avLst/>
          </a:prstGeom>
        </p:spPr>
      </p:pic>
      <p:grpSp>
        <p:nvGrpSpPr>
          <p:cNvPr id="48" name="Grupo 47">
            <a:extLst>
              <a:ext uri="{FF2B5EF4-FFF2-40B4-BE49-F238E27FC236}">
                <a16:creationId xmlns:a16="http://schemas.microsoft.com/office/drawing/2014/main" id="{A7929273-EB90-D7BB-2B3E-5FB8A2550C0D}"/>
              </a:ext>
            </a:extLst>
          </p:cNvPr>
          <p:cNvGrpSpPr/>
          <p:nvPr/>
        </p:nvGrpSpPr>
        <p:grpSpPr>
          <a:xfrm>
            <a:off x="8091299" y="1121040"/>
            <a:ext cx="1716579" cy="3994820"/>
            <a:chOff x="8091299" y="1121040"/>
            <a:chExt cx="1716579" cy="3994820"/>
          </a:xfrm>
        </p:grpSpPr>
        <p:grpSp>
          <p:nvGrpSpPr>
            <p:cNvPr id="45" name="Grupo 44">
              <a:extLst>
                <a:ext uri="{FF2B5EF4-FFF2-40B4-BE49-F238E27FC236}">
                  <a16:creationId xmlns:a16="http://schemas.microsoft.com/office/drawing/2014/main" id="{FBE111C0-3A6F-DDDE-2A2C-4D02A83C8712}"/>
                </a:ext>
              </a:extLst>
            </p:cNvPr>
            <p:cNvGrpSpPr/>
            <p:nvPr/>
          </p:nvGrpSpPr>
          <p:grpSpPr>
            <a:xfrm>
              <a:off x="8091299" y="1121040"/>
              <a:ext cx="1716579" cy="3994820"/>
              <a:chOff x="8091299" y="1121040"/>
              <a:chExt cx="1716579" cy="3994820"/>
            </a:xfrm>
          </p:grpSpPr>
          <p:pic>
            <p:nvPicPr>
              <p:cNvPr id="25" name="Imagen 24">
                <a:extLst>
                  <a:ext uri="{FF2B5EF4-FFF2-40B4-BE49-F238E27FC236}">
                    <a16:creationId xmlns:a16="http://schemas.microsoft.com/office/drawing/2014/main" id="{CBAAD24C-9DBE-7F18-90BD-8B8783E48D7B}"/>
                  </a:ext>
                </a:extLst>
              </p:cNvPr>
              <p:cNvPicPr>
                <a:picLocks noChangeAspect="1"/>
              </p:cNvPicPr>
              <p:nvPr/>
            </p:nvPicPr>
            <p:blipFill>
              <a:blip r:embed="rId8"/>
              <a:stretch>
                <a:fillRect/>
              </a:stretch>
            </p:blipFill>
            <p:spPr>
              <a:xfrm>
                <a:off x="8092417" y="1549561"/>
                <a:ext cx="1715461" cy="3566299"/>
              </a:xfrm>
              <a:prstGeom prst="rect">
                <a:avLst/>
              </a:prstGeom>
              <a:solidFill>
                <a:srgbClr val="212352"/>
              </a:solidFill>
            </p:spPr>
          </p:pic>
          <p:pic>
            <p:nvPicPr>
              <p:cNvPr id="42" name="Imagen 41" descr="Texto&#10;&#10;Descripción generada automáticamente">
                <a:extLst>
                  <a:ext uri="{FF2B5EF4-FFF2-40B4-BE49-F238E27FC236}">
                    <a16:creationId xmlns:a16="http://schemas.microsoft.com/office/drawing/2014/main" id="{1CE10F39-48CD-213A-767B-B59075BCCAF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60407" y="3780597"/>
                <a:ext cx="847209" cy="297733"/>
              </a:xfrm>
              <a:prstGeom prst="rect">
                <a:avLst/>
              </a:prstGeom>
            </p:spPr>
          </p:pic>
          <p:pic>
            <p:nvPicPr>
              <p:cNvPr id="43" name="Imagen 42" descr="Logotipo&#10;&#10;Descripción generada automáticamente">
                <a:extLst>
                  <a:ext uri="{FF2B5EF4-FFF2-40B4-BE49-F238E27FC236}">
                    <a16:creationId xmlns:a16="http://schemas.microsoft.com/office/drawing/2014/main" id="{2E35BD3F-2027-74FD-6DAB-34635D3E49EA}"/>
                  </a:ext>
                </a:extLst>
              </p:cNvPr>
              <p:cNvPicPr>
                <a:picLocks noChangeAspect="1"/>
              </p:cNvPicPr>
              <p:nvPr/>
            </p:nvPicPr>
            <p:blipFill>
              <a:blip r:embed="rId21">
                <a:extLst>
                  <a:ext uri="{28A0092B-C50C-407E-A947-70E740481C1C}">
                    <a14:useLocalDpi xmlns:a14="http://schemas.microsoft.com/office/drawing/2010/main" val="0"/>
                  </a:ext>
                </a:extLst>
              </a:blip>
              <a:srcRect l="18636" t="41900" r="17025" b="42635"/>
              <a:stretch/>
            </p:blipFill>
            <p:spPr>
              <a:xfrm>
                <a:off x="8297483" y="3155498"/>
                <a:ext cx="1223624" cy="220623"/>
              </a:xfrm>
              <a:prstGeom prst="rect">
                <a:avLst/>
              </a:prstGeom>
            </p:spPr>
          </p:pic>
          <p:pic>
            <p:nvPicPr>
              <p:cNvPr id="58" name="Gráfico 57">
                <a:extLst>
                  <a:ext uri="{FF2B5EF4-FFF2-40B4-BE49-F238E27FC236}">
                    <a16:creationId xmlns:a16="http://schemas.microsoft.com/office/drawing/2014/main" id="{CF029DBF-F185-3314-CBD0-DC7D403D8FD4}"/>
                  </a:ext>
                </a:extLst>
              </p:cNvPr>
              <p:cNvPicPr>
                <a:picLocks noChangeAspect="1"/>
              </p:cNvPicPr>
              <p:nvPr/>
            </p:nvPicPr>
            <p:blipFill>
              <a:blip r:embed="rId26">
                <a:extLst>
                  <a:ext uri="{96DAC541-7B7A-43D3-8B79-37D633B846F1}">
                    <asvg:svgBlip xmlns:asvg="http://schemas.microsoft.com/office/drawing/2016/SVG/main" r:embed="rId27"/>
                  </a:ext>
                </a:extLst>
              </a:blip>
              <a:srcRect b="14150"/>
              <a:stretch/>
            </p:blipFill>
            <p:spPr>
              <a:xfrm>
                <a:off x="8742487" y="2039143"/>
                <a:ext cx="565129" cy="606454"/>
              </a:xfrm>
              <a:prstGeom prst="rect">
                <a:avLst/>
              </a:prstGeom>
            </p:spPr>
          </p:pic>
          <p:pic>
            <p:nvPicPr>
              <p:cNvPr id="59" name="Gráfico 58">
                <a:extLst>
                  <a:ext uri="{FF2B5EF4-FFF2-40B4-BE49-F238E27FC236}">
                    <a16:creationId xmlns:a16="http://schemas.microsoft.com/office/drawing/2014/main" id="{5B4644CF-84B4-0CC0-DCB9-DA2142C67FA6}"/>
                  </a:ext>
                </a:extLst>
              </p:cNvPr>
              <p:cNvPicPr>
                <a:picLocks noChangeAspect="1"/>
              </p:cNvPicPr>
              <p:nvPr/>
            </p:nvPicPr>
            <p:blipFill>
              <a:blip r:embed="rId9">
                <a:extLst>
                  <a:ext uri="{96DAC541-7B7A-43D3-8B79-37D633B846F1}">
                    <asvg:svgBlip xmlns:asvg="http://schemas.microsoft.com/office/drawing/2016/SVG/main" r:embed="rId10"/>
                  </a:ext>
                </a:extLst>
              </a:blip>
              <a:srcRect t="11643" b="22431"/>
              <a:stretch/>
            </p:blipFill>
            <p:spPr>
              <a:xfrm>
                <a:off x="8233971" y="1762969"/>
                <a:ext cx="682677" cy="552349"/>
              </a:xfrm>
              <a:prstGeom prst="rect">
                <a:avLst/>
              </a:prstGeom>
            </p:spPr>
          </p:pic>
          <p:sp>
            <p:nvSpPr>
              <p:cNvPr id="13" name="CuadroTexto 12">
                <a:extLst>
                  <a:ext uri="{FF2B5EF4-FFF2-40B4-BE49-F238E27FC236}">
                    <a16:creationId xmlns:a16="http://schemas.microsoft.com/office/drawing/2014/main" id="{1733D9F4-F0B7-7BDE-544D-83049FA9CB49}"/>
                  </a:ext>
                </a:extLst>
              </p:cNvPr>
              <p:cNvSpPr txBox="1"/>
              <p:nvPr/>
            </p:nvSpPr>
            <p:spPr>
              <a:xfrm>
                <a:off x="8091299" y="1121040"/>
                <a:ext cx="1716579" cy="313916"/>
              </a:xfrm>
              <a:prstGeom prst="rect">
                <a:avLst/>
              </a:prstGeom>
              <a:solidFill>
                <a:srgbClr val="E52641"/>
              </a:solidFill>
            </p:spPr>
            <p:txBody>
              <a:bodyPr wrap="square">
                <a:spAutoFit/>
              </a:bodyPr>
              <a:lstStyle/>
              <a:p>
                <a:pPr algn="ctr"/>
                <a:r>
                  <a:rPr lang="en-US" sz="1400" b="1">
                    <a:solidFill>
                      <a:schemeClr val="bg1"/>
                    </a:solidFill>
                    <a:latin typeface="Mulish"/>
                  </a:rPr>
                  <a:t>AGENCY SERVICES</a:t>
                </a:r>
              </a:p>
            </p:txBody>
          </p:sp>
        </p:grpSp>
        <p:pic>
          <p:nvPicPr>
            <p:cNvPr id="47" name="Gráfico 46">
              <a:extLst>
                <a:ext uri="{FF2B5EF4-FFF2-40B4-BE49-F238E27FC236}">
                  <a16:creationId xmlns:a16="http://schemas.microsoft.com/office/drawing/2014/main" id="{7B06F252-0901-8BFB-EC42-C186D70C3909}"/>
                </a:ext>
              </a:extLst>
            </p:cNvPr>
            <p:cNvPicPr>
              <a:picLocks noChangeAspect="1"/>
            </p:cNvPicPr>
            <p:nvPr/>
          </p:nvPicPr>
          <p:blipFill>
            <a:blip r:embed="rId16">
              <a:extLst>
                <a:ext uri="{96DAC541-7B7A-43D3-8B79-37D633B846F1}">
                  <asvg:svgBlip xmlns:asvg="http://schemas.microsoft.com/office/drawing/2016/SVG/main" r:embed="rId17"/>
                </a:ext>
              </a:extLst>
            </a:blip>
            <a:srcRect l="44822" t="5927" r="-3928" b="60449"/>
            <a:stretch/>
          </p:blipFill>
          <p:spPr>
            <a:xfrm>
              <a:off x="8901831" y="1685607"/>
              <a:ext cx="619276" cy="432362"/>
            </a:xfrm>
            <a:prstGeom prst="rect">
              <a:avLst/>
            </a:prstGeom>
          </p:spPr>
        </p:pic>
      </p:grpSp>
      <p:grpSp>
        <p:nvGrpSpPr>
          <p:cNvPr id="6" name="Grupo 5">
            <a:extLst>
              <a:ext uri="{FF2B5EF4-FFF2-40B4-BE49-F238E27FC236}">
                <a16:creationId xmlns:a16="http://schemas.microsoft.com/office/drawing/2014/main" id="{468D9045-D9EA-9969-CDCC-BAE648247538}"/>
              </a:ext>
            </a:extLst>
          </p:cNvPr>
          <p:cNvGrpSpPr/>
          <p:nvPr/>
        </p:nvGrpSpPr>
        <p:grpSpPr>
          <a:xfrm>
            <a:off x="4099471" y="1121040"/>
            <a:ext cx="1769623" cy="5279528"/>
            <a:chOff x="4099471" y="1121040"/>
            <a:chExt cx="1769623" cy="5279528"/>
          </a:xfrm>
        </p:grpSpPr>
        <p:pic>
          <p:nvPicPr>
            <p:cNvPr id="62" name="Imagen 61">
              <a:extLst>
                <a:ext uri="{FF2B5EF4-FFF2-40B4-BE49-F238E27FC236}">
                  <a16:creationId xmlns:a16="http://schemas.microsoft.com/office/drawing/2014/main" id="{3B9C8617-5FE8-428E-1367-5A3BDE9AECD9}"/>
                </a:ext>
              </a:extLst>
            </p:cNvPr>
            <p:cNvPicPr>
              <a:picLocks noChangeAspect="1"/>
            </p:cNvPicPr>
            <p:nvPr/>
          </p:nvPicPr>
          <p:blipFill>
            <a:blip r:embed="rId28"/>
            <a:srcRect l="17421" t="15043" r="20444" b="25672"/>
            <a:stretch/>
          </p:blipFill>
          <p:spPr>
            <a:xfrm>
              <a:off x="4099471" y="5280890"/>
              <a:ext cx="1769623" cy="1119678"/>
            </a:xfrm>
            <a:prstGeom prst="rect">
              <a:avLst/>
            </a:prstGeom>
          </p:spPr>
        </p:pic>
        <p:grpSp>
          <p:nvGrpSpPr>
            <p:cNvPr id="29" name="Grupo 28">
              <a:extLst>
                <a:ext uri="{FF2B5EF4-FFF2-40B4-BE49-F238E27FC236}">
                  <a16:creationId xmlns:a16="http://schemas.microsoft.com/office/drawing/2014/main" id="{00191F8E-603C-74A4-A7B1-72BC5F0B75A3}"/>
                </a:ext>
              </a:extLst>
            </p:cNvPr>
            <p:cNvGrpSpPr/>
            <p:nvPr/>
          </p:nvGrpSpPr>
          <p:grpSpPr>
            <a:xfrm>
              <a:off x="4099471" y="1121040"/>
              <a:ext cx="1769623" cy="3979356"/>
              <a:chOff x="4099471" y="1121040"/>
              <a:chExt cx="1769623" cy="3979356"/>
            </a:xfrm>
          </p:grpSpPr>
          <p:pic>
            <p:nvPicPr>
              <p:cNvPr id="21" name="Imagen 20">
                <a:extLst>
                  <a:ext uri="{FF2B5EF4-FFF2-40B4-BE49-F238E27FC236}">
                    <a16:creationId xmlns:a16="http://schemas.microsoft.com/office/drawing/2014/main" id="{8CCADF9E-29A4-57BE-9287-20A985B073D5}"/>
                  </a:ext>
                </a:extLst>
              </p:cNvPr>
              <p:cNvPicPr>
                <a:picLocks noChangeAspect="1"/>
              </p:cNvPicPr>
              <p:nvPr/>
            </p:nvPicPr>
            <p:blipFill>
              <a:blip r:embed="rId8"/>
              <a:stretch>
                <a:fillRect/>
              </a:stretch>
            </p:blipFill>
            <p:spPr>
              <a:xfrm>
                <a:off x="4099471" y="1525792"/>
                <a:ext cx="1769623" cy="3566299"/>
              </a:xfrm>
              <a:prstGeom prst="rect">
                <a:avLst/>
              </a:prstGeom>
              <a:solidFill>
                <a:srgbClr val="212352"/>
              </a:solidFill>
            </p:spPr>
          </p:pic>
          <p:pic>
            <p:nvPicPr>
              <p:cNvPr id="22" name="Gráfico 21">
                <a:extLst>
                  <a:ext uri="{FF2B5EF4-FFF2-40B4-BE49-F238E27FC236}">
                    <a16:creationId xmlns:a16="http://schemas.microsoft.com/office/drawing/2014/main" id="{EB38D114-DD56-3FD9-7ABB-C8144CE5C430}"/>
                  </a:ext>
                </a:extLst>
              </p:cNvPr>
              <p:cNvPicPr>
                <a:picLocks noChangeAspect="1"/>
              </p:cNvPicPr>
              <p:nvPr/>
            </p:nvPicPr>
            <p:blipFill>
              <a:blip r:embed="rId29">
                <a:extLst>
                  <a:ext uri="{96DAC541-7B7A-43D3-8B79-37D633B846F1}">
                    <asvg:svgBlip xmlns:asvg="http://schemas.microsoft.com/office/drawing/2016/SVG/main" r:embed="rId30"/>
                  </a:ext>
                </a:extLst>
              </a:blip>
              <a:srcRect t="10331" b="23742"/>
              <a:stretch/>
            </p:blipFill>
            <p:spPr>
              <a:xfrm>
                <a:off x="4545943" y="1689618"/>
                <a:ext cx="1047750" cy="847726"/>
              </a:xfrm>
              <a:prstGeom prst="rect">
                <a:avLst/>
              </a:prstGeom>
            </p:spPr>
          </p:pic>
          <p:pic>
            <p:nvPicPr>
              <p:cNvPr id="33" name="Imagen 32">
                <a:extLst>
                  <a:ext uri="{FF2B5EF4-FFF2-40B4-BE49-F238E27FC236}">
                    <a16:creationId xmlns:a16="http://schemas.microsoft.com/office/drawing/2014/main" id="{F4C2EA39-549F-1246-34C2-2E9029657C15}"/>
                  </a:ext>
                </a:extLst>
              </p:cNvPr>
              <p:cNvPicPr>
                <a:picLocks noChangeAspect="1"/>
              </p:cNvPicPr>
              <p:nvPr/>
            </p:nvPicPr>
            <p:blipFill rotWithShape="1">
              <a:blip r:embed="rId31"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t="23394" b="22869"/>
              <a:stretch/>
            </p:blipFill>
            <p:spPr>
              <a:xfrm>
                <a:off x="4993446" y="2845432"/>
                <a:ext cx="830862" cy="393261"/>
              </a:xfrm>
              <a:prstGeom prst="rect">
                <a:avLst/>
              </a:prstGeom>
            </p:spPr>
          </p:pic>
          <p:pic>
            <p:nvPicPr>
              <p:cNvPr id="34" name="Imagen 33" descr="Logotipo, nombre de la empresa&#10;&#10;Descripción generada automáticamente">
                <a:extLst>
                  <a:ext uri="{FF2B5EF4-FFF2-40B4-BE49-F238E27FC236}">
                    <a16:creationId xmlns:a16="http://schemas.microsoft.com/office/drawing/2014/main" id="{25ABD578-2E11-FBFE-24C8-519DEBC0A430}"/>
                  </a:ext>
                </a:extLst>
              </p:cNvPr>
              <p:cNvPicPr>
                <a:picLocks noChangeAspect="1"/>
              </p:cNvPicPr>
              <p:nvPr/>
            </p:nvPicPr>
            <p:blipFill>
              <a:blip r:embed="rId32">
                <a:extLst>
                  <a:ext uri="{28A0092B-C50C-407E-A947-70E740481C1C}">
                    <a14:useLocalDpi xmlns:a14="http://schemas.microsoft.com/office/drawing/2010/main" val="0"/>
                  </a:ext>
                </a:extLst>
              </a:blip>
              <a:srcRect l="3088" t="37259" r="6478" b="36662"/>
              <a:stretch/>
            </p:blipFill>
            <p:spPr>
              <a:xfrm>
                <a:off x="4570254" y="4234795"/>
                <a:ext cx="1123230" cy="271648"/>
              </a:xfrm>
              <a:prstGeom prst="rect">
                <a:avLst/>
              </a:prstGeom>
            </p:spPr>
          </p:pic>
          <p:pic>
            <p:nvPicPr>
              <p:cNvPr id="35" name="Imagen 34" descr="Logotipo, nombre de la empresa&#10;&#10;Descripción generada automáticamente">
                <a:extLst>
                  <a:ext uri="{FF2B5EF4-FFF2-40B4-BE49-F238E27FC236}">
                    <a16:creationId xmlns:a16="http://schemas.microsoft.com/office/drawing/2014/main" id="{B5A7BEC4-4AC3-F5DC-488B-0821F7BEBF86}"/>
                  </a:ext>
                </a:extLst>
              </p:cNvPr>
              <p:cNvPicPr>
                <a:picLocks noChangeAspect="1"/>
              </p:cNvPicPr>
              <p:nvPr/>
            </p:nvPicPr>
            <p:blipFill>
              <a:blip r:embed="rId33">
                <a:extLst>
                  <a:ext uri="{28A0092B-C50C-407E-A947-70E740481C1C}">
                    <a14:useLocalDpi xmlns:a14="http://schemas.microsoft.com/office/drawing/2010/main" val="0"/>
                  </a:ext>
                </a:extLst>
              </a:blip>
              <a:srcRect l="4026" t="22035" r="5263" b="23088"/>
              <a:stretch/>
            </p:blipFill>
            <p:spPr>
              <a:xfrm>
                <a:off x="4408624" y="3728727"/>
                <a:ext cx="854803" cy="290886"/>
              </a:xfrm>
              <a:prstGeom prst="rect">
                <a:avLst/>
              </a:prstGeom>
            </p:spPr>
          </p:pic>
          <p:pic>
            <p:nvPicPr>
              <p:cNvPr id="36" name="Imagen 35" descr="Logotipo&#10;&#10;Descripción generada automáticamente">
                <a:extLst>
                  <a:ext uri="{FF2B5EF4-FFF2-40B4-BE49-F238E27FC236}">
                    <a16:creationId xmlns:a16="http://schemas.microsoft.com/office/drawing/2014/main" id="{D1AEAC92-64F0-6EFC-74BC-755B6CDD6372}"/>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688236" y="3260749"/>
                <a:ext cx="783672" cy="290887"/>
              </a:xfrm>
              <a:prstGeom prst="rect">
                <a:avLst/>
              </a:prstGeom>
            </p:spPr>
          </p:pic>
          <p:pic>
            <p:nvPicPr>
              <p:cNvPr id="37" name="Imagen 36">
                <a:extLst>
                  <a:ext uri="{FF2B5EF4-FFF2-40B4-BE49-F238E27FC236}">
                    <a16:creationId xmlns:a16="http://schemas.microsoft.com/office/drawing/2014/main" id="{DD034727-CF6F-AAD8-30B4-3B2CD6237BBD}"/>
                  </a:ext>
                </a:extLst>
              </p:cNvPr>
              <p:cNvPicPr>
                <a:picLocks noChangeAspect="1"/>
              </p:cNvPicPr>
              <p:nvPr/>
            </p:nvPicPr>
            <p:blipFill>
              <a:blip r:embed="rId35"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22035" t="9980" r="21464" b="9440"/>
              <a:stretch/>
            </p:blipFill>
            <p:spPr>
              <a:xfrm>
                <a:off x="4506705" y="4417111"/>
                <a:ext cx="450495" cy="612664"/>
              </a:xfrm>
              <a:prstGeom prst="rect">
                <a:avLst/>
              </a:prstGeom>
            </p:spPr>
          </p:pic>
          <p:pic>
            <p:nvPicPr>
              <p:cNvPr id="38" name="Imagen 37">
                <a:extLst>
                  <a:ext uri="{FF2B5EF4-FFF2-40B4-BE49-F238E27FC236}">
                    <a16:creationId xmlns:a16="http://schemas.microsoft.com/office/drawing/2014/main" id="{1812ABD6-9CF4-8FAE-9DB5-E21E6D40EDE7}"/>
                  </a:ext>
                </a:extLst>
              </p:cNvPr>
              <p:cNvPicPr>
                <a:picLocks noChangeAspect="1"/>
              </p:cNvPicPr>
              <p:nvPr/>
            </p:nvPicPr>
            <p:blipFill>
              <a:blip r:embed="rId36"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5056719" y="4436121"/>
                <a:ext cx="637936" cy="664275"/>
              </a:xfrm>
              <a:prstGeom prst="rect">
                <a:avLst/>
              </a:prstGeom>
            </p:spPr>
          </p:pic>
          <p:sp>
            <p:nvSpPr>
              <p:cNvPr id="11" name="CuadroTexto 10">
                <a:extLst>
                  <a:ext uri="{FF2B5EF4-FFF2-40B4-BE49-F238E27FC236}">
                    <a16:creationId xmlns:a16="http://schemas.microsoft.com/office/drawing/2014/main" id="{D7417B9E-158A-63E6-80DA-F590240EF67A}"/>
                  </a:ext>
                </a:extLst>
              </p:cNvPr>
              <p:cNvSpPr txBox="1"/>
              <p:nvPr/>
            </p:nvSpPr>
            <p:spPr>
              <a:xfrm>
                <a:off x="4099471" y="1121040"/>
                <a:ext cx="1769623" cy="313916"/>
              </a:xfrm>
              <a:prstGeom prst="rect">
                <a:avLst/>
              </a:prstGeom>
              <a:solidFill>
                <a:srgbClr val="E52641"/>
              </a:solidFill>
            </p:spPr>
            <p:txBody>
              <a:bodyPr wrap="square">
                <a:spAutoFit/>
              </a:bodyPr>
              <a:lstStyle/>
              <a:p>
                <a:pPr algn="ctr"/>
                <a:r>
                  <a:rPr lang="en-US" sz="1400" b="1">
                    <a:solidFill>
                      <a:schemeClr val="bg1"/>
                    </a:solidFill>
                    <a:latin typeface="Mulish"/>
                  </a:rPr>
                  <a:t>PORTS</a:t>
                </a:r>
              </a:p>
            </p:txBody>
          </p:sp>
        </p:grpSp>
        <p:pic>
          <p:nvPicPr>
            <p:cNvPr id="5" name="Imagen 4">
              <a:extLst>
                <a:ext uri="{FF2B5EF4-FFF2-40B4-BE49-F238E27FC236}">
                  <a16:creationId xmlns:a16="http://schemas.microsoft.com/office/drawing/2014/main" id="{13B004DB-BBB5-83F7-46BD-40853D4126BE}"/>
                </a:ext>
              </a:extLst>
            </p:cNvPr>
            <p:cNvPicPr>
              <a:picLocks noChangeAspect="1"/>
            </p:cNvPicPr>
            <p:nvPr/>
          </p:nvPicPr>
          <p:blipFill rotWithShape="1">
            <a:blip r:embed="rId37"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6422" t="26175" r="8440" b="25513"/>
            <a:stretch/>
          </p:blipFill>
          <p:spPr>
            <a:xfrm>
              <a:off x="4226864" y="2637547"/>
              <a:ext cx="922744" cy="461197"/>
            </a:xfrm>
            <a:prstGeom prst="rect">
              <a:avLst/>
            </a:prstGeom>
          </p:spPr>
        </p:pic>
      </p:grpSp>
      <p:pic>
        <p:nvPicPr>
          <p:cNvPr id="4" name="Imagen 3" descr="Logotipo&#10;&#10;Descripción generada automáticamente">
            <a:extLst>
              <a:ext uri="{FF2B5EF4-FFF2-40B4-BE49-F238E27FC236}">
                <a16:creationId xmlns:a16="http://schemas.microsoft.com/office/drawing/2014/main" id="{54E319DB-7AAD-2D95-6291-488385EE341E}"/>
              </a:ext>
            </a:extLst>
          </p:cNvPr>
          <p:cNvPicPr>
            <a:picLocks noChangeAspect="1"/>
          </p:cNvPicPr>
          <p:nvPr/>
        </p:nvPicPr>
        <p:blipFill>
          <a:blip r:embed="rId21">
            <a:extLst>
              <a:ext uri="{28A0092B-C50C-407E-A947-70E740481C1C}">
                <a14:useLocalDpi xmlns:a14="http://schemas.microsoft.com/office/drawing/2010/main" val="0"/>
              </a:ext>
            </a:extLst>
          </a:blip>
          <a:srcRect l="18636" t="41900" r="17025" b="42635"/>
          <a:stretch/>
        </p:blipFill>
        <p:spPr>
          <a:xfrm>
            <a:off x="2435878" y="4306799"/>
            <a:ext cx="1223624" cy="220623"/>
          </a:xfrm>
          <a:prstGeom prst="rect">
            <a:avLst/>
          </a:prstGeom>
        </p:spPr>
      </p:pic>
    </p:spTree>
    <p:extLst>
      <p:ext uri="{BB962C8B-B14F-4D97-AF65-F5344CB8AC3E}">
        <p14:creationId xmlns:p14="http://schemas.microsoft.com/office/powerpoint/2010/main" val="2433269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9F633-E7BD-275E-02F3-10F3B1FF4DF1}"/>
            </a:ext>
          </a:extLst>
        </p:cNvPr>
        <p:cNvGrpSpPr/>
        <p:nvPr/>
      </p:nvGrpSpPr>
      <p:grpSpPr>
        <a:xfrm>
          <a:off x="0" y="0"/>
          <a:ext cx="0" cy="0"/>
          <a:chOff x="0" y="0"/>
          <a:chExt cx="0" cy="0"/>
        </a:xfrm>
      </p:grpSpPr>
      <p:graphicFrame>
        <p:nvGraphicFramePr>
          <p:cNvPr id="56" name="think-cell data - do not delete" hidden="1">
            <a:extLst>
              <a:ext uri="{FF2B5EF4-FFF2-40B4-BE49-F238E27FC236}">
                <a16:creationId xmlns:a16="http://schemas.microsoft.com/office/drawing/2014/main" id="{00B65B1A-2509-E590-1C47-B4095B8B9DBE}"/>
              </a:ext>
            </a:extLst>
          </p:cNvPr>
          <p:cNvGraphicFramePr>
            <a:graphicFrameLocks noChangeAspect="1"/>
          </p:cNvGraphicFramePr>
          <p:nvPr>
            <p:custDataLst>
              <p:tags r:id="rId1"/>
            </p:custDataLst>
            <p:extLst>
              <p:ext uri="{D42A27DB-BD31-4B8C-83A1-F6EECF244321}">
                <p14:modId xmlns:p14="http://schemas.microsoft.com/office/powerpoint/2010/main" val="39662630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4" imgW="405" imgH="405" progId="TCLayout.ActiveDocument.1">
                  <p:embed/>
                </p:oleObj>
              </mc:Choice>
              <mc:Fallback>
                <p:oleObj name="Diapositiva de think-cell" r:id="rId4" imgW="405" imgH="405" progId="TCLayout.ActiveDocument.1">
                  <p:embed/>
                  <p:pic>
                    <p:nvPicPr>
                      <p:cNvPr id="56" name="think-cell data - do not delete" hidden="1">
                        <a:extLst>
                          <a:ext uri="{FF2B5EF4-FFF2-40B4-BE49-F238E27FC236}">
                            <a16:creationId xmlns:a16="http://schemas.microsoft.com/office/drawing/2014/main" id="{00B65B1A-2509-E590-1C47-B4095B8B9DB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Imagen 2">
            <a:extLst>
              <a:ext uri="{FF2B5EF4-FFF2-40B4-BE49-F238E27FC236}">
                <a16:creationId xmlns:a16="http://schemas.microsoft.com/office/drawing/2014/main" id="{229233D8-F11F-5F06-4726-6645228F6CDD}"/>
              </a:ext>
            </a:extLst>
          </p:cNvPr>
          <p:cNvPicPr>
            <a:picLocks noChangeAspect="1"/>
          </p:cNvPicPr>
          <p:nvPr/>
        </p:nvPicPr>
        <p:blipFill>
          <a:blip r:embed="rId6"/>
          <a:stretch>
            <a:fillRect/>
          </a:stretch>
        </p:blipFill>
        <p:spPr>
          <a:xfrm>
            <a:off x="0" y="-3065"/>
            <a:ext cx="12192000" cy="4126762"/>
          </a:xfrm>
          <a:prstGeom prst="rect">
            <a:avLst/>
          </a:prstGeom>
        </p:spPr>
      </p:pic>
      <p:sp>
        <p:nvSpPr>
          <p:cNvPr id="53" name="Rectángulo 52">
            <a:extLst>
              <a:ext uri="{FF2B5EF4-FFF2-40B4-BE49-F238E27FC236}">
                <a16:creationId xmlns:a16="http://schemas.microsoft.com/office/drawing/2014/main" id="{074C4308-E03F-6B53-71C0-C5B1B81646AE}"/>
              </a:ext>
            </a:extLst>
          </p:cNvPr>
          <p:cNvSpPr/>
          <p:nvPr/>
        </p:nvSpPr>
        <p:spPr>
          <a:xfrm>
            <a:off x="2064994" y="1384043"/>
            <a:ext cx="1810726" cy="2578236"/>
          </a:xfrm>
          <a:prstGeom prst="rect">
            <a:avLst/>
          </a:prstGeom>
          <a:solidFill>
            <a:srgbClr val="818A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C50B80A5-875C-BEBC-FD9D-58EA395055B5}"/>
              </a:ext>
            </a:extLst>
          </p:cNvPr>
          <p:cNvSpPr/>
          <p:nvPr/>
        </p:nvSpPr>
        <p:spPr>
          <a:xfrm>
            <a:off x="4070852" y="1384043"/>
            <a:ext cx="1777510" cy="2578236"/>
          </a:xfrm>
          <a:prstGeom prst="rect">
            <a:avLst/>
          </a:prstGeom>
          <a:solidFill>
            <a:srgbClr val="818A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328D6DDD-5019-BB37-2269-7A7E19CD1F2B}"/>
              </a:ext>
            </a:extLst>
          </p:cNvPr>
          <p:cNvSpPr/>
          <p:nvPr/>
        </p:nvSpPr>
        <p:spPr>
          <a:xfrm>
            <a:off x="6043494" y="1384043"/>
            <a:ext cx="1810726" cy="2578236"/>
          </a:xfrm>
          <a:prstGeom prst="rect">
            <a:avLst/>
          </a:prstGeom>
          <a:solidFill>
            <a:srgbClr val="818A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961CD0F5-4EED-1C00-06D4-1663D0BC10B5}"/>
              </a:ext>
            </a:extLst>
          </p:cNvPr>
          <p:cNvSpPr/>
          <p:nvPr/>
        </p:nvSpPr>
        <p:spPr>
          <a:xfrm>
            <a:off x="8049351" y="1384043"/>
            <a:ext cx="1777510" cy="2578236"/>
          </a:xfrm>
          <a:prstGeom prst="rect">
            <a:avLst/>
          </a:prstGeom>
          <a:solidFill>
            <a:srgbClr val="818A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CC80BB86-A3A2-ED6E-C936-A04AB2A6BB71}"/>
              </a:ext>
            </a:extLst>
          </p:cNvPr>
          <p:cNvSpPr/>
          <p:nvPr/>
        </p:nvSpPr>
        <p:spPr>
          <a:xfrm>
            <a:off x="10021992" y="1384043"/>
            <a:ext cx="1777510" cy="2578236"/>
          </a:xfrm>
          <a:prstGeom prst="rect">
            <a:avLst/>
          </a:prstGeom>
          <a:solidFill>
            <a:srgbClr val="818A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83BF610D-B61C-BA62-4AFB-E680680715B3}"/>
              </a:ext>
            </a:extLst>
          </p:cNvPr>
          <p:cNvSpPr txBox="1"/>
          <p:nvPr/>
        </p:nvSpPr>
        <p:spPr>
          <a:xfrm>
            <a:off x="158865" y="6523957"/>
            <a:ext cx="273741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bg1">
                    <a:lumMod val="65000"/>
                  </a:schemeClr>
                </a:solidFill>
                <a:effectLst/>
                <a:uLnTx/>
                <a:uFillTx/>
                <a:latin typeface="Mulish"/>
              </a:rPr>
              <a:t>COMPANY OVERVIEW | </a:t>
            </a:r>
            <a:r>
              <a:rPr lang="es-ES" sz="1200">
                <a:solidFill>
                  <a:schemeClr val="bg1">
                    <a:lumMod val="65000"/>
                  </a:schemeClr>
                </a:solidFill>
                <a:latin typeface="Mulish"/>
              </a:rPr>
              <a:t>DEC</a:t>
            </a:r>
            <a:r>
              <a:rPr kumimoji="0" lang="es-ES" sz="1200" b="0" i="0" u="none" strike="noStrike" kern="1200" cap="none" spc="0" normalizeH="0" baseline="0" noProof="0">
                <a:ln>
                  <a:noFill/>
                </a:ln>
                <a:solidFill>
                  <a:schemeClr val="bg1">
                    <a:lumMod val="65000"/>
                  </a:schemeClr>
                </a:solidFill>
                <a:effectLst/>
                <a:uLnTx/>
                <a:uFillTx/>
                <a:latin typeface="Mulish"/>
              </a:rPr>
              <a:t>EMBER 2024</a:t>
            </a:r>
          </a:p>
        </p:txBody>
      </p:sp>
      <p:grpSp>
        <p:nvGrpSpPr>
          <p:cNvPr id="69" name="Grupo 68">
            <a:extLst>
              <a:ext uri="{FF2B5EF4-FFF2-40B4-BE49-F238E27FC236}">
                <a16:creationId xmlns:a16="http://schemas.microsoft.com/office/drawing/2014/main" id="{9269C7F9-EEB6-5D1B-738B-9257A4FBA630}"/>
              </a:ext>
            </a:extLst>
          </p:cNvPr>
          <p:cNvGrpSpPr/>
          <p:nvPr/>
        </p:nvGrpSpPr>
        <p:grpSpPr>
          <a:xfrm>
            <a:off x="607537" y="195543"/>
            <a:ext cx="7153338" cy="193014"/>
            <a:chOff x="748030" y="5789099"/>
            <a:chExt cx="6466765" cy="252000"/>
          </a:xfrm>
        </p:grpSpPr>
        <p:sp>
          <p:nvSpPr>
            <p:cNvPr id="70" name="Rectángulo 69">
              <a:extLst>
                <a:ext uri="{FF2B5EF4-FFF2-40B4-BE49-F238E27FC236}">
                  <a16:creationId xmlns:a16="http://schemas.microsoft.com/office/drawing/2014/main" id="{3F06D6C2-569F-D024-B31D-D236D338B486}"/>
                </a:ext>
              </a:extLst>
            </p:cNvPr>
            <p:cNvSpPr/>
            <p:nvPr/>
          </p:nvSpPr>
          <p:spPr>
            <a:xfrm>
              <a:off x="748030"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b="1">
                  <a:solidFill>
                    <a:schemeClr val="bg1"/>
                  </a:solidFill>
                </a:rPr>
                <a:t>DISCLAIMER</a:t>
              </a:r>
            </a:p>
          </p:txBody>
        </p:sp>
        <p:sp>
          <p:nvSpPr>
            <p:cNvPr id="71" name="Rectángulo 70">
              <a:extLst>
                <a:ext uri="{FF2B5EF4-FFF2-40B4-BE49-F238E27FC236}">
                  <a16:creationId xmlns:a16="http://schemas.microsoft.com/office/drawing/2014/main" id="{7F4308D7-FE6C-13C3-A48E-CA50DA31AC15}"/>
                </a:ext>
              </a:extLst>
            </p:cNvPr>
            <p:cNvSpPr/>
            <p:nvPr/>
          </p:nvSpPr>
          <p:spPr>
            <a:xfrm>
              <a:off x="1839783"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ONE PAGER</a:t>
              </a:r>
            </a:p>
          </p:txBody>
        </p:sp>
        <p:sp>
          <p:nvSpPr>
            <p:cNvPr id="72" name="Rectángulo 71">
              <a:extLst>
                <a:ext uri="{FF2B5EF4-FFF2-40B4-BE49-F238E27FC236}">
                  <a16:creationId xmlns:a16="http://schemas.microsoft.com/office/drawing/2014/main" id="{56706F59-DD58-6876-5D8D-97CFC27D9C22}"/>
                </a:ext>
              </a:extLst>
            </p:cNvPr>
            <p:cNvSpPr/>
            <p:nvPr/>
          </p:nvSpPr>
          <p:spPr>
            <a:xfrm>
              <a:off x="2931536"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GENERAL OVERVIEW</a:t>
              </a:r>
            </a:p>
          </p:txBody>
        </p:sp>
        <p:sp>
          <p:nvSpPr>
            <p:cNvPr id="74" name="Rectángulo 73">
              <a:extLst>
                <a:ext uri="{FF2B5EF4-FFF2-40B4-BE49-F238E27FC236}">
                  <a16:creationId xmlns:a16="http://schemas.microsoft.com/office/drawing/2014/main" id="{293A8670-E4A1-B42A-1E9C-79CFA969CCDE}"/>
                </a:ext>
              </a:extLst>
            </p:cNvPr>
            <p:cNvSpPr/>
            <p:nvPr/>
          </p:nvSpPr>
          <p:spPr>
            <a:xfrm>
              <a:off x="6206795"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800"/>
                <a:t>FINANCIAL OVERVIEW</a:t>
              </a:r>
              <a:endParaRPr lang="es-ES_tradnl" sz="800">
                <a:solidFill>
                  <a:schemeClr val="bg1"/>
                </a:solidFill>
              </a:endParaRPr>
            </a:p>
          </p:txBody>
        </p:sp>
        <p:sp>
          <p:nvSpPr>
            <p:cNvPr id="75" name="Rectángulo 74">
              <a:extLst>
                <a:ext uri="{FF2B5EF4-FFF2-40B4-BE49-F238E27FC236}">
                  <a16:creationId xmlns:a16="http://schemas.microsoft.com/office/drawing/2014/main" id="{BF52037E-6187-52F0-3A8B-4CDCE0422AD3}"/>
                </a:ext>
              </a:extLst>
            </p:cNvPr>
            <p:cNvSpPr/>
            <p:nvPr/>
          </p:nvSpPr>
          <p:spPr>
            <a:xfrm>
              <a:off x="5115042" y="5789099"/>
              <a:ext cx="1008000" cy="252000"/>
            </a:xfrm>
            <a:prstGeom prst="rect">
              <a:avLst/>
            </a:prstGeom>
            <a:solidFill>
              <a:srgbClr val="E52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800">
                  <a:solidFill>
                    <a:schemeClr val="bg1"/>
                  </a:solidFill>
                </a:rPr>
                <a:t>CORE BUSINESSES</a:t>
              </a:r>
              <a:endParaRPr lang="es-ES_tradnl" sz="800">
                <a:solidFill>
                  <a:schemeClr val="bg1"/>
                </a:solidFill>
              </a:endParaRPr>
            </a:p>
          </p:txBody>
        </p:sp>
        <p:sp>
          <p:nvSpPr>
            <p:cNvPr id="76" name="Rectángulo 75">
              <a:extLst>
                <a:ext uri="{FF2B5EF4-FFF2-40B4-BE49-F238E27FC236}">
                  <a16:creationId xmlns:a16="http://schemas.microsoft.com/office/drawing/2014/main" id="{1867F897-01F6-2B86-20D6-42905F9E4ECD}"/>
                </a:ext>
              </a:extLst>
            </p:cNvPr>
            <p:cNvSpPr/>
            <p:nvPr/>
          </p:nvSpPr>
          <p:spPr>
            <a:xfrm>
              <a:off x="4023289" y="5789099"/>
              <a:ext cx="1008000" cy="252000"/>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a:solidFill>
                    <a:schemeClr val="bg1"/>
                  </a:solidFill>
                </a:rPr>
                <a:t>STRENGHTS</a:t>
              </a:r>
            </a:p>
          </p:txBody>
        </p:sp>
      </p:grpSp>
      <p:sp>
        <p:nvSpPr>
          <p:cNvPr id="4" name="Rectángulo 3">
            <a:extLst>
              <a:ext uri="{FF2B5EF4-FFF2-40B4-BE49-F238E27FC236}">
                <a16:creationId xmlns:a16="http://schemas.microsoft.com/office/drawing/2014/main" id="{F523D8B9-7FC7-A750-3582-42821B8840A9}"/>
              </a:ext>
            </a:extLst>
          </p:cNvPr>
          <p:cNvSpPr/>
          <p:nvPr/>
        </p:nvSpPr>
        <p:spPr>
          <a:xfrm>
            <a:off x="1951849" y="4303880"/>
            <a:ext cx="4837176"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18426A"/>
                </a:solidFill>
                <a:latin typeface="Mulish"/>
                <a:ea typeface="Verdana" panose="020B0604030504040204" pitchFamily="34" charset="0"/>
              </a:rPr>
              <a:t>Revenue – EBITDA Margin (</a:t>
            </a:r>
            <a:r>
              <a:rPr lang="en-US" sz="1400" b="1" err="1">
                <a:solidFill>
                  <a:srgbClr val="18426A"/>
                </a:solidFill>
                <a:latin typeface="Mulish"/>
                <a:ea typeface="Verdana" panose="020B0604030504040204" pitchFamily="34" charset="0"/>
              </a:rPr>
              <a:t>USDmm</a:t>
            </a:r>
            <a:r>
              <a:rPr lang="en-US" sz="1400" b="1">
                <a:solidFill>
                  <a:srgbClr val="18426A"/>
                </a:solidFill>
                <a:latin typeface="Mulish"/>
                <a:ea typeface="Verdana" panose="020B0604030504040204" pitchFamily="34" charset="0"/>
              </a:rPr>
              <a:t>)</a:t>
            </a:r>
            <a:r>
              <a:rPr lang="en-US" sz="1400" b="1" baseline="30000">
                <a:solidFill>
                  <a:srgbClr val="18426A"/>
                </a:solidFill>
                <a:latin typeface="Mulish"/>
                <a:ea typeface="Verdana" panose="020B0604030504040204" pitchFamily="34" charset="0"/>
              </a:rPr>
              <a:t>(2)</a:t>
            </a:r>
          </a:p>
        </p:txBody>
      </p:sp>
      <p:sp>
        <p:nvSpPr>
          <p:cNvPr id="6" name="Rectángulo 5">
            <a:extLst>
              <a:ext uri="{FF2B5EF4-FFF2-40B4-BE49-F238E27FC236}">
                <a16:creationId xmlns:a16="http://schemas.microsoft.com/office/drawing/2014/main" id="{92499542-012A-D28D-7638-442A5997168B}"/>
              </a:ext>
            </a:extLst>
          </p:cNvPr>
          <p:cNvSpPr/>
          <p:nvPr/>
        </p:nvSpPr>
        <p:spPr>
          <a:xfrm>
            <a:off x="6995743" y="4303880"/>
            <a:ext cx="4837176"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18426A"/>
                </a:solidFill>
                <a:latin typeface="Mulish"/>
                <a:ea typeface="Verdana" panose="020B0604030504040204" pitchFamily="34" charset="0"/>
              </a:rPr>
              <a:t>Tanker Vessels</a:t>
            </a:r>
            <a:r>
              <a:rPr lang="en-US" sz="1400" b="1" baseline="30000">
                <a:solidFill>
                  <a:srgbClr val="18426A"/>
                </a:solidFill>
                <a:latin typeface="Mulish"/>
                <a:ea typeface="Verdana" panose="020B0604030504040204" pitchFamily="34" charset="0"/>
              </a:rPr>
              <a:t>(3)</a:t>
            </a:r>
            <a:r>
              <a:rPr lang="en-US" sz="1400" b="1">
                <a:solidFill>
                  <a:srgbClr val="18426A"/>
                </a:solidFill>
                <a:latin typeface="Mulish"/>
                <a:ea typeface="Verdana" panose="020B0604030504040204" pitchFamily="34" charset="0"/>
              </a:rPr>
              <a:t> by Operator</a:t>
            </a:r>
          </a:p>
        </p:txBody>
      </p:sp>
      <p:sp>
        <p:nvSpPr>
          <p:cNvPr id="23" name="CuadroTexto 22">
            <a:extLst>
              <a:ext uri="{FF2B5EF4-FFF2-40B4-BE49-F238E27FC236}">
                <a16:creationId xmlns:a16="http://schemas.microsoft.com/office/drawing/2014/main" id="{842FDA41-71F8-DEC3-C2B9-95F78587DFEC}"/>
              </a:ext>
            </a:extLst>
          </p:cNvPr>
          <p:cNvSpPr txBox="1"/>
          <p:nvPr/>
        </p:nvSpPr>
        <p:spPr>
          <a:xfrm>
            <a:off x="2064994" y="1384042"/>
            <a:ext cx="1810727" cy="313916"/>
          </a:xfrm>
          <a:prstGeom prst="rect">
            <a:avLst/>
          </a:prstGeom>
          <a:solidFill>
            <a:schemeClr val="bg1">
              <a:lumMod val="75000"/>
            </a:schemeClr>
          </a:solidFill>
        </p:spPr>
        <p:txBody>
          <a:bodyPr wrap="square">
            <a:spAutoFit/>
          </a:bodyPr>
          <a:lstStyle/>
          <a:p>
            <a:pPr algn="ctr"/>
            <a:r>
              <a:rPr lang="en-US" sz="1400" b="1">
                <a:solidFill>
                  <a:schemeClr val="bg1"/>
                </a:solidFill>
                <a:latin typeface="Mulish"/>
              </a:rPr>
              <a:t>CONTAINER VESSELS</a:t>
            </a:r>
          </a:p>
        </p:txBody>
      </p:sp>
      <p:sp>
        <p:nvSpPr>
          <p:cNvPr id="24" name="CuadroTexto 23">
            <a:extLst>
              <a:ext uri="{FF2B5EF4-FFF2-40B4-BE49-F238E27FC236}">
                <a16:creationId xmlns:a16="http://schemas.microsoft.com/office/drawing/2014/main" id="{060D88B4-201B-B577-4FED-18BC51467892}"/>
              </a:ext>
            </a:extLst>
          </p:cNvPr>
          <p:cNvSpPr txBox="1"/>
          <p:nvPr/>
        </p:nvSpPr>
        <p:spPr>
          <a:xfrm>
            <a:off x="4070852" y="1384042"/>
            <a:ext cx="1777510" cy="313916"/>
          </a:xfrm>
          <a:prstGeom prst="rect">
            <a:avLst/>
          </a:prstGeom>
          <a:solidFill>
            <a:schemeClr val="bg1">
              <a:lumMod val="75000"/>
            </a:schemeClr>
          </a:solidFill>
        </p:spPr>
        <p:txBody>
          <a:bodyPr wrap="square">
            <a:spAutoFit/>
          </a:bodyPr>
          <a:lstStyle/>
          <a:p>
            <a:pPr algn="ctr"/>
            <a:r>
              <a:rPr lang="en-US" sz="1400" b="1">
                <a:solidFill>
                  <a:schemeClr val="bg1"/>
                </a:solidFill>
                <a:latin typeface="Mulish"/>
              </a:rPr>
              <a:t>TANKER VESSELS</a:t>
            </a:r>
          </a:p>
        </p:txBody>
      </p:sp>
      <p:sp>
        <p:nvSpPr>
          <p:cNvPr id="25" name="CuadroTexto 24">
            <a:extLst>
              <a:ext uri="{FF2B5EF4-FFF2-40B4-BE49-F238E27FC236}">
                <a16:creationId xmlns:a16="http://schemas.microsoft.com/office/drawing/2014/main" id="{67F3A5C8-6CAD-2A18-D316-1E9EB9FCA5A8}"/>
              </a:ext>
            </a:extLst>
          </p:cNvPr>
          <p:cNvSpPr txBox="1"/>
          <p:nvPr/>
        </p:nvSpPr>
        <p:spPr>
          <a:xfrm>
            <a:off x="6043493" y="1384042"/>
            <a:ext cx="1810727" cy="313916"/>
          </a:xfrm>
          <a:prstGeom prst="rect">
            <a:avLst/>
          </a:prstGeom>
          <a:solidFill>
            <a:schemeClr val="bg1">
              <a:lumMod val="75000"/>
            </a:schemeClr>
          </a:solidFill>
        </p:spPr>
        <p:txBody>
          <a:bodyPr wrap="square">
            <a:spAutoFit/>
          </a:bodyPr>
          <a:lstStyle/>
          <a:p>
            <a:pPr algn="ctr"/>
            <a:r>
              <a:rPr lang="en-US" sz="1400" b="1">
                <a:solidFill>
                  <a:schemeClr val="bg1"/>
                </a:solidFill>
                <a:latin typeface="Mulish"/>
              </a:rPr>
              <a:t>TUGBOATS</a:t>
            </a:r>
          </a:p>
        </p:txBody>
      </p:sp>
      <p:sp>
        <p:nvSpPr>
          <p:cNvPr id="26" name="CuadroTexto 25">
            <a:extLst>
              <a:ext uri="{FF2B5EF4-FFF2-40B4-BE49-F238E27FC236}">
                <a16:creationId xmlns:a16="http://schemas.microsoft.com/office/drawing/2014/main" id="{EB134121-A875-A2B3-C4BB-E4ED868865F6}"/>
              </a:ext>
            </a:extLst>
          </p:cNvPr>
          <p:cNvSpPr txBox="1"/>
          <p:nvPr/>
        </p:nvSpPr>
        <p:spPr>
          <a:xfrm>
            <a:off x="8049351" y="1384042"/>
            <a:ext cx="1777510" cy="307777"/>
          </a:xfrm>
          <a:prstGeom prst="rect">
            <a:avLst/>
          </a:prstGeom>
          <a:solidFill>
            <a:schemeClr val="bg1">
              <a:lumMod val="75000"/>
            </a:schemeClr>
          </a:solidFill>
        </p:spPr>
        <p:txBody>
          <a:bodyPr wrap="square">
            <a:spAutoFit/>
          </a:bodyPr>
          <a:lstStyle/>
          <a:p>
            <a:pPr algn="ctr"/>
            <a:r>
              <a:rPr lang="en-US" sz="1400" b="1">
                <a:solidFill>
                  <a:schemeClr val="bg1"/>
                </a:solidFill>
                <a:latin typeface="Mulish"/>
              </a:rPr>
              <a:t>AUSTRAL NETWORK </a:t>
            </a:r>
          </a:p>
        </p:txBody>
      </p:sp>
      <p:sp>
        <p:nvSpPr>
          <p:cNvPr id="27" name="CuadroTexto 26">
            <a:extLst>
              <a:ext uri="{FF2B5EF4-FFF2-40B4-BE49-F238E27FC236}">
                <a16:creationId xmlns:a16="http://schemas.microsoft.com/office/drawing/2014/main" id="{A1E09A95-3439-1E46-1B13-FC82EC4DD8F7}"/>
              </a:ext>
            </a:extLst>
          </p:cNvPr>
          <p:cNvSpPr txBox="1"/>
          <p:nvPr/>
        </p:nvSpPr>
        <p:spPr>
          <a:xfrm>
            <a:off x="10021992" y="1384042"/>
            <a:ext cx="1777510" cy="313916"/>
          </a:xfrm>
          <a:prstGeom prst="rect">
            <a:avLst/>
          </a:prstGeom>
          <a:solidFill>
            <a:schemeClr val="bg1">
              <a:lumMod val="75000"/>
            </a:schemeClr>
          </a:solidFill>
        </p:spPr>
        <p:txBody>
          <a:bodyPr wrap="square">
            <a:spAutoFit/>
          </a:bodyPr>
          <a:lstStyle/>
          <a:p>
            <a:pPr algn="ctr"/>
            <a:r>
              <a:rPr lang="en-US" sz="1400" b="1">
                <a:solidFill>
                  <a:schemeClr val="bg1"/>
                </a:solidFill>
                <a:latin typeface="Mulish"/>
              </a:rPr>
              <a:t>WELLBOATS</a:t>
            </a:r>
          </a:p>
        </p:txBody>
      </p:sp>
      <p:sp>
        <p:nvSpPr>
          <p:cNvPr id="31" name="CuadroTexto 30">
            <a:extLst>
              <a:ext uri="{FF2B5EF4-FFF2-40B4-BE49-F238E27FC236}">
                <a16:creationId xmlns:a16="http://schemas.microsoft.com/office/drawing/2014/main" id="{F5F3DF46-3DE4-1A0A-0E9E-F1C7F2F00240}"/>
              </a:ext>
            </a:extLst>
          </p:cNvPr>
          <p:cNvSpPr txBox="1"/>
          <p:nvPr/>
        </p:nvSpPr>
        <p:spPr>
          <a:xfrm>
            <a:off x="4097099" y="1772745"/>
            <a:ext cx="1688521" cy="1769715"/>
          </a:xfrm>
          <a:prstGeom prst="rect">
            <a:avLst/>
          </a:prstGeom>
          <a:noFill/>
        </p:spPr>
        <p:txBody>
          <a:bodyPr wrap="square">
            <a:spAutoFit/>
          </a:bodyPr>
          <a:lstStyle/>
          <a:p>
            <a:pPr marL="0" lvl="2" algn="just">
              <a:spcBef>
                <a:spcPts val="200"/>
              </a:spcBef>
            </a:pPr>
            <a:r>
              <a:rPr lang="en-US" sz="900">
                <a:solidFill>
                  <a:schemeClr val="bg1"/>
                </a:solidFill>
                <a:latin typeface="Mulish"/>
                <a:ea typeface="Verdana" panose="020B0604030504040204" pitchFamily="34" charset="0"/>
              </a:rPr>
              <a:t>CMC:</a:t>
            </a:r>
          </a:p>
          <a:p>
            <a:pPr marL="0" lvl="2" algn="just">
              <a:spcBef>
                <a:spcPts val="200"/>
              </a:spcBef>
            </a:pPr>
            <a:r>
              <a:rPr lang="en-US" sz="900">
                <a:solidFill>
                  <a:schemeClr val="bg1"/>
                </a:solidFill>
                <a:latin typeface="Mulish"/>
                <a:ea typeface="Verdana" panose="020B0604030504040204" pitchFamily="34" charset="0"/>
              </a:rPr>
              <a:t>5 tanker vessels under time charter rate with ENAP</a:t>
            </a:r>
          </a:p>
          <a:p>
            <a:pPr marL="0" lvl="2" algn="just">
              <a:spcBef>
                <a:spcPts val="200"/>
              </a:spcBef>
            </a:pPr>
            <a:r>
              <a:rPr lang="en-US" sz="900">
                <a:solidFill>
                  <a:schemeClr val="bg1"/>
                </a:solidFill>
                <a:latin typeface="Mulish"/>
                <a:ea typeface="Verdana" panose="020B0604030504040204" pitchFamily="34" charset="0"/>
              </a:rPr>
              <a:t>2 x 51.700 m3 participates the international pool </a:t>
            </a:r>
          </a:p>
          <a:p>
            <a:pPr marL="0" lvl="2" algn="just">
              <a:spcBef>
                <a:spcPts val="200"/>
              </a:spcBef>
            </a:pPr>
            <a:endParaRPr lang="en-US" sz="900">
              <a:solidFill>
                <a:schemeClr val="bg1"/>
              </a:solidFill>
              <a:latin typeface="Mulish"/>
              <a:ea typeface="Verdana" panose="020B0604030504040204" pitchFamily="34" charset="0"/>
            </a:endParaRPr>
          </a:p>
          <a:p>
            <a:pPr marL="0" lvl="2" algn="just">
              <a:spcBef>
                <a:spcPts val="200"/>
              </a:spcBef>
            </a:pPr>
            <a:r>
              <a:rPr lang="en-US" sz="900">
                <a:solidFill>
                  <a:schemeClr val="bg1"/>
                </a:solidFill>
                <a:latin typeface="Mulish"/>
                <a:ea typeface="Verdana" panose="020B0604030504040204" pitchFamily="34" charset="0"/>
              </a:rPr>
              <a:t>Bunkering Vessels: 2 vessels </a:t>
            </a:r>
          </a:p>
          <a:p>
            <a:pPr marL="171450" lvl="2" indent="-171450" algn="just">
              <a:spcBef>
                <a:spcPts val="200"/>
              </a:spcBef>
              <a:buFont typeface="Arial" panose="020B0604020202020204" pitchFamily="34" charset="0"/>
              <a:buChar char="•"/>
            </a:pPr>
            <a:r>
              <a:rPr lang="en-US" sz="900">
                <a:solidFill>
                  <a:schemeClr val="bg1"/>
                </a:solidFill>
                <a:latin typeface="Mulish"/>
                <a:ea typeface="Verdana" panose="020B0604030504040204" pitchFamily="34" charset="0"/>
              </a:rPr>
              <a:t>1 x 5000 m3 time charter with COPEC</a:t>
            </a:r>
          </a:p>
          <a:p>
            <a:pPr marL="171450" lvl="2" indent="-171450" algn="just">
              <a:spcBef>
                <a:spcPts val="200"/>
              </a:spcBef>
              <a:buFont typeface="Arial" panose="020B0604020202020204" pitchFamily="34" charset="0"/>
              <a:buChar char="•"/>
            </a:pPr>
            <a:r>
              <a:rPr lang="en-US" sz="900">
                <a:solidFill>
                  <a:schemeClr val="bg1"/>
                </a:solidFill>
                <a:latin typeface="Mulish"/>
                <a:ea typeface="Verdana" panose="020B0604030504040204" pitchFamily="34" charset="0"/>
              </a:rPr>
              <a:t>1 x  2500 m3 operated by AGUNSA</a:t>
            </a:r>
          </a:p>
        </p:txBody>
      </p:sp>
      <p:sp>
        <p:nvSpPr>
          <p:cNvPr id="33" name="CuadroTexto 32">
            <a:extLst>
              <a:ext uri="{FF2B5EF4-FFF2-40B4-BE49-F238E27FC236}">
                <a16:creationId xmlns:a16="http://schemas.microsoft.com/office/drawing/2014/main" id="{2C2BA6E5-4F52-CBA0-DB78-433998A738F2}"/>
              </a:ext>
            </a:extLst>
          </p:cNvPr>
          <p:cNvSpPr txBox="1"/>
          <p:nvPr/>
        </p:nvSpPr>
        <p:spPr>
          <a:xfrm>
            <a:off x="6148652" y="1858659"/>
            <a:ext cx="2261936" cy="394980"/>
          </a:xfrm>
          <a:prstGeom prst="rect">
            <a:avLst/>
          </a:prstGeom>
          <a:noFill/>
        </p:spPr>
        <p:txBody>
          <a:bodyPr wrap="square">
            <a:spAutoFit/>
          </a:bodyPr>
          <a:lstStyle/>
          <a:p>
            <a:pPr marL="93663" lvl="2" indent="-93663" algn="just">
              <a:spcBef>
                <a:spcPts val="200"/>
              </a:spcBef>
              <a:buFont typeface="Arial" panose="020B0604020202020204" pitchFamily="34" charset="0"/>
              <a:buChar char="•"/>
            </a:pPr>
            <a:r>
              <a:rPr lang="en-US" sz="900">
                <a:solidFill>
                  <a:schemeClr val="bg1"/>
                </a:solidFill>
                <a:latin typeface="Mulish"/>
                <a:ea typeface="Verdana" panose="020B0604030504040204" pitchFamily="34" charset="0"/>
              </a:rPr>
              <a:t>CPT: 49 Tugboats </a:t>
            </a:r>
          </a:p>
          <a:p>
            <a:pPr marL="93663" lvl="2" indent="-93663" algn="just">
              <a:spcBef>
                <a:spcPts val="200"/>
              </a:spcBef>
              <a:buFont typeface="Arial" panose="020B0604020202020204" pitchFamily="34" charset="0"/>
              <a:buChar char="•"/>
            </a:pPr>
            <a:r>
              <a:rPr lang="en-US" sz="900">
                <a:solidFill>
                  <a:schemeClr val="bg1"/>
                </a:solidFill>
                <a:latin typeface="Mulish"/>
                <a:ea typeface="Verdana" panose="020B0604030504040204" pitchFamily="34" charset="0"/>
              </a:rPr>
              <a:t>Market Share: 27%.</a:t>
            </a:r>
          </a:p>
        </p:txBody>
      </p:sp>
      <p:pic>
        <p:nvPicPr>
          <p:cNvPr id="49" name="Gráfico 48">
            <a:extLst>
              <a:ext uri="{FF2B5EF4-FFF2-40B4-BE49-F238E27FC236}">
                <a16:creationId xmlns:a16="http://schemas.microsoft.com/office/drawing/2014/main" id="{4EF5D975-3D23-F17D-96EE-B98E7C461AB1}"/>
              </a:ext>
            </a:extLst>
          </p:cNvPr>
          <p:cNvPicPr>
            <a:picLocks noChangeAspect="1"/>
          </p:cNvPicPr>
          <p:nvPr/>
        </p:nvPicPr>
        <p:blipFill>
          <a:blip r:embed="rId7">
            <a:extLst>
              <a:ext uri="{96DAC541-7B7A-43D3-8B79-37D633B846F1}">
                <asvg:svgBlip xmlns:asvg="http://schemas.microsoft.com/office/drawing/2016/SVG/main" r:embed="rId8"/>
              </a:ext>
            </a:extLst>
          </a:blip>
          <a:srcRect t="22848" b="42681"/>
          <a:stretch/>
        </p:blipFill>
        <p:spPr>
          <a:xfrm>
            <a:off x="2418523" y="365281"/>
            <a:ext cx="1134840" cy="488991"/>
          </a:xfrm>
          <a:prstGeom prst="rect">
            <a:avLst/>
          </a:prstGeom>
        </p:spPr>
      </p:pic>
      <p:sp>
        <p:nvSpPr>
          <p:cNvPr id="51" name="CuadroTexto 50">
            <a:extLst>
              <a:ext uri="{FF2B5EF4-FFF2-40B4-BE49-F238E27FC236}">
                <a16:creationId xmlns:a16="http://schemas.microsoft.com/office/drawing/2014/main" id="{03847BB2-546A-83A7-E444-6C0FBA7A8982}"/>
              </a:ext>
            </a:extLst>
          </p:cNvPr>
          <p:cNvSpPr txBox="1"/>
          <p:nvPr/>
        </p:nvSpPr>
        <p:spPr>
          <a:xfrm>
            <a:off x="7997887" y="1732680"/>
            <a:ext cx="1688520" cy="861774"/>
          </a:xfrm>
          <a:prstGeom prst="rect">
            <a:avLst/>
          </a:prstGeom>
          <a:noFill/>
        </p:spPr>
        <p:txBody>
          <a:bodyPr wrap="square">
            <a:spAutoFit/>
          </a:bodyPr>
          <a:lstStyle/>
          <a:p>
            <a:pPr marL="0" lvl="2" algn="just">
              <a:spcBef>
                <a:spcPts val="200"/>
              </a:spcBef>
            </a:pPr>
            <a:r>
              <a:rPr lang="en-US" sz="900">
                <a:solidFill>
                  <a:schemeClr val="bg1"/>
                </a:solidFill>
                <a:latin typeface="Mulish"/>
                <a:ea typeface="Verdana" panose="020B0604030504040204" pitchFamily="34" charset="0"/>
              </a:rPr>
              <a:t>Through </a:t>
            </a:r>
            <a:r>
              <a:rPr lang="en-US" sz="900" err="1">
                <a:solidFill>
                  <a:schemeClr val="bg1"/>
                </a:solidFill>
                <a:latin typeface="Mulish"/>
                <a:ea typeface="Verdana" panose="020B0604030504040204" pitchFamily="34" charset="0"/>
              </a:rPr>
              <a:t>Transmarchilay</a:t>
            </a:r>
            <a:r>
              <a:rPr lang="en-US" sz="900">
                <a:solidFill>
                  <a:schemeClr val="bg1"/>
                </a:solidFill>
                <a:latin typeface="Mulish"/>
                <a:ea typeface="Verdana" panose="020B0604030504040204" pitchFamily="34" charset="0"/>
              </a:rPr>
              <a:t> (TMC) and its related companies:</a:t>
            </a:r>
          </a:p>
          <a:p>
            <a:pPr marL="93663" lvl="2" indent="-93663" algn="just">
              <a:spcBef>
                <a:spcPts val="200"/>
              </a:spcBef>
              <a:buFont typeface="Arial" panose="020B0604020202020204" pitchFamily="34" charset="0"/>
              <a:buChar char="•"/>
            </a:pPr>
            <a:r>
              <a:rPr lang="en-US" sz="900">
                <a:solidFill>
                  <a:schemeClr val="bg1"/>
                </a:solidFill>
                <a:latin typeface="Mulish"/>
                <a:ea typeface="Verdana" panose="020B0604030504040204" pitchFamily="34" charset="0"/>
              </a:rPr>
              <a:t>20 ferries</a:t>
            </a:r>
          </a:p>
          <a:p>
            <a:pPr marL="93663" lvl="2" indent="-93663" algn="just">
              <a:spcBef>
                <a:spcPts val="200"/>
              </a:spcBef>
              <a:buFont typeface="Arial" panose="020B0604020202020204" pitchFamily="34" charset="0"/>
              <a:buChar char="•"/>
            </a:pPr>
            <a:r>
              <a:rPr lang="en-US" sz="900">
                <a:solidFill>
                  <a:schemeClr val="bg1"/>
                </a:solidFill>
                <a:latin typeface="Mulish"/>
                <a:ea typeface="Verdana" panose="020B0604030504040204" pitchFamily="34" charset="0"/>
              </a:rPr>
              <a:t>20 barges </a:t>
            </a:r>
          </a:p>
          <a:p>
            <a:pPr marL="93663" lvl="2" indent="-93663" algn="just">
              <a:spcBef>
                <a:spcPts val="200"/>
              </a:spcBef>
              <a:buFont typeface="Arial" panose="020B0604020202020204" pitchFamily="34" charset="0"/>
              <a:buChar char="•"/>
            </a:pPr>
            <a:r>
              <a:rPr lang="en-US" sz="900">
                <a:solidFill>
                  <a:schemeClr val="bg1"/>
                </a:solidFill>
                <a:latin typeface="Mulish"/>
                <a:ea typeface="Verdana" panose="020B0604030504040204" pitchFamily="34" charset="0"/>
              </a:rPr>
              <a:t>27 motorboats.</a:t>
            </a:r>
          </a:p>
        </p:txBody>
      </p:sp>
      <p:sp>
        <p:nvSpPr>
          <p:cNvPr id="60" name="CuadroTexto 59">
            <a:extLst>
              <a:ext uri="{FF2B5EF4-FFF2-40B4-BE49-F238E27FC236}">
                <a16:creationId xmlns:a16="http://schemas.microsoft.com/office/drawing/2014/main" id="{BD8C28CA-6165-5236-4708-9E38C373926B}"/>
              </a:ext>
            </a:extLst>
          </p:cNvPr>
          <p:cNvSpPr txBox="1"/>
          <p:nvPr/>
        </p:nvSpPr>
        <p:spPr>
          <a:xfrm>
            <a:off x="10090458" y="1775098"/>
            <a:ext cx="1688520" cy="671979"/>
          </a:xfrm>
          <a:prstGeom prst="rect">
            <a:avLst/>
          </a:prstGeom>
          <a:noFill/>
        </p:spPr>
        <p:txBody>
          <a:bodyPr wrap="square">
            <a:spAutoFit/>
          </a:bodyPr>
          <a:lstStyle/>
          <a:p>
            <a:pPr marL="0" lvl="2" algn="just">
              <a:spcBef>
                <a:spcPts val="200"/>
              </a:spcBef>
            </a:pPr>
            <a:r>
              <a:rPr lang="en-US" sz="900">
                <a:solidFill>
                  <a:schemeClr val="bg1"/>
                </a:solidFill>
                <a:latin typeface="Mulish"/>
                <a:ea typeface="Verdana" panose="020B0604030504040204" pitchFamily="34" charset="0"/>
              </a:rPr>
              <a:t>CPT is one of the main maritime and logistics service providers for the salmon industry.</a:t>
            </a:r>
          </a:p>
          <a:p>
            <a:pPr marL="93663" lvl="2" indent="-93663" algn="just">
              <a:spcBef>
                <a:spcPts val="200"/>
              </a:spcBef>
              <a:buFont typeface="Arial" panose="020B0604020202020204" pitchFamily="34" charset="0"/>
              <a:buChar char="•"/>
            </a:pPr>
            <a:r>
              <a:rPr lang="en-US" sz="900">
                <a:solidFill>
                  <a:schemeClr val="bg1"/>
                </a:solidFill>
                <a:latin typeface="Mulish"/>
                <a:ea typeface="Verdana" panose="020B0604030504040204" pitchFamily="34" charset="0"/>
              </a:rPr>
              <a:t>Total Fleet: 10 </a:t>
            </a:r>
            <a:r>
              <a:rPr lang="en-US" sz="900" err="1">
                <a:solidFill>
                  <a:schemeClr val="bg1"/>
                </a:solidFill>
                <a:latin typeface="Mulish"/>
                <a:ea typeface="Verdana" panose="020B0604030504040204" pitchFamily="34" charset="0"/>
              </a:rPr>
              <a:t>Wellboats</a:t>
            </a:r>
            <a:endParaRPr lang="en-US" sz="900">
              <a:solidFill>
                <a:schemeClr val="bg1"/>
              </a:solidFill>
              <a:latin typeface="Mulish"/>
              <a:ea typeface="Verdana" panose="020B0604030504040204" pitchFamily="34" charset="0"/>
            </a:endParaRPr>
          </a:p>
        </p:txBody>
      </p:sp>
      <p:sp>
        <p:nvSpPr>
          <p:cNvPr id="63" name="Rectángulo 62">
            <a:extLst>
              <a:ext uri="{FF2B5EF4-FFF2-40B4-BE49-F238E27FC236}">
                <a16:creationId xmlns:a16="http://schemas.microsoft.com/office/drawing/2014/main" id="{EB7A9EF3-BEFB-06EF-A82E-7D6F67A41543}"/>
              </a:ext>
            </a:extLst>
          </p:cNvPr>
          <p:cNvSpPr/>
          <p:nvPr/>
        </p:nvSpPr>
        <p:spPr>
          <a:xfrm>
            <a:off x="209583" y="6126350"/>
            <a:ext cx="4102687" cy="3663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lstStyle/>
          <a:p>
            <a:r>
              <a:rPr lang="en-US" sz="800" i="1">
                <a:solidFill>
                  <a:srgbClr val="001642"/>
                </a:solidFill>
              </a:rPr>
              <a:t>Source: Company Information</a:t>
            </a:r>
          </a:p>
          <a:p>
            <a:pPr marL="228600" indent="-228600">
              <a:buAutoNum type="arabicParenBoth"/>
            </a:pPr>
            <a:r>
              <a:rPr lang="en-US" sz="800" i="1">
                <a:solidFill>
                  <a:srgbClr val="001642"/>
                </a:solidFill>
              </a:rPr>
              <a:t>Number of tugboats</a:t>
            </a:r>
          </a:p>
        </p:txBody>
      </p:sp>
      <p:sp>
        <p:nvSpPr>
          <p:cNvPr id="64" name="Rectángulo 63">
            <a:extLst>
              <a:ext uri="{FF2B5EF4-FFF2-40B4-BE49-F238E27FC236}">
                <a16:creationId xmlns:a16="http://schemas.microsoft.com/office/drawing/2014/main" id="{BAD4FA6D-3068-992F-154E-FD94A24828CB}"/>
              </a:ext>
            </a:extLst>
          </p:cNvPr>
          <p:cNvSpPr/>
          <p:nvPr/>
        </p:nvSpPr>
        <p:spPr>
          <a:xfrm>
            <a:off x="1562481" y="6138738"/>
            <a:ext cx="3523490" cy="3663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lstStyle/>
          <a:p>
            <a:r>
              <a:rPr lang="en-US" sz="800" i="1">
                <a:solidFill>
                  <a:srgbClr val="001642"/>
                </a:solidFill>
              </a:rPr>
              <a:t>(2) Considers only companies that consolidate with GEN (CMC, Arauco y Angol)</a:t>
            </a:r>
          </a:p>
          <a:p>
            <a:r>
              <a:rPr lang="en-US" sz="800" i="1">
                <a:solidFill>
                  <a:srgbClr val="001642"/>
                </a:solidFill>
              </a:rPr>
              <a:t>(3) Chile Cabotage Vessels</a:t>
            </a:r>
          </a:p>
          <a:p>
            <a:r>
              <a:rPr lang="en-US" sz="800" i="1">
                <a:solidFill>
                  <a:srgbClr val="001642"/>
                </a:solidFill>
              </a:rPr>
              <a:t> </a:t>
            </a:r>
          </a:p>
          <a:p>
            <a:pPr marL="285750" indent="-285750">
              <a:buFont typeface="Arial" panose="020B0604020202020204" pitchFamily="34" charset="0"/>
              <a:buChar char="•"/>
            </a:pPr>
            <a:endParaRPr lang="en-US" sz="1000" i="1">
              <a:solidFill>
                <a:srgbClr val="001642"/>
              </a:solidFill>
            </a:endParaRPr>
          </a:p>
        </p:txBody>
      </p:sp>
      <p:pic>
        <p:nvPicPr>
          <p:cNvPr id="5" name="Imagen 4">
            <a:extLst>
              <a:ext uri="{FF2B5EF4-FFF2-40B4-BE49-F238E27FC236}">
                <a16:creationId xmlns:a16="http://schemas.microsoft.com/office/drawing/2014/main" id="{AB5AAAFD-91D3-B659-7DE5-6A88C8A79700}"/>
              </a:ext>
            </a:extLst>
          </p:cNvPr>
          <p:cNvPicPr>
            <a:picLocks noChangeAspect="1"/>
          </p:cNvPicPr>
          <p:nvPr/>
        </p:nvPicPr>
        <p:blipFill>
          <a:blip r:embed="rId9"/>
          <a:stretch>
            <a:fillRect/>
          </a:stretch>
        </p:blipFill>
        <p:spPr>
          <a:xfrm>
            <a:off x="10941843" y="215973"/>
            <a:ext cx="929376" cy="472927"/>
          </a:xfrm>
          <a:prstGeom prst="rect">
            <a:avLst/>
          </a:prstGeom>
        </p:spPr>
      </p:pic>
      <p:sp>
        <p:nvSpPr>
          <p:cNvPr id="19" name="CuadroTexto 18">
            <a:extLst>
              <a:ext uri="{FF2B5EF4-FFF2-40B4-BE49-F238E27FC236}">
                <a16:creationId xmlns:a16="http://schemas.microsoft.com/office/drawing/2014/main" id="{BA09ABAE-06D6-3989-972E-C9B1FB9AD76E}"/>
              </a:ext>
            </a:extLst>
          </p:cNvPr>
          <p:cNvSpPr txBox="1"/>
          <p:nvPr/>
        </p:nvSpPr>
        <p:spPr>
          <a:xfrm>
            <a:off x="3464552" y="3324571"/>
            <a:ext cx="966004" cy="230832"/>
          </a:xfrm>
          <a:prstGeom prst="rect">
            <a:avLst/>
          </a:prstGeom>
          <a:noFill/>
        </p:spPr>
        <p:txBody>
          <a:bodyPr wrap="square" rtlCol="0">
            <a:spAutoFit/>
          </a:bodyPr>
          <a:lstStyle/>
          <a:p>
            <a:r>
              <a:rPr lang="es-ES" sz="900">
                <a:solidFill>
                  <a:schemeClr val="bg1"/>
                </a:solidFill>
              </a:rPr>
              <a:t>Angol</a:t>
            </a:r>
          </a:p>
        </p:txBody>
      </p:sp>
      <p:pic>
        <p:nvPicPr>
          <p:cNvPr id="28" name="Imagen 27">
            <a:extLst>
              <a:ext uri="{FF2B5EF4-FFF2-40B4-BE49-F238E27FC236}">
                <a16:creationId xmlns:a16="http://schemas.microsoft.com/office/drawing/2014/main" id="{0678ADA7-416C-BFB3-FCDC-38F26F97925F}"/>
              </a:ext>
            </a:extLst>
          </p:cNvPr>
          <p:cNvPicPr>
            <a:picLocks noChangeAspect="1"/>
          </p:cNvPicPr>
          <p:nvPr/>
        </p:nvPicPr>
        <p:blipFill>
          <a:blip r:embed="rId10"/>
          <a:srcRect l="7375" r="6614" b="4675"/>
          <a:stretch/>
        </p:blipFill>
        <p:spPr>
          <a:xfrm>
            <a:off x="2063384" y="3063974"/>
            <a:ext cx="1812335" cy="908959"/>
          </a:xfrm>
          <a:prstGeom prst="rect">
            <a:avLst/>
          </a:prstGeom>
        </p:spPr>
      </p:pic>
      <p:pic>
        <p:nvPicPr>
          <p:cNvPr id="34" name="Imagen 33" descr="Un barco en el agua&#10;&#10;El contenido generado por IA puede ser incorrecto.">
            <a:extLst>
              <a:ext uri="{FF2B5EF4-FFF2-40B4-BE49-F238E27FC236}">
                <a16:creationId xmlns:a16="http://schemas.microsoft.com/office/drawing/2014/main" id="{F1080EA1-F5DA-E148-F11E-3019D17F1996}"/>
              </a:ext>
            </a:extLst>
          </p:cNvPr>
          <p:cNvPicPr>
            <a:picLocks noChangeAspect="1"/>
          </p:cNvPicPr>
          <p:nvPr/>
        </p:nvPicPr>
        <p:blipFill>
          <a:blip r:embed="rId11">
            <a:extLst>
              <a:ext uri="{28A0092B-C50C-407E-A947-70E740481C1C}">
                <a14:useLocalDpi xmlns:a14="http://schemas.microsoft.com/office/drawing/2010/main" val="0"/>
              </a:ext>
            </a:extLst>
          </a:blip>
          <a:srcRect l="3765" r="12173" b="10559"/>
          <a:stretch/>
        </p:blipFill>
        <p:spPr>
          <a:xfrm>
            <a:off x="6043492" y="2796944"/>
            <a:ext cx="1810728" cy="1187458"/>
          </a:xfrm>
          <a:prstGeom prst="rect">
            <a:avLst/>
          </a:prstGeom>
        </p:spPr>
      </p:pic>
      <p:pic>
        <p:nvPicPr>
          <p:cNvPr id="37" name="Imagen 36" descr="Barco naranja en el agua&#10;&#10;El contenido generado por IA puede ser incorrecto.">
            <a:extLst>
              <a:ext uri="{FF2B5EF4-FFF2-40B4-BE49-F238E27FC236}">
                <a16:creationId xmlns:a16="http://schemas.microsoft.com/office/drawing/2014/main" id="{8D15380B-E440-0ED0-AAE9-00CDAD6E44A0}"/>
              </a:ext>
            </a:extLst>
          </p:cNvPr>
          <p:cNvPicPr>
            <a:picLocks noChangeAspect="1"/>
          </p:cNvPicPr>
          <p:nvPr/>
        </p:nvPicPr>
        <p:blipFill>
          <a:blip r:embed="rId12">
            <a:extLst>
              <a:ext uri="{28A0092B-C50C-407E-A947-70E740481C1C}">
                <a14:useLocalDpi xmlns:a14="http://schemas.microsoft.com/office/drawing/2010/main" val="0"/>
              </a:ext>
            </a:extLst>
          </a:blip>
          <a:srcRect l="15012" r="12173" b="10873"/>
          <a:stretch/>
        </p:blipFill>
        <p:spPr>
          <a:xfrm>
            <a:off x="10021992" y="2774821"/>
            <a:ext cx="1777510" cy="1187458"/>
          </a:xfrm>
          <a:prstGeom prst="rect">
            <a:avLst/>
          </a:prstGeom>
        </p:spPr>
      </p:pic>
      <p:pic>
        <p:nvPicPr>
          <p:cNvPr id="40" name="Imagen 39" descr="Un barco en el agua&#10;&#10;El contenido generado por IA puede ser incorrecto.">
            <a:extLst>
              <a:ext uri="{FF2B5EF4-FFF2-40B4-BE49-F238E27FC236}">
                <a16:creationId xmlns:a16="http://schemas.microsoft.com/office/drawing/2014/main" id="{CABFD98E-6282-4506-F551-2A465F67E7CA}"/>
              </a:ext>
            </a:extLst>
          </p:cNvPr>
          <p:cNvPicPr>
            <a:picLocks noChangeAspect="1"/>
          </p:cNvPicPr>
          <p:nvPr/>
        </p:nvPicPr>
        <p:blipFill>
          <a:blip r:embed="rId13">
            <a:extLst>
              <a:ext uri="{28A0092B-C50C-407E-A947-70E740481C1C}">
                <a14:useLocalDpi xmlns:a14="http://schemas.microsoft.com/office/drawing/2010/main" val="0"/>
              </a:ext>
            </a:extLst>
          </a:blip>
          <a:srcRect b="6442"/>
          <a:stretch/>
        </p:blipFill>
        <p:spPr>
          <a:xfrm>
            <a:off x="8049350" y="2853614"/>
            <a:ext cx="1777510" cy="1108665"/>
          </a:xfrm>
          <a:prstGeom prst="rect">
            <a:avLst/>
          </a:prstGeom>
        </p:spPr>
      </p:pic>
      <p:sp>
        <p:nvSpPr>
          <p:cNvPr id="41" name="CuadroTexto 40">
            <a:extLst>
              <a:ext uri="{FF2B5EF4-FFF2-40B4-BE49-F238E27FC236}">
                <a16:creationId xmlns:a16="http://schemas.microsoft.com/office/drawing/2014/main" id="{C587BFF2-9543-61AE-D326-72EC55767C2A}"/>
              </a:ext>
            </a:extLst>
          </p:cNvPr>
          <p:cNvSpPr txBox="1"/>
          <p:nvPr/>
        </p:nvSpPr>
        <p:spPr>
          <a:xfrm>
            <a:off x="5249746" y="3341450"/>
            <a:ext cx="966004" cy="230832"/>
          </a:xfrm>
          <a:prstGeom prst="rect">
            <a:avLst/>
          </a:prstGeom>
          <a:noFill/>
        </p:spPr>
        <p:txBody>
          <a:bodyPr wrap="square" rtlCol="0">
            <a:spAutoFit/>
          </a:bodyPr>
          <a:lstStyle/>
          <a:p>
            <a:r>
              <a:rPr lang="es-ES" sz="900">
                <a:solidFill>
                  <a:schemeClr val="bg1"/>
                </a:solidFill>
              </a:rPr>
              <a:t>Antillanca</a:t>
            </a:r>
          </a:p>
        </p:txBody>
      </p:sp>
      <p:pic>
        <p:nvPicPr>
          <p:cNvPr id="22" name="Imagen 21" descr="Un barco en el mar&#10;&#10;El contenido generado por IA puede ser incorrecto.">
            <a:extLst>
              <a:ext uri="{FF2B5EF4-FFF2-40B4-BE49-F238E27FC236}">
                <a16:creationId xmlns:a16="http://schemas.microsoft.com/office/drawing/2014/main" id="{B4FF8703-61D9-7C4F-1BC7-9E1162CF2B2C}"/>
              </a:ext>
            </a:extLst>
          </p:cNvPr>
          <p:cNvPicPr>
            <a:picLocks noChangeAspect="1"/>
          </p:cNvPicPr>
          <p:nvPr/>
        </p:nvPicPr>
        <p:blipFill>
          <a:blip r:embed="rId14">
            <a:extLst>
              <a:ext uri="{28A0092B-C50C-407E-A947-70E740481C1C}">
                <a14:useLocalDpi xmlns:a14="http://schemas.microsoft.com/office/drawing/2010/main" val="0"/>
              </a:ext>
            </a:extLst>
          </a:blip>
          <a:srcRect l="5686" t="25745" r="2191" b="12162"/>
          <a:stretch/>
        </p:blipFill>
        <p:spPr>
          <a:xfrm>
            <a:off x="4070851" y="3191479"/>
            <a:ext cx="1777511" cy="772408"/>
          </a:xfrm>
          <a:prstGeom prst="rect">
            <a:avLst/>
          </a:prstGeom>
        </p:spPr>
      </p:pic>
      <p:cxnSp>
        <p:nvCxnSpPr>
          <p:cNvPr id="57" name="Conector: angular 56">
            <a:extLst>
              <a:ext uri="{FF2B5EF4-FFF2-40B4-BE49-F238E27FC236}">
                <a16:creationId xmlns:a16="http://schemas.microsoft.com/office/drawing/2014/main" id="{B57D6281-E047-6FF9-0891-99AEC1D0C999}"/>
              </a:ext>
            </a:extLst>
          </p:cNvPr>
          <p:cNvCxnSpPr>
            <a:endCxn id="23" idx="0"/>
          </p:cNvCxnSpPr>
          <p:nvPr/>
        </p:nvCxnSpPr>
        <p:spPr>
          <a:xfrm>
            <a:off x="1848490" y="1091381"/>
            <a:ext cx="1121868" cy="292661"/>
          </a:xfrm>
          <a:prstGeom prst="bentConnector2">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58" name="Conector: angular 57">
            <a:extLst>
              <a:ext uri="{FF2B5EF4-FFF2-40B4-BE49-F238E27FC236}">
                <a16:creationId xmlns:a16="http://schemas.microsoft.com/office/drawing/2014/main" id="{94748C35-B9C3-F858-4749-24E996DD393A}"/>
              </a:ext>
            </a:extLst>
          </p:cNvPr>
          <p:cNvCxnSpPr>
            <a:cxnSpLocks/>
            <a:endCxn id="24" idx="0"/>
          </p:cNvCxnSpPr>
          <p:nvPr/>
        </p:nvCxnSpPr>
        <p:spPr>
          <a:xfrm>
            <a:off x="1846882" y="1087454"/>
            <a:ext cx="3112725" cy="296588"/>
          </a:xfrm>
          <a:prstGeom prst="bentConnector2">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61" name="Conector: angular 60">
            <a:extLst>
              <a:ext uri="{FF2B5EF4-FFF2-40B4-BE49-F238E27FC236}">
                <a16:creationId xmlns:a16="http://schemas.microsoft.com/office/drawing/2014/main" id="{F923E131-EB70-41D8-3728-482FD5A6EA45}"/>
              </a:ext>
            </a:extLst>
          </p:cNvPr>
          <p:cNvCxnSpPr>
            <a:cxnSpLocks/>
            <a:endCxn id="25" idx="0"/>
          </p:cNvCxnSpPr>
          <p:nvPr/>
        </p:nvCxnSpPr>
        <p:spPr>
          <a:xfrm>
            <a:off x="1818667" y="1093295"/>
            <a:ext cx="5130190" cy="290747"/>
          </a:xfrm>
          <a:prstGeom prst="bentConnector2">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65" name="Conector: angular 64">
            <a:extLst>
              <a:ext uri="{FF2B5EF4-FFF2-40B4-BE49-F238E27FC236}">
                <a16:creationId xmlns:a16="http://schemas.microsoft.com/office/drawing/2014/main" id="{5F8EAEE2-632F-F0F4-232C-F662B7CBF804}"/>
              </a:ext>
            </a:extLst>
          </p:cNvPr>
          <p:cNvCxnSpPr>
            <a:cxnSpLocks/>
            <a:endCxn id="26" idx="0"/>
          </p:cNvCxnSpPr>
          <p:nvPr/>
        </p:nvCxnSpPr>
        <p:spPr>
          <a:xfrm>
            <a:off x="1833579" y="1087745"/>
            <a:ext cx="7104527" cy="296297"/>
          </a:xfrm>
          <a:prstGeom prst="bentConnector2">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67" name="Conector: angular 66">
            <a:extLst>
              <a:ext uri="{FF2B5EF4-FFF2-40B4-BE49-F238E27FC236}">
                <a16:creationId xmlns:a16="http://schemas.microsoft.com/office/drawing/2014/main" id="{5E778019-BDE9-C648-E0BA-1DF02095841D}"/>
              </a:ext>
            </a:extLst>
          </p:cNvPr>
          <p:cNvCxnSpPr>
            <a:cxnSpLocks/>
          </p:cNvCxnSpPr>
          <p:nvPr/>
        </p:nvCxnSpPr>
        <p:spPr>
          <a:xfrm>
            <a:off x="1822229" y="1089058"/>
            <a:ext cx="9090521" cy="302521"/>
          </a:xfrm>
          <a:prstGeom prst="bentConnector2">
            <a:avLst/>
          </a:prstGeom>
          <a:ln>
            <a:tailEnd type="triangle"/>
          </a:ln>
        </p:spPr>
        <p:style>
          <a:lnRef idx="1">
            <a:schemeClr val="accent6"/>
          </a:lnRef>
          <a:fillRef idx="0">
            <a:schemeClr val="accent6"/>
          </a:fillRef>
          <a:effectRef idx="0">
            <a:schemeClr val="accent6"/>
          </a:effectRef>
          <a:fontRef idx="minor">
            <a:schemeClr val="tx1"/>
          </a:fontRef>
        </p:style>
      </p:cxnSp>
      <p:sp>
        <p:nvSpPr>
          <p:cNvPr id="29" name="CuadroTexto 28">
            <a:extLst>
              <a:ext uri="{FF2B5EF4-FFF2-40B4-BE49-F238E27FC236}">
                <a16:creationId xmlns:a16="http://schemas.microsoft.com/office/drawing/2014/main" id="{0ED312F9-072F-B0A6-9FF2-B795B1309F90}"/>
              </a:ext>
            </a:extLst>
          </p:cNvPr>
          <p:cNvSpPr txBox="1"/>
          <p:nvPr/>
        </p:nvSpPr>
        <p:spPr>
          <a:xfrm>
            <a:off x="2075320" y="1743478"/>
            <a:ext cx="1688520" cy="1061829"/>
          </a:xfrm>
          <a:prstGeom prst="rect">
            <a:avLst/>
          </a:prstGeom>
          <a:noFill/>
        </p:spPr>
        <p:txBody>
          <a:bodyPr wrap="square">
            <a:spAutoFit/>
          </a:bodyPr>
          <a:lstStyle/>
          <a:p>
            <a:pPr marL="0" lvl="1" algn="just"/>
            <a:r>
              <a:rPr lang="en-US" sz="1050">
                <a:solidFill>
                  <a:schemeClr val="bg1"/>
                </a:solidFill>
                <a:latin typeface="Mulish"/>
                <a:ea typeface="Verdana" panose="020B0604030504040204" pitchFamily="34" charset="0"/>
              </a:rPr>
              <a:t>GEN &amp; CMC: 4 x 9000 TEU containers vessels</a:t>
            </a:r>
          </a:p>
          <a:p>
            <a:pPr marL="0" lvl="1" algn="just"/>
            <a:endParaRPr lang="en-US" sz="1050">
              <a:solidFill>
                <a:schemeClr val="bg1"/>
              </a:solidFill>
              <a:latin typeface="Mulish"/>
              <a:ea typeface="Verdana" panose="020B0604030504040204" pitchFamily="34" charset="0"/>
            </a:endParaRPr>
          </a:p>
          <a:p>
            <a:pPr marL="0" lvl="1" algn="just"/>
            <a:r>
              <a:rPr lang="en-US" sz="1050">
                <a:solidFill>
                  <a:schemeClr val="bg1"/>
                </a:solidFill>
                <a:latin typeface="Mulish"/>
                <a:ea typeface="Verdana" panose="020B0604030504040204" pitchFamily="34" charset="0"/>
              </a:rPr>
              <a:t>CMC: Co-owner of 2 x 3100 TEU container vessels (50% &amp; 100% ownership)</a:t>
            </a:r>
            <a:endParaRPr lang="es-ES" sz="1050">
              <a:solidFill>
                <a:schemeClr val="bg1"/>
              </a:solidFill>
            </a:endParaRPr>
          </a:p>
        </p:txBody>
      </p:sp>
      <p:pic>
        <p:nvPicPr>
          <p:cNvPr id="77" name="Imagen 76">
            <a:extLst>
              <a:ext uri="{FF2B5EF4-FFF2-40B4-BE49-F238E27FC236}">
                <a16:creationId xmlns:a16="http://schemas.microsoft.com/office/drawing/2014/main" id="{568707AC-E8B8-330D-BC65-8B8D03EB82C3}"/>
              </a:ext>
            </a:extLst>
          </p:cNvPr>
          <p:cNvPicPr>
            <a:picLocks noChangeAspect="1"/>
          </p:cNvPicPr>
          <p:nvPr/>
        </p:nvPicPr>
        <p:blipFill>
          <a:blip r:embed="rId15"/>
          <a:stretch>
            <a:fillRect/>
          </a:stretch>
        </p:blipFill>
        <p:spPr>
          <a:xfrm>
            <a:off x="131277" y="988430"/>
            <a:ext cx="1767993" cy="3981033"/>
          </a:xfrm>
          <a:prstGeom prst="rect">
            <a:avLst/>
          </a:prstGeom>
        </p:spPr>
      </p:pic>
      <p:pic>
        <p:nvPicPr>
          <p:cNvPr id="2" name="Imagen 1" descr="Logotipo&#10;&#10;Descripción generada automáticamente">
            <a:extLst>
              <a:ext uri="{FF2B5EF4-FFF2-40B4-BE49-F238E27FC236}">
                <a16:creationId xmlns:a16="http://schemas.microsoft.com/office/drawing/2014/main" id="{CAC90712-B656-D35B-1548-B6B59B8ADF35}"/>
              </a:ext>
            </a:extLst>
          </p:cNvPr>
          <p:cNvPicPr>
            <a:picLocks noChangeAspect="1"/>
          </p:cNvPicPr>
          <p:nvPr/>
        </p:nvPicPr>
        <p:blipFill>
          <a:blip r:embed="rId16">
            <a:extLst>
              <a:ext uri="{28A0092B-C50C-407E-A947-70E740481C1C}">
                <a14:useLocalDpi xmlns:a14="http://schemas.microsoft.com/office/drawing/2010/main" val="0"/>
              </a:ext>
            </a:extLst>
          </a:blip>
          <a:srcRect l="18636" t="41900" r="17025" b="42635"/>
          <a:stretch/>
        </p:blipFill>
        <p:spPr>
          <a:xfrm>
            <a:off x="484080" y="4627880"/>
            <a:ext cx="1223624" cy="220623"/>
          </a:xfrm>
          <a:prstGeom prst="rect">
            <a:avLst/>
          </a:prstGeom>
        </p:spPr>
      </p:pic>
      <p:graphicFrame>
        <p:nvGraphicFramePr>
          <p:cNvPr id="7" name="Gráfico 6">
            <a:extLst>
              <a:ext uri="{FF2B5EF4-FFF2-40B4-BE49-F238E27FC236}">
                <a16:creationId xmlns:a16="http://schemas.microsoft.com/office/drawing/2014/main" id="{E9E06182-0E77-425D-B7B3-8BC7303AFEF1}"/>
              </a:ext>
            </a:extLst>
          </p:cNvPr>
          <p:cNvGraphicFramePr>
            <a:graphicFrameLocks/>
          </p:cNvGraphicFramePr>
          <p:nvPr>
            <p:extLst>
              <p:ext uri="{D42A27DB-BD31-4B8C-83A1-F6EECF244321}">
                <p14:modId xmlns:p14="http://schemas.microsoft.com/office/powerpoint/2010/main" val="3667764709"/>
              </p:ext>
            </p:extLst>
          </p:nvPr>
        </p:nvGraphicFramePr>
        <p:xfrm>
          <a:off x="2011186" y="4693892"/>
          <a:ext cx="5192179" cy="1505677"/>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11" name="Gráfico 10">
            <a:extLst>
              <a:ext uri="{FF2B5EF4-FFF2-40B4-BE49-F238E27FC236}">
                <a16:creationId xmlns:a16="http://schemas.microsoft.com/office/drawing/2014/main" id="{10E43D97-5516-47DE-AE4D-26ECD6BFF40A}"/>
              </a:ext>
              <a:ext uri="{147F2762-F138-4A5C-976F-8EAC2B608ADB}">
                <a16:predDERef xmlns:a16="http://schemas.microsoft.com/office/drawing/2014/main" pred="{F3F5BC16-7A08-443B-8FD7-67FA2D34C7DD}"/>
              </a:ext>
            </a:extLst>
          </p:cNvPr>
          <p:cNvGraphicFramePr>
            <a:graphicFrameLocks/>
          </p:cNvGraphicFramePr>
          <p:nvPr>
            <p:extLst>
              <p:ext uri="{D42A27DB-BD31-4B8C-83A1-F6EECF244321}">
                <p14:modId xmlns:p14="http://schemas.microsoft.com/office/powerpoint/2010/main" val="380709752"/>
              </p:ext>
            </p:extLst>
          </p:nvPr>
        </p:nvGraphicFramePr>
        <p:xfrm>
          <a:off x="7366283" y="4251033"/>
          <a:ext cx="4666852" cy="2503274"/>
        </p:xfrm>
        <a:graphic>
          <a:graphicData uri="http://schemas.openxmlformats.org/drawingml/2006/chart">
            <c:chart xmlns:c="http://schemas.openxmlformats.org/drawingml/2006/chart" xmlns:r="http://schemas.openxmlformats.org/officeDocument/2006/relationships" r:id="rId18"/>
          </a:graphicData>
        </a:graphic>
      </p:graphicFrame>
    </p:spTree>
    <p:extLst>
      <p:ext uri="{BB962C8B-B14F-4D97-AF65-F5344CB8AC3E}">
        <p14:creationId xmlns:p14="http://schemas.microsoft.com/office/powerpoint/2010/main" val="41658359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a de Office">
  <a:themeElements>
    <a:clrScheme name="Personalizado 1">
      <a:dk1>
        <a:srgbClr val="212352"/>
      </a:dk1>
      <a:lt1>
        <a:sysClr val="window" lastClr="FFFFFF"/>
      </a:lt1>
      <a:dk2>
        <a:srgbClr val="7F7F7F"/>
      </a:dk2>
      <a:lt2>
        <a:srgbClr val="E7E6E6"/>
      </a:lt2>
      <a:accent1>
        <a:srgbClr val="E52641"/>
      </a:accent1>
      <a:accent2>
        <a:srgbClr val="212352"/>
      </a:accent2>
      <a:accent3>
        <a:srgbClr val="A5A5A5"/>
      </a:accent3>
      <a:accent4>
        <a:srgbClr val="E52641"/>
      </a:accent4>
      <a:accent5>
        <a:srgbClr val="E7E6E6"/>
      </a:accent5>
      <a:accent6>
        <a:srgbClr val="7F7F7F"/>
      </a:accent6>
      <a:hlink>
        <a:srgbClr val="212352"/>
      </a:hlink>
      <a:folHlink>
        <a:srgbClr val="21235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TotalTime>
  <Words>2762</Words>
  <Application>Microsoft Office PowerPoint</Application>
  <PresentationFormat>Panorámica</PresentationFormat>
  <Paragraphs>524</Paragraphs>
  <Slides>18</Slides>
  <Notes>12</Notes>
  <HiddenSlides>0</HiddenSlides>
  <MMClips>0</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1</vt:i4>
      </vt:variant>
      <vt:variant>
        <vt:lpstr>Títulos de diapositiva</vt:lpstr>
      </vt:variant>
      <vt:variant>
        <vt:i4>18</vt:i4>
      </vt:variant>
    </vt:vector>
  </HeadingPairs>
  <TitlesOfParts>
    <vt:vector size="28" baseType="lpstr">
      <vt:lpstr>Aptos Narrow</vt:lpstr>
      <vt:lpstr>Arial</vt:lpstr>
      <vt:lpstr>Calibri</vt:lpstr>
      <vt:lpstr>Calibri Light</vt:lpstr>
      <vt:lpstr>Mulish</vt:lpstr>
      <vt:lpstr>Mulish Light</vt:lpstr>
      <vt:lpstr>Verdana</vt:lpstr>
      <vt:lpstr>Wingdings</vt:lpstr>
      <vt:lpstr>Tema de Office</vt:lpstr>
      <vt:lpstr>Diapositiva de think-cell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LOGISTEC</dc:title>
  <dc:creator>TOMAS LOPEZ</dc:creator>
  <cp:lastModifiedBy>NICOLE FISCHER</cp:lastModifiedBy>
  <cp:revision>2</cp:revision>
  <cp:lastPrinted>2023-03-09T20:10:40Z</cp:lastPrinted>
  <dcterms:created xsi:type="dcterms:W3CDTF">2023-03-08T14:09:19Z</dcterms:created>
  <dcterms:modified xsi:type="dcterms:W3CDTF">2025-12-09T13:31:54Z</dcterms:modified>
</cp:coreProperties>
</file>